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5" r:id="rId9"/>
    <p:sldId id="286" r:id="rId10"/>
    <p:sldId id="273" r:id="rId11"/>
    <p:sldId id="303" r:id="rId12"/>
    <p:sldId id="305" r:id="rId13"/>
    <p:sldId id="306" r:id="rId14"/>
    <p:sldId id="270" r:id="rId15"/>
    <p:sldId id="297" r:id="rId16"/>
    <p:sldId id="304" r:id="rId17"/>
    <p:sldId id="309" r:id="rId18"/>
    <p:sldId id="296" r:id="rId19"/>
    <p:sldId id="300" r:id="rId20"/>
    <p:sldId id="301" r:id="rId21"/>
    <p:sldId id="291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B91"/>
    <a:srgbClr val="66FF33"/>
    <a:srgbClr val="6EFC86"/>
    <a:srgbClr val="72F2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5700" autoAdjust="0"/>
  </p:normalViewPr>
  <p:slideViewPr>
    <p:cSldViewPr>
      <p:cViewPr>
        <p:scale>
          <a:sx n="100" d="100"/>
          <a:sy n="100" d="100"/>
        </p:scale>
        <p:origin x="-210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91A0A-5766-4480-921A-9C016715F2D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F171A-F216-42C7-A778-EDEE3ED38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42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ru-RU" smtClean="0"/>
              <a:t>Произошел переход на новую сетку.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smtClean="0"/>
              <a:t>Результаты расчетов на новой и старой сетках ЕМЕП сопоставимы.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smtClean="0"/>
              <a:t>Различия в пространственном распределении обусловлены разными данными по землепользованию. 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2A6D21-0B65-4C19-896A-DEB7F3943B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171A-F216-42C7-A778-EDEE3ED38D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171A-F216-42C7-A778-EDEE3ED38D0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62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8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9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8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9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8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9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8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9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9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0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2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7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8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6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7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9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0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0"/>
          <p:cNvGrpSpPr>
            <a:grpSpLocks noChangeAspect="1"/>
          </p:cNvGrpSpPr>
          <p:nvPr userDrawn="1"/>
        </p:nvGrpSpPr>
        <p:grpSpPr bwMode="auto">
          <a:xfrm>
            <a:off x="61374" y="6275263"/>
            <a:ext cx="622194" cy="538114"/>
            <a:chOff x="92" y="3959"/>
            <a:chExt cx="384" cy="333"/>
          </a:xfrm>
        </p:grpSpPr>
        <p:sp>
          <p:nvSpPr>
            <p:cNvPr id="9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0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4610913" y="6574376"/>
            <a:ext cx="4533087" cy="3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40" tIns="47320" rIns="94640" bIns="47320">
            <a:spAutoFit/>
          </a:bodyPr>
          <a:lstStyle/>
          <a:p>
            <a:pPr algn="ctr" defTabSz="979488"/>
            <a:r>
              <a:rPr lang="en-US" sz="1400" i="1" dirty="0" smtClean="0"/>
              <a:t>35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</a:t>
            </a:r>
            <a:r>
              <a:rPr lang="en-US" sz="1400" i="1" dirty="0"/>
              <a:t>TF </a:t>
            </a:r>
            <a:r>
              <a:rPr lang="en-US" sz="1400" i="1" dirty="0" smtClean="0"/>
              <a:t>online meeting </a:t>
            </a:r>
            <a:r>
              <a:rPr lang="en-US" sz="1400" i="1" dirty="0"/>
              <a:t>of the ICP-Vegetation</a:t>
            </a:r>
            <a:r>
              <a:rPr lang="en-GB" sz="1400" i="1" dirty="0"/>
              <a:t>,</a:t>
            </a:r>
            <a:r>
              <a:rPr lang="ru-RU" sz="1400" i="1" dirty="0"/>
              <a:t> </a:t>
            </a:r>
            <a:r>
              <a:rPr lang="en-US" sz="1400" i="1" dirty="0" smtClean="0"/>
              <a:t>February</a:t>
            </a:r>
            <a:r>
              <a:rPr lang="en-GB" sz="1400" i="1" dirty="0" smtClean="0"/>
              <a:t> 2022</a:t>
            </a:r>
            <a:endParaRPr lang="en-GB" sz="1400" i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77C9-FC34-427F-B3C3-648408E49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A99C-57B4-46F9-BBCB-89A61942A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4.gif"/><Relationship Id="rId7" Type="http://schemas.openxmlformats.org/officeDocument/2006/relationships/image" Target="../media/image47.gif"/><Relationship Id="rId12" Type="http://schemas.openxmlformats.org/officeDocument/2006/relationships/image" Target="../media/image51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2.wmf"/><Relationship Id="rId5" Type="http://schemas.openxmlformats.org/officeDocument/2006/relationships/image" Target="../media/image46.gif"/><Relationship Id="rId10" Type="http://schemas.openxmlformats.org/officeDocument/2006/relationships/image" Target="../media/image50.gif"/><Relationship Id="rId4" Type="http://schemas.openxmlformats.org/officeDocument/2006/relationships/image" Target="../media/image45.gif"/><Relationship Id="rId9" Type="http://schemas.openxmlformats.org/officeDocument/2006/relationships/image" Target="../media/image4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3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image" Target="../media/image22.wmf"/><Relationship Id="rId5" Type="http://schemas.openxmlformats.org/officeDocument/2006/relationships/image" Target="../media/image17.wmf"/><Relationship Id="rId10" Type="http://schemas.openxmlformats.org/officeDocument/2006/relationships/image" Target="../media/image21.wmf"/><Relationship Id="rId4" Type="http://schemas.openxmlformats.org/officeDocument/2006/relationships/image" Target="../media/image16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77281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Analysis of heavy metal and POP pollution trends in the EMEP region basing on results 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of atmospheric modelling and moss surveys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861048"/>
            <a:ext cx="683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Ilyin</a:t>
            </a:r>
            <a:r>
              <a:rPr lang="en-US" u="sng" dirty="0" smtClean="0"/>
              <a:t> I</a:t>
            </a:r>
            <a:r>
              <a:rPr lang="en-US" dirty="0" smtClean="0"/>
              <a:t>, </a:t>
            </a:r>
            <a:r>
              <a:rPr lang="en-US" dirty="0" err="1" smtClean="0"/>
              <a:t>Gusev</a:t>
            </a:r>
            <a:r>
              <a:rPr lang="en-US" dirty="0" smtClean="0"/>
              <a:t> A., </a:t>
            </a:r>
            <a:r>
              <a:rPr lang="en-US" dirty="0" err="1" smtClean="0"/>
              <a:t>Travnikov</a:t>
            </a:r>
            <a:r>
              <a:rPr lang="en-US" dirty="0" smtClean="0"/>
              <a:t> O., </a:t>
            </a:r>
            <a:r>
              <a:rPr lang="en-US" dirty="0" err="1" smtClean="0"/>
              <a:t>Batrakova</a:t>
            </a:r>
            <a:r>
              <a:rPr lang="en-US" dirty="0" smtClean="0"/>
              <a:t> N., </a:t>
            </a:r>
            <a:r>
              <a:rPr lang="en-US" dirty="0" err="1" smtClean="0"/>
              <a:t>Rozovskaya</a:t>
            </a:r>
            <a:r>
              <a:rPr lang="en-US" dirty="0" smtClean="0"/>
              <a:t> O., </a:t>
            </a:r>
            <a:r>
              <a:rPr lang="en-US" dirty="0" err="1" smtClean="0"/>
              <a:t>Strizhkina</a:t>
            </a:r>
            <a:r>
              <a:rPr lang="en-US" dirty="0" smtClean="0"/>
              <a:t> I. </a:t>
            </a:r>
          </a:p>
        </p:txBody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4077519" y="5589736"/>
            <a:ext cx="998537" cy="863600"/>
            <a:chOff x="92" y="3959"/>
            <a:chExt cx="384" cy="333"/>
          </a:xfrm>
        </p:grpSpPr>
        <p:sp>
          <p:nvSpPr>
            <p:cNvPr id="6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7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0" y="48691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EMEP/MSC-E</a:t>
            </a:r>
            <a:endParaRPr lang="ru-RU" sz="20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3528" y="260648"/>
            <a:ext cx="8424936" cy="40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640" tIns="47320" rIns="94640" bIns="47320">
            <a:spAutoFit/>
          </a:bodyPr>
          <a:lstStyle/>
          <a:p>
            <a:pPr algn="ctr" defTabSz="979488"/>
            <a:r>
              <a:rPr lang="en-US" sz="2000" i="1" dirty="0" smtClean="0"/>
              <a:t>35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</a:t>
            </a:r>
            <a:r>
              <a:rPr lang="en-US" sz="2000" i="1" dirty="0"/>
              <a:t>TF </a:t>
            </a:r>
            <a:r>
              <a:rPr lang="en-US" sz="2000" i="1" dirty="0" smtClean="0"/>
              <a:t>online meeting </a:t>
            </a:r>
            <a:r>
              <a:rPr lang="en-US" sz="2000" i="1" dirty="0"/>
              <a:t>of the ICP-Vegetation</a:t>
            </a:r>
            <a:r>
              <a:rPr lang="en-GB" sz="2000" i="1" dirty="0"/>
              <a:t>,</a:t>
            </a:r>
            <a:r>
              <a:rPr lang="ru-RU" sz="2000" i="1" dirty="0"/>
              <a:t> </a:t>
            </a:r>
            <a:r>
              <a:rPr lang="en-US" sz="2000" i="1" dirty="0" smtClean="0"/>
              <a:t>February</a:t>
            </a:r>
            <a:r>
              <a:rPr lang="en-GB" sz="2000" i="1" dirty="0" smtClean="0"/>
              <a:t> 2022</a:t>
            </a: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424442" cy="3583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853" y="1246861"/>
            <a:ext cx="3312368" cy="309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270902" y="2087715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5"/>
          </p:cNvCxnSpPr>
          <p:nvPr/>
        </p:nvCxnSpPr>
        <p:spPr>
          <a:xfrm>
            <a:off x="2393827" y="2210640"/>
            <a:ext cx="2826245" cy="2102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24243" y="261501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NO39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52B91"/>
                </a:solidFill>
              </a:rPr>
              <a:t>Comparison of </a:t>
            </a:r>
            <a:r>
              <a:rPr lang="en-US" sz="2800" dirty="0" err="1" smtClean="0">
                <a:solidFill>
                  <a:srgbClr val="652B91"/>
                </a:solidFill>
              </a:rPr>
              <a:t>modelled</a:t>
            </a:r>
            <a:r>
              <a:rPr lang="en-US" sz="2800" dirty="0" smtClean="0">
                <a:solidFill>
                  <a:srgbClr val="652B91"/>
                </a:solidFill>
              </a:rPr>
              <a:t> deposition changes </a:t>
            </a:r>
            <a:br>
              <a:rPr lang="en-US" sz="2800" dirty="0" smtClean="0">
                <a:solidFill>
                  <a:srgbClr val="652B91"/>
                </a:solidFill>
              </a:rPr>
            </a:br>
            <a:r>
              <a:rPr lang="en-US" sz="2800" dirty="0" smtClean="0">
                <a:solidFill>
                  <a:srgbClr val="652B91"/>
                </a:solidFill>
              </a:rPr>
              <a:t>with moss data and EMEP measurements </a:t>
            </a:r>
            <a:endParaRPr lang="ru-RU" sz="2800" dirty="0">
              <a:solidFill>
                <a:srgbClr val="652B9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109" y="3551117"/>
            <a:ext cx="138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km radius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909003" y="2581962"/>
            <a:ext cx="288032" cy="288032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860136" y="4446404"/>
            <a:ext cx="288032" cy="288032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281167" y="4437112"/>
            <a:ext cx="142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EMEP station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888076" y="4878452"/>
            <a:ext cx="288032" cy="2880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92979" y="481905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Moss sampling plots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19785" y="1196752"/>
            <a:ext cx="82715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Pb</a:t>
            </a:r>
            <a:r>
              <a:rPr lang="en-US" b="1" dirty="0" smtClean="0">
                <a:solidFill>
                  <a:schemeClr val="accent2"/>
                </a:solidFill>
              </a:rPr>
              <a:t>, 2010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5301208"/>
            <a:ext cx="54638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/>
              <a:t>Modelled deposition:    3-year mean total deposition flux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Observed deposition:    3-year </a:t>
            </a:r>
            <a:r>
              <a:rPr lang="en-US" i="1" dirty="0"/>
              <a:t>mean </a:t>
            </a:r>
            <a:r>
              <a:rPr lang="en-US" i="1" dirty="0" smtClean="0"/>
              <a:t>wet deposition flux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Concentration in moss: median for plots within the circle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75492"/>
            <a:ext cx="3727370" cy="3018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1920" y="1441220"/>
            <a:ext cx="82715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Pb</a:t>
            </a:r>
            <a:r>
              <a:rPr lang="en-US" b="1" dirty="0" smtClean="0">
                <a:solidFill>
                  <a:schemeClr val="accent2"/>
                </a:solidFill>
              </a:rPr>
              <a:t>, 2010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624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652B91"/>
                </a:solidFill>
              </a:rPr>
              <a:t>Pb</a:t>
            </a:r>
            <a:r>
              <a:rPr lang="en-US" sz="2800" dirty="0" smtClean="0">
                <a:solidFill>
                  <a:srgbClr val="652B91"/>
                </a:solidFill>
              </a:rPr>
              <a:t> deposition and concentrations in mosses </a:t>
            </a:r>
            <a:br>
              <a:rPr lang="en-US" sz="2800" dirty="0" smtClean="0">
                <a:solidFill>
                  <a:srgbClr val="652B91"/>
                </a:solidFill>
              </a:rPr>
            </a:br>
            <a:r>
              <a:rPr lang="en-US" sz="2800" dirty="0" smtClean="0">
                <a:solidFill>
                  <a:srgbClr val="652B91"/>
                </a:solidFill>
              </a:rPr>
              <a:t>at the EMEP stations</a:t>
            </a:r>
            <a:endParaRPr lang="ru-RU" sz="2800" dirty="0">
              <a:solidFill>
                <a:srgbClr val="652B9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63888" y="2483604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62577" y="1769743"/>
            <a:ext cx="1198678" cy="78586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941180" y="2846644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362577" y="2953156"/>
            <a:ext cx="1569977" cy="1042616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181511" y="2233308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11960" y="2665356"/>
            <a:ext cx="2832188" cy="160131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050692" y="257609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355976" y="1729252"/>
            <a:ext cx="2304256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99792" y="4849929"/>
            <a:ext cx="360040" cy="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>
            <a:spLocks noChangeAspect="1"/>
          </p:cNvSpPr>
          <p:nvPr/>
        </p:nvSpPr>
        <p:spPr>
          <a:xfrm rot="2881508">
            <a:off x="2831611" y="4792323"/>
            <a:ext cx="115213" cy="115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49978" y="4711430"/>
            <a:ext cx="3482262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dirty="0" smtClean="0"/>
              <a:t>Obs. wet deposition (EMEP stations)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699792" y="5081408"/>
            <a:ext cx="360040" cy="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775337" y="4982022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91166" y="5291916"/>
            <a:ext cx="43204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187906" y="521990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Modelled deposition flux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15616" y="574545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Long-term changes </a:t>
            </a:r>
            <a:r>
              <a:rPr lang="en-US" i="1" dirty="0"/>
              <a:t>at local scale </a:t>
            </a:r>
            <a:r>
              <a:rPr lang="en-US" i="1" dirty="0" smtClean="0"/>
              <a:t>are revealed by modelling, observations at EMEP sites and biomonitoring</a:t>
            </a:r>
            <a:endParaRPr lang="ru-RU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36765" y="4980645"/>
            <a:ext cx="1571511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Conc. in mosses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81180"/>
            <a:ext cx="1947584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097404"/>
            <a:ext cx="1947584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14" y="3169412"/>
            <a:ext cx="1947584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65156"/>
            <a:ext cx="194795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4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02757"/>
            <a:ext cx="446848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62729" y="3569240"/>
            <a:ext cx="360040" cy="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spect="1"/>
          </p:cNvSpPr>
          <p:nvPr/>
        </p:nvSpPr>
        <p:spPr>
          <a:xfrm rot="2881508">
            <a:off x="594548" y="3511634"/>
            <a:ext cx="115213" cy="115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95663" y="3430741"/>
            <a:ext cx="1950205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Obs. wet deposition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79993" y="3569239"/>
            <a:ext cx="360040" cy="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1553" y="3430740"/>
            <a:ext cx="1571511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Conc. in mosses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164164" y="3469853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3491716"/>
            <a:ext cx="43204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13470" y="341970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Modelled deposition flux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" y="44624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52B91"/>
                </a:solidFill>
              </a:rPr>
              <a:t>Modelled and observed levels at station NO39</a:t>
            </a:r>
            <a:r>
              <a:rPr lang="ru-RU" sz="2800" dirty="0" smtClean="0">
                <a:solidFill>
                  <a:srgbClr val="652B91"/>
                </a:solidFill>
              </a:rPr>
              <a:t> </a:t>
            </a:r>
            <a:r>
              <a:rPr lang="en-US" sz="2800" dirty="0" smtClean="0">
                <a:solidFill>
                  <a:srgbClr val="652B91"/>
                </a:solidFill>
              </a:rPr>
              <a:t/>
            </a:r>
            <a:br>
              <a:rPr lang="en-US" sz="2800" dirty="0" smtClean="0">
                <a:solidFill>
                  <a:srgbClr val="652B91"/>
                </a:solidFill>
              </a:rPr>
            </a:br>
            <a:r>
              <a:rPr lang="ru-RU" sz="2800" dirty="0" smtClean="0">
                <a:solidFill>
                  <a:srgbClr val="652B91"/>
                </a:solidFill>
              </a:rPr>
              <a:t>(</a:t>
            </a:r>
            <a:r>
              <a:rPr lang="en-GB" sz="2800" dirty="0" err="1" smtClean="0">
                <a:solidFill>
                  <a:srgbClr val="652B91"/>
                </a:solidFill>
              </a:rPr>
              <a:t>Kårvatn</a:t>
            </a:r>
            <a:r>
              <a:rPr lang="en-GB" sz="2800" dirty="0" smtClean="0">
                <a:solidFill>
                  <a:srgbClr val="652B91"/>
                </a:solidFill>
              </a:rPr>
              <a:t>, Norway</a:t>
            </a:r>
            <a:r>
              <a:rPr lang="ru-RU" sz="2800" dirty="0" smtClean="0">
                <a:solidFill>
                  <a:srgbClr val="652B91"/>
                </a:solidFill>
              </a:rPr>
              <a:t>)</a:t>
            </a:r>
            <a:r>
              <a:rPr lang="en-US" sz="2800" dirty="0" smtClean="0">
                <a:solidFill>
                  <a:srgbClr val="652B91"/>
                </a:solidFill>
              </a:rPr>
              <a:t> </a:t>
            </a:r>
            <a:endParaRPr lang="ru-RU" sz="2800" dirty="0">
              <a:solidFill>
                <a:srgbClr val="652B9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9" y="1268876"/>
            <a:ext cx="194795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72" y="1268876"/>
            <a:ext cx="194795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54" y="1268992"/>
            <a:ext cx="194795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421" y="101208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Pb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98648" y="101208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39930" y="101208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3990219"/>
            <a:ext cx="319566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b="1" dirty="0" err="1" smtClean="0"/>
              <a:t>Pb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883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263" y="908720"/>
            <a:ext cx="3796387" cy="33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061" y="908720"/>
            <a:ext cx="3796387" cy="33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657085" y="1268760"/>
            <a:ext cx="2751376" cy="2634152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97365" y="1303928"/>
            <a:ext cx="2751376" cy="2634152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35853" y="2276872"/>
            <a:ext cx="608106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NO39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040309" y="2230742"/>
            <a:ext cx="608106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NO39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441329" y="4617368"/>
            <a:ext cx="216024" cy="2160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253669" y="4617368"/>
            <a:ext cx="216024" cy="216024"/>
          </a:xfrm>
          <a:prstGeom prst="ellipse">
            <a:avLst/>
          </a:prstGeom>
          <a:solidFill>
            <a:srgbClr val="72F2F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028505" y="4617368"/>
            <a:ext cx="216024" cy="216024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48959" y="461736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391779" y="461736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372018" y="4314491"/>
            <a:ext cx="4600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&lt; 0.5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021231" y="4329336"/>
            <a:ext cx="7069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0.5-0.7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914056" y="4329336"/>
            <a:ext cx="5321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0.7-1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647382" y="4329336"/>
            <a:ext cx="3574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1-3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322341" y="4320117"/>
            <a:ext cx="3382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&gt; 3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71006" y="4257328"/>
            <a:ext cx="62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/>
                <a:cs typeface="Calibri"/>
              </a:rPr>
              <a:t>μ</a:t>
            </a:r>
            <a:r>
              <a:rPr lang="en-US" dirty="0" smtClean="0"/>
              <a:t>g/g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52B91"/>
                </a:solidFill>
              </a:rPr>
              <a:t>Concentrations of </a:t>
            </a:r>
            <a:r>
              <a:rPr lang="en-US" sz="2800" b="1" dirty="0" err="1" smtClean="0">
                <a:solidFill>
                  <a:srgbClr val="652B91"/>
                </a:solidFill>
              </a:rPr>
              <a:t>Pb</a:t>
            </a:r>
            <a:r>
              <a:rPr lang="en-US" sz="2800" dirty="0" smtClean="0">
                <a:solidFill>
                  <a:srgbClr val="652B91"/>
                </a:solidFill>
              </a:rPr>
              <a:t> in moss near EMEP station NO39</a:t>
            </a:r>
            <a:endParaRPr lang="ru-RU" sz="2800" dirty="0">
              <a:solidFill>
                <a:srgbClr val="652B9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96011" y="996716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4303" y="984871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2010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342766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plots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219664" y="324921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plots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15719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en-US" i="1" dirty="0" smtClean="0"/>
              <a:t>Dense moss sampling network provides more reliable estimate of long-term changes</a:t>
            </a:r>
          </a:p>
          <a:p>
            <a:pPr marL="285750" indent="-285750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en-US" i="1" dirty="0" smtClean="0"/>
              <a:t>What is the effect of local environmental factors (e.g., meteorological conditions) on concentrations of heavy metals in moss? 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5860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52B91"/>
                </a:solidFill>
              </a:rPr>
              <a:t>Heavy metals of the second priority: </a:t>
            </a:r>
            <a:r>
              <a:rPr lang="en-US" sz="2800" b="1" dirty="0" smtClean="0">
                <a:solidFill>
                  <a:srgbClr val="652B91"/>
                </a:solidFill>
              </a:rPr>
              <a:t>Cu</a:t>
            </a:r>
            <a:endParaRPr lang="ru-RU" sz="2800" b="1" dirty="0">
              <a:solidFill>
                <a:srgbClr val="652B9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1109121"/>
            <a:ext cx="4392489" cy="145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110000"/>
              </a:lnSpc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1900" dirty="0" smtClean="0"/>
              <a:t>Low emission reduction over the last decades </a:t>
            </a:r>
            <a:endParaRPr lang="ru-RU" sz="1900" dirty="0" smtClean="0"/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1900" dirty="0" smtClean="0"/>
              <a:t>High contribution to emission from Road Transport (</a:t>
            </a:r>
            <a:r>
              <a:rPr lang="en-US" sz="1900" b="1" dirty="0" smtClean="0">
                <a:solidFill>
                  <a:srgbClr val="7030A0"/>
                </a:solidFill>
              </a:rPr>
              <a:t>brake/tire wear</a:t>
            </a:r>
            <a:r>
              <a:rPr lang="en-US" sz="1900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8776" y="836712"/>
            <a:ext cx="383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</a:t>
            </a:r>
            <a:r>
              <a:rPr lang="en-US" dirty="0" smtClean="0"/>
              <a:t> official emission in the EMEP region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95" y="3389238"/>
            <a:ext cx="3547317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3389238"/>
            <a:ext cx="3547317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4703" y="3469650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1990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8427" y="3434994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2015</a:t>
            </a:r>
            <a:endParaRPr lang="ru-RU" b="1" dirty="0">
              <a:solidFill>
                <a:schemeClr val="accent2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786482" y="4460732"/>
            <a:ext cx="1152128" cy="1800200"/>
            <a:chOff x="6444208" y="2204864"/>
            <a:chExt cx="1152128" cy="18002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444208" y="2204864"/>
              <a:ext cx="1152128" cy="1800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6516216" y="2535009"/>
              <a:ext cx="180000" cy="18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6516216" y="2841886"/>
              <a:ext cx="180000" cy="180000"/>
            </a:xfrm>
            <a:prstGeom prst="ellipse">
              <a:avLst/>
            </a:prstGeom>
            <a:solidFill>
              <a:srgbClr val="72F2F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6516216" y="3166016"/>
              <a:ext cx="180000" cy="18000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6516216" y="3476739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6516216" y="3788397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04248" y="2504522"/>
              <a:ext cx="2212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&lt; 3</a:t>
              </a:r>
              <a:endParaRPr lang="ru-RU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04248" y="2811399"/>
              <a:ext cx="35747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 3 - 5</a:t>
              </a:r>
              <a:endParaRPr lang="ru-RU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04248" y="3135529"/>
              <a:ext cx="44884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 5 -10 </a:t>
              </a:r>
              <a:endParaRPr lang="ru-RU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04248" y="3446252"/>
              <a:ext cx="54021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 10 - 15</a:t>
              </a:r>
              <a:endParaRPr lang="ru-RU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04248" y="3757910"/>
              <a:ext cx="35266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 &gt; 15</a:t>
              </a:r>
              <a:endParaRPr lang="ru-RU" sz="1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7590" y="2227742"/>
              <a:ext cx="43864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l-GR" dirty="0" smtClean="0">
                  <a:latin typeface="Calibri"/>
                </a:rPr>
                <a:t>μ</a:t>
              </a:r>
              <a:r>
                <a:rPr lang="en-US" dirty="0" smtClean="0"/>
                <a:t>g/g</a:t>
              </a:r>
              <a:endParaRPr lang="ru-RU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578" y="1124744"/>
            <a:ext cx="4265886" cy="17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68055" y="1988840"/>
            <a:ext cx="2392377" cy="276999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Road transport: 45– 65%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979712" y="2924944"/>
            <a:ext cx="373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 concentrations in mosses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12" y="4297315"/>
            <a:ext cx="1702625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3" y="3251076"/>
            <a:ext cx="1702625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4" y="4318060"/>
            <a:ext cx="1702625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3" y="1376984"/>
            <a:ext cx="1702625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754" y="1271389"/>
            <a:ext cx="3633166" cy="2949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7499" y="1351801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462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52B91"/>
                </a:solidFill>
              </a:rPr>
              <a:t>Long-term changes of </a:t>
            </a:r>
            <a:r>
              <a:rPr lang="en-US" sz="2800" b="1" dirty="0" smtClean="0">
                <a:solidFill>
                  <a:srgbClr val="652B91"/>
                </a:solidFill>
              </a:rPr>
              <a:t>Cu</a:t>
            </a:r>
            <a:r>
              <a:rPr lang="en-US" sz="2800" dirty="0" smtClean="0">
                <a:solidFill>
                  <a:srgbClr val="652B91"/>
                </a:solidFill>
              </a:rPr>
              <a:t> deposition and concentrations </a:t>
            </a:r>
            <a:br>
              <a:rPr lang="en-US" sz="2800" dirty="0" smtClean="0">
                <a:solidFill>
                  <a:srgbClr val="652B91"/>
                </a:solidFill>
              </a:rPr>
            </a:br>
            <a:r>
              <a:rPr lang="en-US" sz="2800" dirty="0" smtClean="0">
                <a:solidFill>
                  <a:srgbClr val="652B91"/>
                </a:solidFill>
              </a:rPr>
              <a:t>in mosses (1990 - 2015)</a:t>
            </a:r>
            <a:endParaRPr lang="ru-RU" sz="2800" dirty="0">
              <a:solidFill>
                <a:srgbClr val="652B9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503" y="5229200"/>
            <a:ext cx="189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Conc. in mosses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5373216"/>
            <a:ext cx="432048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23668" y="5613472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Deposition flux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11874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reduction rate, %/yr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20" y="4500494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10" y="4155994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96" y="2330355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94" y="5092060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6006265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427984" y="5987764"/>
            <a:ext cx="2836816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dirty="0" smtClean="0"/>
              <a:t>Fraction of a country’s area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26554" y="5695752"/>
            <a:ext cx="43204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90300"/>
            <a:ext cx="258093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318" y="1255046"/>
            <a:ext cx="3587874" cy="2903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55086" y="1327054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52B91"/>
                </a:solidFill>
              </a:rPr>
              <a:t>Cu</a:t>
            </a:r>
            <a:r>
              <a:rPr lang="en-US" sz="2800" dirty="0" smtClean="0">
                <a:solidFill>
                  <a:srgbClr val="652B91"/>
                </a:solidFill>
              </a:rPr>
              <a:t> deposition and concentrations in mosses </a:t>
            </a:r>
            <a:br>
              <a:rPr lang="en-US" sz="2800" dirty="0" smtClean="0">
                <a:solidFill>
                  <a:srgbClr val="652B91"/>
                </a:solidFill>
              </a:rPr>
            </a:br>
            <a:r>
              <a:rPr lang="en-US" sz="2800" dirty="0" smtClean="0">
                <a:solidFill>
                  <a:srgbClr val="652B91"/>
                </a:solidFill>
              </a:rPr>
              <a:t>at the EMEP stations</a:t>
            </a:r>
            <a:endParaRPr lang="ru-RU" sz="2800" dirty="0">
              <a:solidFill>
                <a:srgbClr val="652B9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99102" y="4417881"/>
            <a:ext cx="360040" cy="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>
            <a:spLocks noChangeAspect="1"/>
          </p:cNvSpPr>
          <p:nvPr/>
        </p:nvSpPr>
        <p:spPr>
          <a:xfrm rot="2881508">
            <a:off x="3030921" y="4360275"/>
            <a:ext cx="115213" cy="115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32036" y="4279382"/>
            <a:ext cx="1950205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Obs. wet deposition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99102" y="4649360"/>
            <a:ext cx="360040" cy="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40662" y="4510861"/>
            <a:ext cx="1571511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Conc. in mosses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983273" y="4549974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81850" y="4859868"/>
            <a:ext cx="43204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87216" y="478786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Modelled deposition flux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38484"/>
            <a:ext cx="1947584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612" y="3069192"/>
            <a:ext cx="1947584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1947584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864" y="1032716"/>
            <a:ext cx="1947584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20614" y="5262239"/>
            <a:ext cx="83878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i="1" dirty="0" smtClean="0"/>
              <a:t>Measurements in mosses can complement analysis of long-term changes where EMEP measurements are lacking</a:t>
            </a:r>
          </a:p>
          <a:p>
            <a:pPr marL="285750" indent="-2857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i="1" dirty="0" smtClean="0"/>
              <a:t>High temporal variability of the EMEP measurements of Cu. Quality issues?</a:t>
            </a:r>
          </a:p>
          <a:p>
            <a:pPr marL="285750" indent="-2857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i="1" dirty="0" smtClean="0"/>
              <a:t>Anything specific about Cu in mosses?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3216"/>
            <a:ext cx="2494241" cy="360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1268760"/>
            <a:ext cx="434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concentrations of B(a)P in mosses</a:t>
            </a: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041243" y="5514232"/>
            <a:ext cx="3421245" cy="576064"/>
            <a:chOff x="470544" y="6021288"/>
            <a:chExt cx="3421245" cy="576064"/>
          </a:xfrm>
        </p:grpSpPr>
        <p:sp>
          <p:nvSpPr>
            <p:cNvPr id="7" name="Овал 6"/>
            <p:cNvSpPr/>
            <p:nvPr/>
          </p:nvSpPr>
          <p:spPr>
            <a:xfrm>
              <a:off x="539855" y="6381328"/>
              <a:ext cx="216024" cy="21602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081112" y="6381328"/>
              <a:ext cx="216024" cy="216024"/>
            </a:xfrm>
            <a:prstGeom prst="ellipse">
              <a:avLst/>
            </a:prstGeom>
            <a:solidFill>
              <a:srgbClr val="72F2F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662113" y="6381328"/>
              <a:ext cx="216024" cy="21602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267744" y="6381328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820986" y="638132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0544" y="6078451"/>
              <a:ext cx="28533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&lt; 3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1674" y="6093296"/>
              <a:ext cx="35747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 3-5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47664" y="6093296"/>
              <a:ext cx="47448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 5-10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51720" y="6093296"/>
              <a:ext cx="59150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 10-20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34296" y="6084077"/>
              <a:ext cx="45525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 &gt; 20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73286" y="6021288"/>
              <a:ext cx="618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alibri"/>
                </a:rPr>
                <a:t>n</a:t>
              </a:r>
              <a:r>
                <a:rPr lang="en-US" dirty="0" err="1" smtClean="0"/>
                <a:t>g</a:t>
              </a:r>
              <a:r>
                <a:rPr lang="en-US" dirty="0" smtClean="0"/>
                <a:t>/g</a:t>
              </a:r>
              <a:endParaRPr lang="ru-RU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52B91"/>
                </a:solidFill>
              </a:rPr>
              <a:t>Comparison of POP deposition with concentrations in mosses</a:t>
            </a:r>
            <a:endParaRPr lang="ru-RU" sz="2800" dirty="0">
              <a:solidFill>
                <a:srgbClr val="652B9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62" y="764704"/>
            <a:ext cx="567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Considered species: </a:t>
            </a:r>
            <a:r>
              <a:rPr lang="en-US" b="1" dirty="0" smtClean="0"/>
              <a:t>B(a)P, PCB-153, HCB, </a:t>
            </a:r>
            <a:r>
              <a:rPr lang="en-US" dirty="0" smtClean="0"/>
              <a:t> </a:t>
            </a:r>
            <a:r>
              <a:rPr lang="en-US" b="1" dirty="0" smtClean="0"/>
              <a:t>BDE-99</a:t>
            </a:r>
            <a:endParaRPr lang="ru-RU" dirty="0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2389743">
            <a:off x="1598518" y="1866669"/>
            <a:ext cx="576064" cy="1623848"/>
          </a:xfrm>
          <a:prstGeom prst="roundRect">
            <a:avLst>
              <a:gd name="adj" fmla="val 48014"/>
            </a:avLst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841217">
            <a:off x="915192" y="4024590"/>
            <a:ext cx="408296" cy="455355"/>
          </a:xfrm>
          <a:prstGeom prst="roundRect">
            <a:avLst>
              <a:gd name="adj" fmla="val 48014"/>
            </a:avLst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7670" y="1764590"/>
            <a:ext cx="2530756" cy="360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AutoShape 12"/>
          <p:cNvSpPr>
            <a:spLocks noChangeArrowheads="1"/>
          </p:cNvSpPr>
          <p:nvPr/>
        </p:nvSpPr>
        <p:spPr bwMode="auto">
          <a:xfrm rot="2389743">
            <a:off x="4245562" y="1849535"/>
            <a:ext cx="576064" cy="1623848"/>
          </a:xfrm>
          <a:prstGeom prst="roundRect">
            <a:avLst>
              <a:gd name="adj" fmla="val 48014"/>
            </a:avLst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 rot="1841217">
            <a:off x="3562236" y="4007456"/>
            <a:ext cx="408296" cy="455355"/>
          </a:xfrm>
          <a:prstGeom prst="roundRect">
            <a:avLst>
              <a:gd name="adj" fmla="val 48014"/>
            </a:avLst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743883" y="1783849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6738" y="1821353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2010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990" y="1845224"/>
            <a:ext cx="324833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5479599" y="1331476"/>
            <a:ext cx="366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Changes between 2010 and 2015 (%)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880238" y="5747882"/>
            <a:ext cx="432048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384294" y="5301208"/>
            <a:ext cx="258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Concentrations in mosses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80238" y="5377862"/>
            <a:ext cx="432048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400230" y="565097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Modelled</a:t>
            </a:r>
            <a:r>
              <a:rPr lang="en-US" dirty="0" smtClean="0"/>
              <a:t> deposition flux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53695" y="2204864"/>
            <a:ext cx="90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Norway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96" y="4403204"/>
            <a:ext cx="127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Switzerland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616" y="1701008"/>
            <a:ext cx="3241572" cy="21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33" y="1921865"/>
            <a:ext cx="1696179" cy="311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01008"/>
            <a:ext cx="3243085" cy="21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31031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652B91"/>
                </a:solidFill>
              </a:rPr>
              <a:t>Modelled and observed </a:t>
            </a:r>
            <a:r>
              <a:rPr lang="en-US" sz="2600" b="1" dirty="0" smtClean="0">
                <a:solidFill>
                  <a:srgbClr val="652B91"/>
                </a:solidFill>
              </a:rPr>
              <a:t>B(a)P</a:t>
            </a:r>
            <a:r>
              <a:rPr lang="en-US" sz="2600" dirty="0" smtClean="0">
                <a:solidFill>
                  <a:srgbClr val="652B91"/>
                </a:solidFill>
              </a:rPr>
              <a:t> and </a:t>
            </a:r>
            <a:r>
              <a:rPr lang="en-US" sz="2600" b="1" dirty="0" smtClean="0">
                <a:solidFill>
                  <a:srgbClr val="652B91"/>
                </a:solidFill>
              </a:rPr>
              <a:t>PCB-153</a:t>
            </a:r>
            <a:r>
              <a:rPr lang="en-US" sz="2600" dirty="0" smtClean="0">
                <a:solidFill>
                  <a:srgbClr val="652B91"/>
                </a:solidFill>
              </a:rPr>
              <a:t> air concentrations vs. concentrations in mosses at the EMEP stations </a:t>
            </a:r>
            <a:r>
              <a:rPr lang="en-US" sz="2600" dirty="0" err="1" smtClean="0">
                <a:solidFill>
                  <a:srgbClr val="652B91"/>
                </a:solidFill>
              </a:rPr>
              <a:t>Birkenes</a:t>
            </a:r>
            <a:r>
              <a:rPr lang="en-US" sz="2600" dirty="0" smtClean="0">
                <a:solidFill>
                  <a:srgbClr val="652B91"/>
                </a:solidFill>
              </a:rPr>
              <a:t> (Norway) </a:t>
            </a:r>
            <a:endParaRPr lang="ru-RU" sz="2600" dirty="0">
              <a:solidFill>
                <a:srgbClr val="652B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845024"/>
            <a:ext cx="58406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b="1" dirty="0" smtClean="0"/>
              <a:t>B(a)P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1845024"/>
            <a:ext cx="86939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b="1" dirty="0" smtClean="0"/>
              <a:t>PCB-153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43573" y="4784933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5096217"/>
            <a:ext cx="869973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err="1" smtClean="0"/>
              <a:t>Birkenes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33175" y="1395524"/>
            <a:ext cx="14401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POP sampling plots in mosses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647662" y="4154596"/>
            <a:ext cx="360040" cy="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>
            <a:spLocks noChangeAspect="1"/>
          </p:cNvSpPr>
          <p:nvPr/>
        </p:nvSpPr>
        <p:spPr>
          <a:xfrm rot="2881508">
            <a:off x="2788107" y="4096990"/>
            <a:ext cx="115213" cy="115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059832" y="4016097"/>
            <a:ext cx="1337601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Obs. air conc.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92201" y="4154596"/>
            <a:ext cx="360040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>
            <a:spLocks noChangeAspect="1"/>
          </p:cNvSpPr>
          <p:nvPr/>
        </p:nvSpPr>
        <p:spPr>
          <a:xfrm rot="2881508">
            <a:off x="4632646" y="4096990"/>
            <a:ext cx="115213" cy="115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04371" y="4016097"/>
            <a:ext cx="1415699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Mod. air conc.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536094" y="4154596"/>
            <a:ext cx="360040" cy="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48264" y="4016097"/>
            <a:ext cx="1361517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Conc. in moss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195736" y="4595063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en-US" i="1" dirty="0" smtClean="0"/>
              <a:t>B(a)P:   no changes in </a:t>
            </a:r>
            <a:r>
              <a:rPr lang="en-US" i="1" dirty="0" err="1" smtClean="0"/>
              <a:t>modelled</a:t>
            </a:r>
            <a:r>
              <a:rPr lang="en-US" i="1" dirty="0" smtClean="0"/>
              <a:t> concentrations, strong decline of observed concentration in air and in mosses. Unaccounted local emissions?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en-US" i="1" dirty="0" smtClean="0"/>
              <a:t>PCB-153: low changes of the </a:t>
            </a:r>
            <a:r>
              <a:rPr lang="en-US" i="1" dirty="0" err="1" smtClean="0"/>
              <a:t>modelled</a:t>
            </a:r>
            <a:r>
              <a:rPr lang="en-US" i="1" dirty="0" smtClean="0"/>
              <a:t> and observed values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33" y="1921865"/>
            <a:ext cx="1696179" cy="311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31031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652B91"/>
                </a:solidFill>
              </a:rPr>
              <a:t>Modelled</a:t>
            </a:r>
            <a:r>
              <a:rPr lang="en-US" sz="2600" dirty="0" smtClean="0">
                <a:solidFill>
                  <a:srgbClr val="652B91"/>
                </a:solidFill>
              </a:rPr>
              <a:t> and observed </a:t>
            </a:r>
            <a:r>
              <a:rPr lang="en-US" sz="2600" b="1" dirty="0" smtClean="0">
                <a:solidFill>
                  <a:srgbClr val="652B91"/>
                </a:solidFill>
              </a:rPr>
              <a:t>HCB</a:t>
            </a:r>
            <a:r>
              <a:rPr lang="en-US" sz="2600" dirty="0" smtClean="0">
                <a:solidFill>
                  <a:srgbClr val="652B91"/>
                </a:solidFill>
              </a:rPr>
              <a:t> air concentrations vs. concentrations in mosses at the EMEP stations </a:t>
            </a:r>
            <a:r>
              <a:rPr lang="en-US" sz="2600" dirty="0" err="1" smtClean="0">
                <a:solidFill>
                  <a:srgbClr val="652B91"/>
                </a:solidFill>
              </a:rPr>
              <a:t>Birkenes</a:t>
            </a:r>
            <a:r>
              <a:rPr lang="en-US" sz="2600" dirty="0" smtClean="0">
                <a:solidFill>
                  <a:srgbClr val="652B91"/>
                </a:solidFill>
              </a:rPr>
              <a:t> and </a:t>
            </a:r>
            <a:r>
              <a:rPr lang="en-US" sz="2600" dirty="0" err="1" smtClean="0">
                <a:solidFill>
                  <a:srgbClr val="652B91"/>
                </a:solidFill>
              </a:rPr>
              <a:t>Andoya</a:t>
            </a:r>
            <a:r>
              <a:rPr lang="en-US" sz="2600" dirty="0" smtClean="0">
                <a:solidFill>
                  <a:srgbClr val="652B91"/>
                </a:solidFill>
              </a:rPr>
              <a:t> (Norway) </a:t>
            </a:r>
            <a:endParaRPr lang="ru-RU" sz="2600" dirty="0">
              <a:solidFill>
                <a:srgbClr val="652B9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3573" y="4784933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5096217"/>
            <a:ext cx="869973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err="1" smtClean="0"/>
              <a:t>Birkenes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902727" y="2472051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5541" y="2137889"/>
            <a:ext cx="781359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err="1" smtClean="0"/>
              <a:t>Andoya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33175" y="1395524"/>
            <a:ext cx="14401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POP sampling plots in mosses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086923" y="1434842"/>
            <a:ext cx="1485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b="1" dirty="0" smtClean="0"/>
              <a:t>HCB (</a:t>
            </a:r>
            <a:r>
              <a:rPr lang="en-US" b="1" dirty="0" err="1" smtClean="0"/>
              <a:t>Birkenes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80294" y="1423809"/>
            <a:ext cx="139518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b="1" dirty="0" smtClean="0"/>
              <a:t>HCB (</a:t>
            </a:r>
            <a:r>
              <a:rPr lang="en-US" b="1" dirty="0" err="1" smtClean="0"/>
              <a:t>Andoya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95736" y="4590653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en-US" i="1" dirty="0" smtClean="0"/>
              <a:t>Decrease of </a:t>
            </a:r>
            <a:r>
              <a:rPr lang="en-US" i="1" dirty="0" err="1" smtClean="0"/>
              <a:t>modelled</a:t>
            </a:r>
            <a:r>
              <a:rPr lang="en-US" i="1" dirty="0" smtClean="0"/>
              <a:t> air concentrations due to gradual degradation of HCB in soils and consequent declining of re-emission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en-US" i="1" dirty="0" smtClean="0"/>
              <a:t> Increase of the measured parameters until 2016 - 2017. </a:t>
            </a:r>
            <a:endParaRPr lang="ru-RU" i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647662" y="4154596"/>
            <a:ext cx="360040" cy="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>
            <a:spLocks noChangeAspect="1"/>
          </p:cNvSpPr>
          <p:nvPr/>
        </p:nvSpPr>
        <p:spPr>
          <a:xfrm rot="2881508">
            <a:off x="2788107" y="4096990"/>
            <a:ext cx="115213" cy="115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059832" y="4016097"/>
            <a:ext cx="1337601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Obs. air conc.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492201" y="4154596"/>
            <a:ext cx="360040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>
            <a:spLocks noChangeAspect="1"/>
          </p:cNvSpPr>
          <p:nvPr/>
        </p:nvSpPr>
        <p:spPr>
          <a:xfrm rot="2881508">
            <a:off x="4632646" y="4096990"/>
            <a:ext cx="115213" cy="115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904371" y="4016097"/>
            <a:ext cx="1415699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Mod. air conc.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536094" y="4154596"/>
            <a:ext cx="360040" cy="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48264" y="4016097"/>
            <a:ext cx="1361517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Conc. in moss</a:t>
            </a:r>
            <a:endParaRPr lang="ru-RU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11841"/>
            <a:ext cx="324151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01048"/>
            <a:ext cx="324151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772816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Outline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350150"/>
            <a:ext cx="6162328" cy="3383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200" dirty="0" smtClean="0"/>
              <a:t>Motivation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200" dirty="0" smtClean="0"/>
              <a:t>Approach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200" dirty="0" smtClean="0"/>
              <a:t>Long-term changes of </a:t>
            </a:r>
            <a:r>
              <a:rPr lang="en-US" sz="2200" dirty="0" err="1" smtClean="0"/>
              <a:t>Pb</a:t>
            </a:r>
            <a:r>
              <a:rPr lang="en-US" sz="2200" dirty="0" smtClean="0"/>
              <a:t>, Cd and Hg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200" dirty="0"/>
              <a:t>Long-term changes </a:t>
            </a:r>
            <a:r>
              <a:rPr lang="en-US" sz="2200" dirty="0" smtClean="0"/>
              <a:t>of second priority metals (Cu)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200" dirty="0" smtClean="0"/>
              <a:t>Levels and changes of POPs 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4868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Objective:</a:t>
            </a:r>
            <a:r>
              <a:rPr lang="en-US" sz="2000" dirty="0" smtClean="0"/>
              <a:t> </a:t>
            </a:r>
            <a:r>
              <a:rPr lang="en-US" sz="2000" i="1" dirty="0" smtClean="0"/>
              <a:t>to examine long-term changes of HM and POP pollution levels in the EMEP region using results of atmospheric </a:t>
            </a:r>
            <a:r>
              <a:rPr lang="en-US" sz="2000" i="1" dirty="0" err="1" smtClean="0"/>
              <a:t>modelling</a:t>
            </a:r>
            <a:r>
              <a:rPr lang="en-US" sz="2000" i="1" dirty="0" smtClean="0"/>
              <a:t>, monitoring and moss surveys.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33" y="1921865"/>
            <a:ext cx="1696179" cy="311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9096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652B91"/>
                </a:solidFill>
              </a:rPr>
              <a:t>Modelled</a:t>
            </a:r>
            <a:r>
              <a:rPr lang="en-US" sz="2500" dirty="0" smtClean="0">
                <a:solidFill>
                  <a:srgbClr val="652B91"/>
                </a:solidFill>
              </a:rPr>
              <a:t> and observed </a:t>
            </a:r>
            <a:r>
              <a:rPr lang="en-US" sz="2500" b="1" dirty="0" smtClean="0">
                <a:solidFill>
                  <a:srgbClr val="652B91"/>
                </a:solidFill>
              </a:rPr>
              <a:t>BDE-99</a:t>
            </a:r>
            <a:r>
              <a:rPr lang="en-US" sz="2500" dirty="0" smtClean="0">
                <a:solidFill>
                  <a:srgbClr val="652B91"/>
                </a:solidFill>
              </a:rPr>
              <a:t> air concentrations vs. concentrations in mosses at the EMEP stations </a:t>
            </a:r>
            <a:r>
              <a:rPr lang="en-US" sz="2500" dirty="0" err="1" smtClean="0">
                <a:solidFill>
                  <a:srgbClr val="652B91"/>
                </a:solidFill>
              </a:rPr>
              <a:t>Birkenes</a:t>
            </a:r>
            <a:r>
              <a:rPr lang="en-US" sz="2500" dirty="0" smtClean="0">
                <a:solidFill>
                  <a:srgbClr val="652B91"/>
                </a:solidFill>
              </a:rPr>
              <a:t> and </a:t>
            </a:r>
            <a:r>
              <a:rPr lang="en-US" sz="2500" dirty="0" err="1" smtClean="0">
                <a:solidFill>
                  <a:srgbClr val="652B91"/>
                </a:solidFill>
              </a:rPr>
              <a:t>Andoya</a:t>
            </a:r>
            <a:r>
              <a:rPr lang="en-US" sz="2500" dirty="0" smtClean="0">
                <a:solidFill>
                  <a:srgbClr val="652B91"/>
                </a:solidFill>
              </a:rPr>
              <a:t> (Norway) </a:t>
            </a:r>
            <a:endParaRPr lang="ru-RU" sz="2500" dirty="0">
              <a:solidFill>
                <a:srgbClr val="652B9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3573" y="4784933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15816" y="1484784"/>
            <a:ext cx="178003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b="1" dirty="0" smtClean="0"/>
              <a:t>BDE-99 (</a:t>
            </a:r>
            <a:r>
              <a:rPr lang="en-US" b="1" dirty="0" err="1" smtClean="0"/>
              <a:t>Birkenes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5085184"/>
            <a:ext cx="869973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err="1" smtClean="0"/>
              <a:t>Birkenes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902727" y="2472051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5541" y="2137889"/>
            <a:ext cx="781359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err="1" smtClean="0"/>
              <a:t>Andoya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33175" y="1395524"/>
            <a:ext cx="14401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POP sampling plots in mosses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85161" y="1495817"/>
            <a:ext cx="169013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b="1" dirty="0" smtClean="0"/>
              <a:t>BDE-99 (</a:t>
            </a:r>
            <a:r>
              <a:rPr lang="en-US" b="1" dirty="0" err="1" smtClean="0"/>
              <a:t>Andoya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95736" y="459065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/>
              <a:t>Distinct decline of </a:t>
            </a:r>
            <a:r>
              <a:rPr lang="en-US" i="1" dirty="0" err="1" smtClean="0"/>
              <a:t>modelled</a:t>
            </a:r>
            <a:r>
              <a:rPr lang="en-US" i="1" dirty="0" smtClean="0"/>
              <a:t> and observed values in accord with emission reduction</a:t>
            </a:r>
            <a:endParaRPr lang="ru-RU" i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647662" y="4154596"/>
            <a:ext cx="360040" cy="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>
            <a:spLocks noChangeAspect="1"/>
          </p:cNvSpPr>
          <p:nvPr/>
        </p:nvSpPr>
        <p:spPr>
          <a:xfrm rot="2881508">
            <a:off x="2788107" y="4096990"/>
            <a:ext cx="115213" cy="115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59832" y="4016097"/>
            <a:ext cx="1337601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Obs. air conc.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92201" y="4154596"/>
            <a:ext cx="360040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>
            <a:spLocks noChangeAspect="1"/>
          </p:cNvSpPr>
          <p:nvPr/>
        </p:nvSpPr>
        <p:spPr>
          <a:xfrm rot="2881508">
            <a:off x="4632646" y="4096990"/>
            <a:ext cx="115213" cy="115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04371" y="4016097"/>
            <a:ext cx="1415699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Mod. air conc.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536094" y="4154596"/>
            <a:ext cx="360040" cy="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48264" y="4016097"/>
            <a:ext cx="1361517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Conc. in moss</a:t>
            </a:r>
            <a:endParaRPr lang="ru-RU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12634"/>
            <a:ext cx="324151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6951" y="1700808"/>
            <a:ext cx="324151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52B91"/>
                </a:solidFill>
              </a:rPr>
              <a:t>Conclusions</a:t>
            </a:r>
            <a:endParaRPr lang="ru-RU" sz="2800" dirty="0">
              <a:solidFill>
                <a:srgbClr val="652B9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008" y="908720"/>
            <a:ext cx="89289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652B9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Combined usage </a:t>
            </a:r>
            <a:r>
              <a:rPr lang="en-US" dirty="0" smtClean="0"/>
              <a:t>of the results of </a:t>
            </a:r>
            <a:r>
              <a:rPr lang="en-US" dirty="0" err="1" smtClean="0"/>
              <a:t>biomonitoring</a:t>
            </a:r>
            <a:r>
              <a:rPr lang="en-US" dirty="0" smtClean="0"/>
              <a:t>, atmospheric </a:t>
            </a:r>
            <a:r>
              <a:rPr lang="en-US" dirty="0" err="1" smtClean="0"/>
              <a:t>modelling</a:t>
            </a:r>
            <a:r>
              <a:rPr lang="en-US" dirty="0" smtClean="0"/>
              <a:t> and EMEP monitoring allows to identify and investigate long-term HM and POP pollution changes in </a:t>
            </a:r>
            <a:r>
              <a:rPr lang="en-US" b="1" dirty="0" smtClean="0">
                <a:solidFill>
                  <a:srgbClr val="7030A0"/>
                </a:solidFill>
              </a:rPr>
              <a:t>particular countries </a:t>
            </a:r>
            <a:r>
              <a:rPr lang="en-US" dirty="0" smtClean="0"/>
              <a:t>as well as at </a:t>
            </a:r>
            <a:r>
              <a:rPr lang="en-US" b="1" dirty="0" smtClean="0">
                <a:solidFill>
                  <a:srgbClr val="7030A0"/>
                </a:solidFill>
              </a:rPr>
              <a:t>local scale   </a:t>
            </a:r>
          </a:p>
          <a:p>
            <a:pPr marL="342900" indent="-342900">
              <a:spcBef>
                <a:spcPts val="1200"/>
              </a:spcBef>
              <a:buClr>
                <a:srgbClr val="652B91"/>
              </a:buClr>
              <a:buFont typeface="Wingdings" pitchFamily="2" charset="2"/>
              <a:buChar char="§"/>
            </a:pPr>
            <a:r>
              <a:rPr lang="en-US" dirty="0" smtClean="0"/>
              <a:t>Results of modelling and biomonitoring demonstrate similar rates of </a:t>
            </a:r>
            <a:r>
              <a:rPr lang="en-US" dirty="0" err="1" smtClean="0"/>
              <a:t>Pb</a:t>
            </a:r>
            <a:r>
              <a:rPr lang="en-US" dirty="0" smtClean="0"/>
              <a:t>, Cd and Hg reduction in most of EMEP countries. The highest reduction is noted for </a:t>
            </a:r>
            <a:r>
              <a:rPr lang="en-US" dirty="0" err="1" smtClean="0"/>
              <a:t>Pb</a:t>
            </a:r>
            <a:r>
              <a:rPr lang="en-US" dirty="0" smtClean="0"/>
              <a:t>, and the lowest for Hg.</a:t>
            </a:r>
          </a:p>
          <a:p>
            <a:pPr marL="342900" indent="-342900">
              <a:spcBef>
                <a:spcPts val="1200"/>
              </a:spcBef>
              <a:buClr>
                <a:srgbClr val="652B91"/>
              </a:buClr>
              <a:buFont typeface="Wingdings" pitchFamily="2" charset="2"/>
              <a:buChar char="§"/>
            </a:pPr>
            <a:r>
              <a:rPr lang="en-US" dirty="0" smtClean="0"/>
              <a:t>Measurements in mosses, observations at the EMEP monitoring stations and </a:t>
            </a:r>
            <a:r>
              <a:rPr lang="en-US" dirty="0" err="1" smtClean="0"/>
              <a:t>modelling</a:t>
            </a:r>
            <a:r>
              <a:rPr lang="en-US" dirty="0" smtClean="0"/>
              <a:t> results demonstrate declining trend for BDE-99 and minor changes for PCB-153. For B(a)P and HCB the changes between modelled and the observed values are contrasting.</a:t>
            </a:r>
          </a:p>
          <a:p>
            <a:pPr marL="342900" indent="-342900">
              <a:spcBef>
                <a:spcPts val="1200"/>
              </a:spcBef>
              <a:buClr>
                <a:srgbClr val="652B91"/>
              </a:buClr>
              <a:buFont typeface="Wingdings" pitchFamily="2" charset="2"/>
              <a:buChar char="§"/>
            </a:pPr>
            <a:r>
              <a:rPr lang="en-US" dirty="0" smtClean="0"/>
              <a:t>High density of moss sampling </a:t>
            </a:r>
            <a:r>
              <a:rPr lang="en-US" dirty="0" err="1" smtClean="0"/>
              <a:t>favours</a:t>
            </a:r>
            <a:r>
              <a:rPr lang="en-US" dirty="0" smtClean="0"/>
              <a:t> more reliable </a:t>
            </a:r>
            <a:r>
              <a:rPr lang="en-US" dirty="0" smtClean="0"/>
              <a:t>indication </a:t>
            </a:r>
            <a:r>
              <a:rPr lang="en-US" dirty="0" smtClean="0"/>
              <a:t>of long-term tendencies at local spatial scale.</a:t>
            </a:r>
            <a:endParaRPr lang="ru-RU" dirty="0" smtClean="0"/>
          </a:p>
          <a:p>
            <a:pPr marL="342900" indent="-342900">
              <a:spcBef>
                <a:spcPts val="1200"/>
              </a:spcBef>
              <a:buClr>
                <a:srgbClr val="652B91"/>
              </a:buClr>
              <a:buFont typeface="Wingdings" pitchFamily="2" charset="2"/>
              <a:buChar char="§"/>
            </a:pPr>
            <a:r>
              <a:rPr lang="en-US" dirty="0" smtClean="0"/>
              <a:t>Results of </a:t>
            </a:r>
            <a:r>
              <a:rPr lang="en-US" b="1" dirty="0" smtClean="0">
                <a:solidFill>
                  <a:srgbClr val="7030A0"/>
                </a:solidFill>
              </a:rPr>
              <a:t>moss surveys </a:t>
            </a:r>
            <a:r>
              <a:rPr lang="en-US" dirty="0" smtClean="0"/>
              <a:t>are very useful for evaluation of </a:t>
            </a:r>
            <a:r>
              <a:rPr lang="en-US" b="1" dirty="0" smtClean="0">
                <a:solidFill>
                  <a:srgbClr val="7030A0"/>
                </a:solidFill>
              </a:rPr>
              <a:t>long-term trends </a:t>
            </a:r>
            <a:r>
              <a:rPr lang="en-US" dirty="0" smtClean="0"/>
              <a:t>of HMs and POPs in the EMEP region. Further cooperation between EMEP and ICP-Vegetation is highly appreciated.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18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Modelling of heavy metal transport and deposition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rgbClr val="7030A0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</a:rPr>
              <a:t>for 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EMEP countries</a:t>
            </a:r>
            <a:endParaRPr lang="ru-RU" sz="2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249" y="119438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Model output information for EMEP countries: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340768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Pb</a:t>
            </a:r>
            <a:r>
              <a:rPr lang="en-US" dirty="0" smtClean="0"/>
              <a:t> wet deposition in 2019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3257" y="1842455"/>
            <a:ext cx="40687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Deposition and concentration levels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Transboundary fluxes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Deposition to marginal seas, Arctic etc..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7030A0"/>
                </a:solidFill>
              </a:rPr>
              <a:t>Long-term trends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Evaluation against measurements</a:t>
            </a:r>
            <a:endParaRPr lang="ru-RU" dirty="0"/>
          </a:p>
        </p:txBody>
      </p:sp>
      <p:pic>
        <p:nvPicPr>
          <p:cNvPr id="19" name="Рисунок 18" descr="!ma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263006" cy="201622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4663"/>
            <a:ext cx="1800200" cy="252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8273" y="3715382"/>
            <a:ext cx="1775817" cy="25202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9" y="3789040"/>
            <a:ext cx="2880319" cy="276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39180" y="260648"/>
            <a:ext cx="81372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52B91"/>
                </a:solidFill>
                <a:latin typeface="Calibri" pitchFamily="34" charset="0"/>
              </a:rPr>
              <a:t>EMEP monitoring network (heavy </a:t>
            </a:r>
            <a:r>
              <a:rPr lang="en-US" sz="2800" dirty="0" smtClean="0">
                <a:solidFill>
                  <a:srgbClr val="652B91"/>
                </a:solidFill>
                <a:latin typeface="Calibri" pitchFamily="34" charset="0"/>
              </a:rPr>
              <a:t>metals)</a:t>
            </a:r>
            <a:endParaRPr lang="ru-RU" sz="2800" dirty="0">
              <a:solidFill>
                <a:srgbClr val="652B91"/>
              </a:solidFill>
              <a:latin typeface="Calibri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3608" y="4797152"/>
            <a:ext cx="40316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EMEP </a:t>
            </a:r>
            <a:r>
              <a:rPr lang="en-US" dirty="0" smtClean="0"/>
              <a:t>monitoring stations (heavy metals)</a:t>
            </a:r>
            <a:endParaRPr lang="ru-RU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580112" y="1124744"/>
            <a:ext cx="36004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b="1" i="1" dirty="0"/>
              <a:t>Pro: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dirty="0" smtClean="0"/>
              <a:t>High </a:t>
            </a:r>
            <a:r>
              <a:rPr lang="en-US" dirty="0"/>
              <a:t>temporal resolution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dirty="0" smtClean="0"/>
              <a:t>Quality </a:t>
            </a:r>
            <a:r>
              <a:rPr lang="en-US" dirty="0"/>
              <a:t>is controlled and documented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dirty="0"/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b="1" i="1" dirty="0"/>
              <a:t>Contra: 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dirty="0" smtClean="0"/>
              <a:t>Few </a:t>
            </a:r>
            <a:r>
              <a:rPr lang="en-US" dirty="0"/>
              <a:t>stations per country (1 – 6)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dirty="0" smtClean="0"/>
              <a:t>No </a:t>
            </a:r>
            <a:r>
              <a:rPr lang="en-US" dirty="0"/>
              <a:t>available data from east Europe and Central Asia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39602"/>
            <a:ext cx="5533343" cy="3456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41612"/>
            <a:ext cx="5517146" cy="3456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88632" y="1069604"/>
            <a:ext cx="3419872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/>
              <a:t>Pro: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dirty="0" smtClean="0"/>
              <a:t>Dense </a:t>
            </a:r>
            <a:r>
              <a:rPr lang="en-US" dirty="0"/>
              <a:t>spatial coverage within countries 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dirty="0" smtClean="0"/>
              <a:t>Availability </a:t>
            </a:r>
            <a:r>
              <a:rPr lang="en-US" dirty="0"/>
              <a:t>in East Europe and Central Asia 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b="1" i="1" dirty="0"/>
              <a:t>Contra: 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dirty="0" smtClean="0"/>
              <a:t>Coarse </a:t>
            </a:r>
            <a:r>
              <a:rPr lang="en-US" dirty="0"/>
              <a:t>temporal resolution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(~ </a:t>
            </a:r>
            <a:r>
              <a:rPr lang="en-US" dirty="0"/>
              <a:t>3 years accumulation)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dirty="0" smtClean="0"/>
              <a:t>Observed </a:t>
            </a:r>
            <a:r>
              <a:rPr lang="en-US" dirty="0"/>
              <a:t>values depends on deposition and other factors (not easy to interpret the results) </a:t>
            </a:r>
            <a:endParaRPr lang="ru-RU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3568" y="5661248"/>
            <a:ext cx="7561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Combination of station-based measurements and results of biomonitoring can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be useful for evaluation of long-term trends in the EMEP region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87624" y="4746204"/>
            <a:ext cx="32403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Cd</a:t>
            </a:r>
            <a:r>
              <a:rPr lang="en-US" dirty="0" smtClean="0"/>
              <a:t> </a:t>
            </a:r>
            <a:r>
              <a:rPr lang="en-US" dirty="0"/>
              <a:t>in mosses </a:t>
            </a:r>
            <a:r>
              <a:rPr lang="en-US" dirty="0" smtClean="0"/>
              <a:t>and EMEP </a:t>
            </a:r>
            <a:r>
              <a:rPr lang="en-US" dirty="0"/>
              <a:t>stations</a:t>
            </a:r>
            <a:endParaRPr lang="ru-RU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2945641">
            <a:off x="2457129" y="2355845"/>
            <a:ext cx="636587" cy="1768475"/>
          </a:xfrm>
          <a:prstGeom prst="roundRect">
            <a:avLst>
              <a:gd name="adj" fmla="val 48014"/>
            </a:avLst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2945641">
            <a:off x="3256537" y="3634876"/>
            <a:ext cx="636587" cy="350837"/>
          </a:xfrm>
          <a:prstGeom prst="roundRect">
            <a:avLst>
              <a:gd name="adj" fmla="val 48014"/>
            </a:avLst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914928" y="2348496"/>
            <a:ext cx="1008063" cy="1346200"/>
          </a:xfrm>
          <a:prstGeom prst="roundRect">
            <a:avLst>
              <a:gd name="adj" fmla="val 48014"/>
            </a:avLst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9180" y="188640"/>
            <a:ext cx="81372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</a:rPr>
              <a:t>Moss sampling plots (survey 2015)</a:t>
            </a:r>
            <a:endParaRPr lang="ru-RU" sz="2800" dirty="0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5496" y="764704"/>
            <a:ext cx="1152128" cy="1800200"/>
            <a:chOff x="6444208" y="2204864"/>
            <a:chExt cx="1152128" cy="18002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444208" y="2204864"/>
              <a:ext cx="1152128" cy="1800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6516216" y="2535009"/>
              <a:ext cx="180000" cy="18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6516216" y="2841886"/>
              <a:ext cx="180000" cy="180000"/>
            </a:xfrm>
            <a:prstGeom prst="ellipse">
              <a:avLst/>
            </a:prstGeom>
            <a:solidFill>
              <a:srgbClr val="72F2F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6516216" y="3166016"/>
              <a:ext cx="180000" cy="18000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6516216" y="3476739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>
              <a:spLocks noChangeAspect="1"/>
            </p:cNvSpPr>
            <p:nvPr/>
          </p:nvSpPr>
          <p:spPr>
            <a:xfrm>
              <a:off x="6516216" y="3788397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04248" y="2504522"/>
              <a:ext cx="35747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&lt; 0.1</a:t>
              </a:r>
              <a:endParaRPr lang="ru-RU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04248" y="2811399"/>
              <a:ext cx="62517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0.1 – 0.2</a:t>
              </a:r>
              <a:endParaRPr lang="ru-RU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04248" y="3135529"/>
              <a:ext cx="70532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 0.2 – 0.3 </a:t>
              </a:r>
              <a:endParaRPr lang="ru-RU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04248" y="3446252"/>
              <a:ext cx="66524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 0.3 – 0.5</a:t>
              </a:r>
              <a:endParaRPr lang="ru-RU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04248" y="3757910"/>
              <a:ext cx="3975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 &gt; 0.5</a:t>
              </a:r>
              <a:endParaRPr lang="ru-RU" sz="1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507590" y="2227742"/>
              <a:ext cx="43864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l-GR" dirty="0" smtClean="0">
                  <a:latin typeface="Calibri"/>
                </a:rPr>
                <a:t>μ</a:t>
              </a:r>
              <a:r>
                <a:rPr lang="en-US" dirty="0" smtClean="0"/>
                <a:t>g/g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7030A0"/>
                </a:solidFill>
                <a:latin typeface="+mj-lt"/>
                <a:cs typeface="+mn-cs"/>
              </a:rPr>
              <a:t>Approach</a:t>
            </a:r>
            <a:endParaRPr lang="ru-RU" sz="2800" dirty="0">
              <a:solidFill>
                <a:srgbClr val="7030A0"/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3713" y="621159"/>
            <a:ext cx="13954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652B91"/>
                </a:solidFill>
                <a:latin typeface="+mn-lt"/>
              </a:rPr>
              <a:t>Data used:</a:t>
            </a:r>
            <a:endParaRPr lang="ru-RU" sz="2200" dirty="0">
              <a:solidFill>
                <a:srgbClr val="652B91"/>
              </a:solidFill>
              <a:latin typeface="+mn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750" y="1052959"/>
            <a:ext cx="8175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 HMs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Pb</a:t>
            </a:r>
            <a:r>
              <a:rPr lang="en-US" dirty="0">
                <a:latin typeface="Calibri" pitchFamily="34" charset="0"/>
              </a:rPr>
              <a:t>, Cd, </a:t>
            </a:r>
            <a:r>
              <a:rPr lang="en-US" dirty="0" smtClean="0">
                <a:latin typeface="Calibri" pitchFamily="34" charset="0"/>
              </a:rPr>
              <a:t>Hg, Cu) </a:t>
            </a:r>
            <a:r>
              <a:rPr lang="en-US" dirty="0">
                <a:latin typeface="Calibri" pitchFamily="34" charset="0"/>
              </a:rPr>
              <a:t>in mosses (surveys of 1990, </a:t>
            </a:r>
            <a:r>
              <a:rPr lang="en-US" dirty="0" smtClean="0">
                <a:latin typeface="Calibri" pitchFamily="34" charset="0"/>
              </a:rPr>
              <a:t>1995</a:t>
            </a:r>
            <a:r>
              <a:rPr lang="en-US" dirty="0">
                <a:latin typeface="Calibri" pitchFamily="34" charset="0"/>
              </a:rPr>
              <a:t>, 2000, 2005, 2010, 2015); 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   provided </a:t>
            </a:r>
            <a:r>
              <a:rPr lang="en-US" dirty="0">
                <a:latin typeface="Calibri" pitchFamily="34" charset="0"/>
              </a:rPr>
              <a:t>by </a:t>
            </a:r>
            <a:r>
              <a:rPr lang="en-US" dirty="0" smtClean="0">
                <a:solidFill>
                  <a:srgbClr val="652B91"/>
                </a:solidFill>
                <a:latin typeface="Calibri" pitchFamily="34" charset="0"/>
              </a:rPr>
              <a:t>ICP-Vegetation</a:t>
            </a:r>
            <a:endParaRPr lang="ru-RU" dirty="0">
              <a:solidFill>
                <a:srgbClr val="652B91"/>
              </a:solidFill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4404" y="2037297"/>
            <a:ext cx="7394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dirty="0"/>
              <a:t>  Modelled deposition of </a:t>
            </a:r>
            <a:r>
              <a:rPr lang="en-US" altLang="ru-RU" dirty="0" smtClean="0"/>
              <a:t>HMs and POPs </a:t>
            </a:r>
            <a:r>
              <a:rPr lang="en-US" altLang="ru-RU" dirty="0"/>
              <a:t>for 1990 – 2015 (</a:t>
            </a:r>
            <a:r>
              <a:rPr lang="en-US" altLang="ru-RU" dirty="0" err="1"/>
              <a:t>lat-lon</a:t>
            </a:r>
            <a:r>
              <a:rPr lang="en-US" altLang="ru-RU" dirty="0"/>
              <a:t> grid)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0538" y="2852936"/>
            <a:ext cx="25067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652B91"/>
                </a:solidFill>
                <a:latin typeface="+mn-lt"/>
              </a:rPr>
              <a:t>Studied parameters</a:t>
            </a:r>
            <a:r>
              <a:rPr lang="en-US" sz="2200" dirty="0">
                <a:solidFill>
                  <a:srgbClr val="652B91"/>
                </a:solidFill>
                <a:latin typeface="+mn-lt"/>
              </a:rPr>
              <a:t>:</a:t>
            </a:r>
            <a:endParaRPr lang="ru-RU" sz="2200" dirty="0">
              <a:solidFill>
                <a:srgbClr val="652B91"/>
              </a:solidFill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7544" y="3284984"/>
            <a:ext cx="7104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dirty="0"/>
              <a:t>  Long-term </a:t>
            </a:r>
            <a:r>
              <a:rPr lang="en-US" altLang="ru-RU" dirty="0" smtClean="0"/>
              <a:t>changes in countries</a:t>
            </a:r>
            <a:endParaRPr lang="ru-RU" alt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8638" y="4186476"/>
            <a:ext cx="2062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652B91"/>
                </a:solidFill>
                <a:latin typeface="+mn-lt"/>
              </a:rPr>
              <a:t>Data processing:</a:t>
            </a:r>
            <a:endParaRPr lang="ru-RU" sz="2200" dirty="0">
              <a:solidFill>
                <a:srgbClr val="652B91"/>
              </a:solidFill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07211" y="5575896"/>
            <a:ext cx="831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dirty="0"/>
              <a:t>  Concentrations in mosses are averaged over grid cells in </a:t>
            </a:r>
            <a:r>
              <a:rPr lang="en-US" altLang="ru-RU" dirty="0" smtClean="0"/>
              <a:t>the EMEP </a:t>
            </a:r>
            <a:r>
              <a:rPr lang="en-US" altLang="ru-RU" dirty="0"/>
              <a:t>domain</a:t>
            </a:r>
            <a:endParaRPr lang="ru-RU" altLang="ru-RU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07211" y="4923497"/>
            <a:ext cx="83169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dirty="0"/>
              <a:t>  Outliers of moss measurements are filtered out if measured value lies outside </a:t>
            </a:r>
            <a:r>
              <a:rPr lang="en-US" altLang="ru-RU" dirty="0" smtClean="0"/>
              <a:t>limits</a:t>
            </a:r>
            <a:br>
              <a:rPr lang="en-US" altLang="ru-RU" dirty="0" smtClean="0"/>
            </a:br>
            <a:r>
              <a:rPr lang="en-US" altLang="ru-RU" dirty="0" smtClean="0"/>
              <a:t>    </a:t>
            </a:r>
            <a:r>
              <a:rPr lang="en-US" altLang="ru-RU" dirty="0"/>
              <a:t>of </a:t>
            </a:r>
            <a:r>
              <a:rPr lang="en-US" altLang="ru-RU" dirty="0" err="1"/>
              <a:t>C</a:t>
            </a:r>
            <a:r>
              <a:rPr lang="en-US" altLang="ru-RU" baseline="-25000" dirty="0" err="1"/>
              <a:t>mean</a:t>
            </a:r>
            <a:r>
              <a:rPr lang="en-US" altLang="ru-RU" dirty="0"/>
              <a:t> ± 3</a:t>
            </a:r>
            <a:r>
              <a:rPr lang="el-GR" altLang="ru-RU" dirty="0"/>
              <a:t>σ</a:t>
            </a:r>
            <a:endParaRPr lang="ru-RU" altLang="ru-RU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07211" y="4556785"/>
            <a:ext cx="831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dirty="0"/>
              <a:t>  </a:t>
            </a:r>
            <a:r>
              <a:rPr lang="en-US" altLang="ru-RU" dirty="0" smtClean="0"/>
              <a:t>Deposition fluxes averaged over 3-year periods</a:t>
            </a:r>
            <a:endParaRPr lang="ru-RU" altLang="ru-RU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7544" y="3638352"/>
            <a:ext cx="7104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dirty="0"/>
              <a:t>  Long-term </a:t>
            </a:r>
            <a:r>
              <a:rPr lang="en-US" altLang="ru-RU" dirty="0" smtClean="0"/>
              <a:t>changes in locations of the EMEP stations</a:t>
            </a:r>
            <a:endParaRPr lang="ru-RU" altLang="ru-RU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07211" y="5942608"/>
            <a:ext cx="831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dirty="0"/>
              <a:t>  </a:t>
            </a:r>
            <a:r>
              <a:rPr lang="en-US" altLang="ru-RU" dirty="0" smtClean="0"/>
              <a:t>Deposition and concentrations in mosses are in dimensionless form</a:t>
            </a:r>
            <a:endParaRPr lang="ru-RU" altLang="ru-RU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18671" y="1700808"/>
            <a:ext cx="86253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dirty="0" smtClean="0"/>
              <a:t>  POPs (</a:t>
            </a:r>
            <a:r>
              <a:rPr lang="en-US" altLang="ru-RU" dirty="0" err="1" smtClean="0"/>
              <a:t>BaP</a:t>
            </a:r>
            <a:r>
              <a:rPr lang="en-US" altLang="ru-RU" dirty="0" smtClean="0"/>
              <a:t>, HCB, PCB-153, BDE-99) in 2010 and 2015 (</a:t>
            </a:r>
            <a:r>
              <a:rPr lang="en-US" dirty="0">
                <a:solidFill>
                  <a:srgbClr val="652B91"/>
                </a:solidFill>
                <a:latin typeface="Calibri" pitchFamily="34" charset="0"/>
              </a:rPr>
              <a:t>from ICP-Vegetation</a:t>
            </a:r>
            <a:r>
              <a:rPr lang="en-US" altLang="ru-RU" dirty="0" smtClean="0"/>
              <a:t>)</a:t>
            </a:r>
            <a:endParaRPr lang="en-US" altLang="ru-RU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22301" y="2383092"/>
            <a:ext cx="7146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dirty="0" smtClean="0"/>
              <a:t>  EMEP monitoring data  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8" grpId="0"/>
      <p:bldP spid="20" grpId="0"/>
      <p:bldP spid="17" grpId="0"/>
      <p:bldP spid="2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3214" y="3400122"/>
            <a:ext cx="2878118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0" y="3400122"/>
            <a:ext cx="2877183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308" y="833712"/>
            <a:ext cx="2872188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228184" y="856964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2000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52" y="833712"/>
            <a:ext cx="2886272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7353" y="856964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1990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9965" y="833712"/>
            <a:ext cx="2882195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180970" y="856964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1995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3429000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2005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3429000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2010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400122"/>
            <a:ext cx="2885322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19558" y="3429000"/>
            <a:ext cx="4680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560" y="97468"/>
            <a:ext cx="807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52B91"/>
                </a:solidFill>
              </a:rPr>
              <a:t>Concentrations of </a:t>
            </a:r>
            <a:r>
              <a:rPr lang="en-US" sz="2800" dirty="0" err="1" smtClean="0">
                <a:solidFill>
                  <a:srgbClr val="652B91"/>
                </a:solidFill>
              </a:rPr>
              <a:t>Pb</a:t>
            </a:r>
            <a:r>
              <a:rPr lang="en-US" sz="2800" dirty="0" smtClean="0">
                <a:solidFill>
                  <a:srgbClr val="652B91"/>
                </a:solidFill>
              </a:rPr>
              <a:t> in mosses (surveys 1990 - 2015)</a:t>
            </a:r>
            <a:endParaRPr lang="ru-RU" sz="2800" dirty="0">
              <a:solidFill>
                <a:srgbClr val="652B9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634174" y="6237312"/>
            <a:ext cx="216024" cy="2160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498270" y="6237312"/>
            <a:ext cx="216024" cy="216024"/>
          </a:xfrm>
          <a:prstGeom prst="ellipse">
            <a:avLst/>
          </a:prstGeom>
          <a:solidFill>
            <a:srgbClr val="72F2F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290358" y="6237312"/>
            <a:ext cx="216024" cy="216024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26462" y="623731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063228" y="623731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564863" y="5934435"/>
            <a:ext cx="2853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&lt; 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428832" y="5949280"/>
            <a:ext cx="3574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1-3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175909" y="5949280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3-10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010438" y="5949280"/>
            <a:ext cx="5915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10-30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993790" y="5940061"/>
            <a:ext cx="4552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&gt; 30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6960" y="5867980"/>
            <a:ext cx="62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/>
              </a:rPr>
              <a:t>μ</a:t>
            </a:r>
            <a:r>
              <a:rPr lang="en-US" dirty="0" smtClean="0"/>
              <a:t>g/g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62" y="2849936"/>
            <a:ext cx="1702511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210" y="986354"/>
            <a:ext cx="1702511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14" y="4762648"/>
            <a:ext cx="1702511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484" y="4797152"/>
            <a:ext cx="1702511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3614" y="2872814"/>
            <a:ext cx="1702511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974728"/>
            <a:ext cx="1702511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1700808"/>
            <a:ext cx="3960440" cy="3211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1166" y="1729686"/>
            <a:ext cx="64249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2015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52B91"/>
                </a:solidFill>
              </a:rPr>
              <a:t>Long-term changes of deposition and concentrations </a:t>
            </a:r>
            <a:br>
              <a:rPr lang="en-US" sz="2800" dirty="0" smtClean="0">
                <a:solidFill>
                  <a:srgbClr val="652B91"/>
                </a:solidFill>
              </a:rPr>
            </a:br>
            <a:r>
              <a:rPr lang="en-US" sz="2800" dirty="0" smtClean="0">
                <a:solidFill>
                  <a:srgbClr val="652B91"/>
                </a:solidFill>
              </a:rPr>
              <a:t>in mosses (1990 - 2015)</a:t>
            </a:r>
            <a:endParaRPr lang="ru-RU" sz="2800" dirty="0">
              <a:solidFill>
                <a:srgbClr val="652B9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9848" y="144428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05848" y="3333740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4856" y="5168818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956320" y="1331476"/>
            <a:ext cx="342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Pb</a:t>
            </a:r>
            <a:r>
              <a:rPr lang="en-US" dirty="0" smtClean="0"/>
              <a:t> concentrations in mosses, 2015</a:t>
            </a:r>
            <a:endParaRPr lang="ru-RU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60" y="5229240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2034970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9712" y="3284984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3131840" y="5229200"/>
            <a:ext cx="43204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707904" y="5157192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Deposition flux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03848" y="5637886"/>
            <a:ext cx="360040" cy="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>
            <a:spLocks noChangeAspect="1"/>
          </p:cNvSpPr>
          <p:nvPr/>
        </p:nvSpPr>
        <p:spPr>
          <a:xfrm rot="2881508">
            <a:off x="3305462" y="5580280"/>
            <a:ext cx="115213" cy="115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760023" y="5499387"/>
            <a:ext cx="1566702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Conc. in mosses</a:t>
            </a:r>
            <a:endParaRPr lang="ru-RU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67795" y="587731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704904" y="5858811"/>
            <a:ext cx="2808312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dirty="0" smtClean="0"/>
              <a:t>Fraction of a country’s area covered by moss surveys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208" y="103415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Pb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03415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103415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Hg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52B91"/>
                </a:solidFill>
              </a:rPr>
              <a:t>Average reduction rate (% per year) of deposition and concentrations in mosses </a:t>
            </a:r>
            <a:endParaRPr lang="ru-RU" sz="2800" dirty="0">
              <a:solidFill>
                <a:srgbClr val="652B9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5165735"/>
            <a:ext cx="432048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35392" y="5093727"/>
            <a:ext cx="258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Concentrations in mosses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5165735"/>
            <a:ext cx="432048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12242" y="5093727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Deposition flux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43" y="1331476"/>
            <a:ext cx="21464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5631" y="1331476"/>
            <a:ext cx="21464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907704" y="5805264"/>
            <a:ext cx="440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 The highest decline for </a:t>
            </a:r>
            <a:r>
              <a:rPr lang="en-US" i="1" dirty="0" err="1" smtClean="0"/>
              <a:t>Pb</a:t>
            </a:r>
            <a:r>
              <a:rPr lang="en-US" i="1" dirty="0" smtClean="0"/>
              <a:t>, the lowest for Hg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5014" y="1331876"/>
            <a:ext cx="214340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825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1243</Words>
  <Application>Microsoft Office PowerPoint</Application>
  <PresentationFormat>Экран (4:3)</PresentationFormat>
  <Paragraphs>209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Ilyin</dc:creator>
  <cp:lastModifiedBy>Ilyin</cp:lastModifiedBy>
  <cp:revision>328</cp:revision>
  <dcterms:created xsi:type="dcterms:W3CDTF">2022-02-09T14:20:56Z</dcterms:created>
  <dcterms:modified xsi:type="dcterms:W3CDTF">2022-02-21T12:36:48Z</dcterms:modified>
</cp:coreProperties>
</file>