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56" r:id="rId3"/>
    <p:sldId id="304" r:id="rId4"/>
    <p:sldId id="269" r:id="rId5"/>
    <p:sldId id="285" r:id="rId6"/>
    <p:sldId id="268" r:id="rId7"/>
    <p:sldId id="266" r:id="rId8"/>
    <p:sldId id="287" r:id="rId9"/>
    <p:sldId id="301" r:id="rId10"/>
    <p:sldId id="280" r:id="rId11"/>
    <p:sldId id="305" r:id="rId12"/>
    <p:sldId id="27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3300"/>
    <a:srgbClr val="000099"/>
    <a:srgbClr val="FF6600"/>
    <a:srgbClr val="008000"/>
    <a:srgbClr val="CC6600"/>
    <a:srgbClr val="FF9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4" autoAdjust="0"/>
    <p:restoredTop sz="87097" autoAdjust="0"/>
  </p:normalViewPr>
  <p:slideViewPr>
    <p:cSldViewPr>
      <p:cViewPr varScale="1">
        <p:scale>
          <a:sx n="101" d="100"/>
          <a:sy n="101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16509BC-98BE-4D7A-A5D1-C1175DBD8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charset="0"/>
              </a:rPr>
              <a:t>Чётче про работу именно трех центров.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703E41E-2887-4E7A-B094-E68D8E215FF8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9CA6BC-DCBC-434A-A5CA-66D3BD65302A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4403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F10BC1-84CA-4ECC-8D77-9222565118C5}" type="slidenum">
              <a:rPr lang="ru-RU" altLang="ru-RU" sz="1200">
                <a:cs typeface="Arial" charset="0"/>
              </a:rPr>
              <a:pPr algn="r"/>
              <a:t>11</a:t>
            </a:fld>
            <a:endParaRPr lang="ru-RU" altLang="ru-RU" sz="1200">
              <a:cs typeface="Arial" charset="0"/>
            </a:endParaRP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Важно для уточнения конц. в воздухе. </a:t>
            </a:r>
            <a:endParaRPr lang="en-US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94E85A-C137-400D-A541-E3FB4AF6FA20}" type="slidenum">
              <a:rPr lang="ru-RU" altLang="ru-RU" smtClean="0">
                <a:latin typeface="Arial" charset="0"/>
              </a:rPr>
              <a:pPr/>
              <a:t>12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Можно поподробнее рассказать.</a:t>
            </a:r>
            <a:endParaRPr lang="en-GB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DEB8B5-D138-4266-891F-42A16D98F92E}" type="slidenum">
              <a:rPr lang="ru-RU" altLang="ru-RU" smtClean="0">
                <a:latin typeface="Arial" charset="0"/>
              </a:rPr>
              <a:pPr/>
              <a:t>13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Посмотреть то , что отправили Лоренс.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99FE7CAF-A45D-473C-A287-BE6B803C7B27}" type="slidenum">
              <a:rPr lang="ru-RU" altLang="ru-RU" sz="1200"/>
              <a:pPr algn="r"/>
              <a:t>3</a:t>
            </a:fld>
            <a:endParaRPr lang="ru-RU" altLang="ru-RU" sz="1200"/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Мониторинг – не только сравнения. А вообще оценка.  </a:t>
            </a:r>
            <a:endParaRPr lang="en-GB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charset="0"/>
              </a:rPr>
              <a:t>Про МСЦ-З – они проводят ассессмент ВЧ, не просто «карта».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B33DEE-D0EC-4C0F-8216-D71D83D01A10}" type="slidenum">
              <a:rPr lang="ru-RU" altLang="ru-RU" smtClean="0">
                <a:latin typeface="Arial" charset="0"/>
              </a:rPr>
              <a:pPr/>
              <a:t>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15FA72-5EBA-4E20-9603-804620FAC5DC}" type="slidenum">
              <a:rPr lang="ru-RU" altLang="ru-RU" sz="1200"/>
              <a:pPr algn="r"/>
              <a:t>5</a:t>
            </a:fld>
            <a:endParaRPr lang="ru-RU" altLang="ru-RU" sz="120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z="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5B1F44-5E27-42F9-968D-F774390C46F3}" type="slidenum">
              <a:rPr lang="ru-RU" altLang="ru-RU" smtClean="0">
                <a:latin typeface="Arial" charset="0"/>
              </a:rPr>
              <a:pPr/>
              <a:t>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A47D42-29E2-4C6E-8AA1-0699593AB8D5}" type="slidenum">
              <a:rPr lang="ru-RU" altLang="ru-RU" sz="1200"/>
              <a:pPr algn="r"/>
              <a:t>6</a:t>
            </a:fld>
            <a:endParaRPr lang="ru-RU" altLang="ru-RU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Arial" charset="0"/>
              </a:rPr>
              <a:t>Не исследования. Более глубокий, более детальный </a:t>
            </a:r>
            <a:r>
              <a:rPr lang="ru-RU" dirty="0" err="1" smtClean="0">
                <a:latin typeface="Arial" charset="0"/>
              </a:rPr>
              <a:t>ассессмент</a:t>
            </a:r>
            <a:r>
              <a:rPr lang="ru-RU" dirty="0" smtClean="0">
                <a:latin typeface="Arial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E3192B-582F-441A-BCEB-93BB011F8B22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charset="0"/>
              </a:rPr>
              <a:t>Про ртуть – не подробно. Сказать, что просто есть различия для разных металлов.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charset="0"/>
              </a:rPr>
              <a:t>Сравнения – для большого колитчества станций, ЕМЕП и национальных.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BCC1CD-CFB6-4E40-BE04-2B02CE4F296C}" type="slidenum">
              <a:rPr lang="ru-RU" altLang="ru-RU" smtClean="0">
                <a:latin typeface="Arial" charset="0"/>
              </a:rPr>
              <a:pPr/>
              <a:t>10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09C776-9C36-4D53-AFB7-3621B5F803DB}" type="slidenum">
              <a:rPr lang="ru-RU" altLang="ru-RU" sz="1200"/>
              <a:pPr algn="r"/>
              <a:t>10</a:t>
            </a:fld>
            <a:endParaRPr lang="ru-RU" altLang="ru-RU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Про исследования и роль ТФММ – здесь сказать. </a:t>
            </a:r>
            <a:endParaRPr lang="en-GB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6931D-7CD3-4C61-A4D0-35B24C34D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410C-8DF4-403B-8F6C-7D580F868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2863-0BDA-4AE0-97C3-53521D666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BEFB-D8C4-4B42-8246-BC4A231345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987B-8E3B-4540-8C13-89E4DD8721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ABF0-26D0-4EBD-9602-A50ADCF96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82B6-768B-45B7-BCA0-E6CDC8D78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DB1E-3A49-456A-AA80-4C273923CA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EB30-8DE3-40B9-A26F-1150C6C961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0E49-375B-437F-B716-F981E335E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6755B-53D7-4A97-925D-09BC6FA16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8FF5271-4401-4F2A-ADBE-650E3C458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2843213" y="5157788"/>
            <a:ext cx="1982787" cy="863600"/>
            <a:chOff x="2255" y="3227"/>
            <a:chExt cx="1249" cy="544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" y="3270"/>
              <a:ext cx="361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6" name="Group 10"/>
            <p:cNvGrpSpPr>
              <a:grpSpLocks noChangeAspect="1"/>
            </p:cNvGrpSpPr>
            <p:nvPr/>
          </p:nvGrpSpPr>
          <p:grpSpPr bwMode="auto">
            <a:xfrm>
              <a:off x="2255" y="3227"/>
              <a:ext cx="629" cy="544"/>
              <a:chOff x="92" y="3959"/>
              <a:chExt cx="384" cy="333"/>
            </a:xfrm>
          </p:grpSpPr>
          <p:sp>
            <p:nvSpPr>
              <p:cNvPr id="2057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altLang="ru-RU" sz="2000">
                  <a:latin typeface="Tahoma" pitchFamily="34" charset="0"/>
                  <a:cs typeface="Arial" charset="0"/>
                </a:endParaRPr>
              </a:p>
            </p:txBody>
          </p:sp>
          <p:pic>
            <p:nvPicPr>
              <p:cNvPr id="2058" name="Picture 12" descr="Logo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93688" y="1268413"/>
            <a:ext cx="830738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ru-RU" sz="4000">
                <a:solidFill>
                  <a:schemeClr val="tx2"/>
                </a:solidFill>
              </a:rPr>
              <a:t>Assessment of heavy metal pollution within EMEP</a:t>
            </a: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3138488"/>
            <a:ext cx="88931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 altLang="ru-RU" sz="2000"/>
              <a:t>I.Ilyin, O.Travnikov, O. Rozovskaya (MSC-E)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 altLang="ru-RU" sz="2000"/>
              <a:t> W. Aas (CCC), </a:t>
            </a:r>
          </a:p>
          <a:p>
            <a:pPr algn="ctr">
              <a:spcBef>
                <a:spcPct val="20000"/>
              </a:spcBef>
            </a:pPr>
            <a:r>
              <a:rPr lang="en-GB" altLang="ru-RU" sz="2000"/>
              <a:t>K. Mareckova, S. Poupa, C. Sosa, M. Tista, R. Wankmueller (CEIP)</a:t>
            </a:r>
            <a:r>
              <a:rPr lang="ru-RU" altLang="ru-RU" sz="3200"/>
              <a:t> </a:t>
            </a:r>
            <a:r>
              <a:rPr lang="en-US" altLang="ru-RU" sz="2400"/>
              <a:t> </a:t>
            </a:r>
            <a:endParaRPr lang="ru-RU" altLang="ru-RU" sz="2400"/>
          </a:p>
        </p:txBody>
      </p:sp>
      <p:pic>
        <p:nvPicPr>
          <p:cNvPr id="205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238" y="524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8900" y="5589588"/>
            <a:ext cx="1924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 txBox="1">
            <a:spLocks noChangeArrowheads="1"/>
          </p:cNvSpPr>
          <p:nvPr/>
        </p:nvSpPr>
        <p:spPr bwMode="auto">
          <a:xfrm>
            <a:off x="0" y="1889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Research</a:t>
            </a:r>
            <a:r>
              <a:rPr lang="ru-RU" altLang="ru-RU" sz="2800">
                <a:solidFill>
                  <a:srgbClr val="000099"/>
                </a:solidFill>
                <a:latin typeface="Tahoma" pitchFamily="34" charset="0"/>
              </a:rPr>
              <a:t>:</a:t>
            </a:r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 Model study of Hg atmospheric chemistry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1267" name="Text Box 43"/>
          <p:cNvSpPr txBox="1">
            <a:spLocks noChangeArrowheads="1"/>
          </p:cNvSpPr>
          <p:nvPr/>
        </p:nvSpPr>
        <p:spPr bwMode="auto">
          <a:xfrm>
            <a:off x="179388" y="1073150"/>
            <a:ext cx="40322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16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Motiva</a:t>
            </a:r>
            <a:r>
              <a:rPr lang="ru-RU" altLang="ru-RU" sz="16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t</a:t>
            </a:r>
            <a:r>
              <a:rPr lang="en-US" altLang="ru-RU" sz="16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ion:</a:t>
            </a:r>
            <a:endParaRPr lang="ru-RU" altLang="ru-RU" sz="1600" b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latin typeface="Tahoma" pitchFamily="34" charset="0"/>
                <a:cs typeface="Arial" charset="0"/>
              </a:rPr>
              <a:t>Chemistry is critical for Hg atmospheric cycle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latin typeface="Tahoma" pitchFamily="34" charset="0"/>
                <a:cs typeface="Arial" charset="0"/>
              </a:rPr>
              <a:t>Important role of </a:t>
            </a:r>
            <a:r>
              <a:rPr lang="en-US" altLang="ru-RU" sz="1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Br-initiated oxidation</a:t>
            </a:r>
            <a:r>
              <a:rPr lang="en-US" altLang="ru-RU" sz="1600">
                <a:solidFill>
                  <a:srgbClr val="0033CC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ru-RU" sz="1600">
                <a:latin typeface="Tahoma" pitchFamily="34" charset="0"/>
                <a:cs typeface="Arial" charset="0"/>
              </a:rPr>
              <a:t>of Hg in the atmosphere (but still uncertain)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ru-RU" altLang="ru-RU" sz="1600">
                <a:latin typeface="Tahoma" pitchFamily="34" charset="0"/>
                <a:cs typeface="Arial" charset="0"/>
              </a:rPr>
              <a:t>N</a:t>
            </a:r>
            <a:r>
              <a:rPr lang="en-US" altLang="ru-RU" sz="1600">
                <a:latin typeface="Tahoma" pitchFamily="34" charset="0"/>
                <a:cs typeface="Arial" charset="0"/>
              </a:rPr>
              <a:t>ew photo-reduction mechanisms</a:t>
            </a:r>
          </a:p>
        </p:txBody>
      </p:sp>
      <p:grpSp>
        <p:nvGrpSpPr>
          <p:cNvPr id="11268" name="Группа 47"/>
          <p:cNvGrpSpPr>
            <a:grpSpLocks/>
          </p:cNvGrpSpPr>
          <p:nvPr/>
        </p:nvGrpSpPr>
        <p:grpSpPr bwMode="auto">
          <a:xfrm>
            <a:off x="4978400" y="2290763"/>
            <a:ext cx="3786188" cy="1509712"/>
            <a:chOff x="4978400" y="2290470"/>
            <a:chExt cx="3786188" cy="1510005"/>
          </a:xfrm>
        </p:grpSpPr>
        <p:pic>
          <p:nvPicPr>
            <p:cNvPr id="11304" name="Рисунок 25" descr="Hg_cycl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3047" y="2438938"/>
              <a:ext cx="3756895" cy="13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5492750" y="2290470"/>
              <a:ext cx="992188" cy="338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emission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54863" y="2290470"/>
              <a:ext cx="1117600" cy="338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deposition</a:t>
              </a:r>
            </a:p>
          </p:txBody>
        </p:sp>
        <p:grpSp>
          <p:nvGrpSpPr>
            <p:cNvPr id="11307" name="Group 340"/>
            <p:cNvGrpSpPr>
              <a:grpSpLocks noChangeAspect="1"/>
            </p:cNvGrpSpPr>
            <p:nvPr/>
          </p:nvGrpSpPr>
          <p:grpSpPr bwMode="auto">
            <a:xfrm>
              <a:off x="7205519" y="3417455"/>
              <a:ext cx="490750" cy="274205"/>
              <a:chOff x="4850" y="3240"/>
              <a:chExt cx="383" cy="214"/>
            </a:xfrm>
          </p:grpSpPr>
          <p:pic>
            <p:nvPicPr>
              <p:cNvPr id="11309" name="Picture 341" descr="Bigeye_tun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50" y="3240"/>
                <a:ext cx="24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0" name="Picture 342" descr="Bigeye_tun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42" y="3317"/>
                <a:ext cx="191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1" name="Picture 343" descr="Bigeye_tun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25" y="3371"/>
                <a:ext cx="169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Прямоугольник 26"/>
            <p:cNvSpPr/>
            <p:nvPr/>
          </p:nvSpPr>
          <p:spPr bwMode="auto">
            <a:xfrm>
              <a:off x="4978400" y="2387326"/>
              <a:ext cx="3786188" cy="141314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269" name="Группа 32"/>
          <p:cNvGrpSpPr>
            <a:grpSpLocks/>
          </p:cNvGrpSpPr>
          <p:nvPr/>
        </p:nvGrpSpPr>
        <p:grpSpPr bwMode="auto">
          <a:xfrm>
            <a:off x="5360988" y="1531938"/>
            <a:ext cx="520700" cy="431800"/>
            <a:chOff x="5724525" y="2168525"/>
            <a:chExt cx="520700" cy="431800"/>
          </a:xfrm>
        </p:grpSpPr>
        <p:sp>
          <p:nvSpPr>
            <p:cNvPr id="55" name="Oval 140"/>
            <p:cNvSpPr>
              <a:spLocks noChangeArrowheads="1"/>
            </p:cNvSpPr>
            <p:nvPr/>
          </p:nvSpPr>
          <p:spPr bwMode="auto">
            <a:xfrm>
              <a:off x="5724525" y="2168525"/>
              <a:ext cx="52070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303" name="Text Box 141"/>
            <p:cNvSpPr txBox="1">
              <a:spLocks noChangeArrowheads="1"/>
            </p:cNvSpPr>
            <p:nvPr/>
          </p:nvSpPr>
          <p:spPr bwMode="auto">
            <a:xfrm>
              <a:off x="5749925" y="2232025"/>
              <a:ext cx="474663" cy="30480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>
                  <a:cs typeface="Arial" charset="0"/>
                </a:rPr>
                <a:t>Hg</a:t>
              </a:r>
              <a:r>
                <a:rPr lang="en-US" altLang="ru-RU" sz="1400" baseline="30000">
                  <a:cs typeface="Arial" charset="0"/>
                </a:rPr>
                <a:t>0</a:t>
              </a:r>
              <a:endParaRPr lang="en-GB" altLang="ru-RU" sz="1400" baseline="-25000">
                <a:cs typeface="Arial" charset="0"/>
              </a:endParaRPr>
            </a:p>
          </p:txBody>
        </p:sp>
      </p:grpSp>
      <p:grpSp>
        <p:nvGrpSpPr>
          <p:cNvPr id="11270" name="Группа 44"/>
          <p:cNvGrpSpPr>
            <a:grpSpLocks/>
          </p:cNvGrpSpPr>
          <p:nvPr/>
        </p:nvGrpSpPr>
        <p:grpSpPr bwMode="auto">
          <a:xfrm>
            <a:off x="7800975" y="1414463"/>
            <a:ext cx="539750" cy="665162"/>
            <a:chOff x="7800658" y="1414463"/>
            <a:chExt cx="540000" cy="665162"/>
          </a:xfrm>
        </p:grpSpPr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800658" y="1647825"/>
              <a:ext cx="540000" cy="431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7800658" y="1530350"/>
              <a:ext cx="540000" cy="4333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7800658" y="1414463"/>
              <a:ext cx="54000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301" name="Text Box 67"/>
            <p:cNvSpPr txBox="1">
              <a:spLocks noChangeArrowheads="1"/>
            </p:cNvSpPr>
            <p:nvPr/>
          </p:nvSpPr>
          <p:spPr bwMode="auto">
            <a:xfrm>
              <a:off x="7832794" y="1472758"/>
              <a:ext cx="481222" cy="30777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>
                  <a:cs typeface="Arial" charset="0"/>
                </a:rPr>
                <a:t>Hg</a:t>
              </a:r>
              <a:r>
                <a:rPr lang="en-US" altLang="ru-RU" sz="1400" baseline="30000">
                  <a:cs typeface="Arial" charset="0"/>
                </a:rPr>
                <a:t>II</a:t>
              </a:r>
              <a:endParaRPr lang="en-GB" altLang="ru-RU" sz="1400" baseline="30000">
                <a:cs typeface="Arial" charset="0"/>
              </a:endParaRPr>
            </a:p>
          </p:txBody>
        </p:sp>
      </p:grpSp>
      <p:grpSp>
        <p:nvGrpSpPr>
          <p:cNvPr id="6" name="Группа 45"/>
          <p:cNvGrpSpPr>
            <a:grpSpLocks/>
          </p:cNvGrpSpPr>
          <p:nvPr/>
        </p:nvGrpSpPr>
        <p:grpSpPr bwMode="auto">
          <a:xfrm>
            <a:off x="5897563" y="1154113"/>
            <a:ext cx="2073275" cy="809625"/>
            <a:chOff x="5824538" y="1154113"/>
            <a:chExt cx="2073275" cy="809625"/>
          </a:xfrm>
        </p:grpSpPr>
        <p:grpSp>
          <p:nvGrpSpPr>
            <p:cNvPr id="7" name="Группа 27"/>
            <p:cNvGrpSpPr>
              <a:grpSpLocks/>
            </p:cNvGrpSpPr>
            <p:nvPr/>
          </p:nvGrpSpPr>
          <p:grpSpPr bwMode="auto">
            <a:xfrm>
              <a:off x="6414777" y="1531507"/>
              <a:ext cx="642938" cy="432231"/>
              <a:chOff x="6804248" y="2168860"/>
              <a:chExt cx="642950" cy="43200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66" name="Oval 63"/>
              <p:cNvSpPr>
                <a:spLocks noChangeArrowheads="1"/>
              </p:cNvSpPr>
              <p:nvPr/>
            </p:nvSpPr>
            <p:spPr bwMode="auto">
              <a:xfrm>
                <a:off x="6804248" y="2168860"/>
                <a:ext cx="642950" cy="4320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67" name="Text Box 64"/>
              <p:cNvSpPr txBox="1">
                <a:spLocks noChangeArrowheads="1"/>
              </p:cNvSpPr>
              <p:nvPr/>
            </p:nvSpPr>
            <p:spPr bwMode="auto">
              <a:xfrm>
                <a:off x="6812176" y="2230972"/>
                <a:ext cx="627095" cy="307777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cs typeface="Arial" charset="0"/>
                  </a:rPr>
                  <a:t>Hg</a:t>
                </a:r>
                <a:r>
                  <a:rPr lang="en-US" sz="1400" baseline="30000" dirty="0" err="1">
                    <a:cs typeface="Arial" charset="0"/>
                  </a:rPr>
                  <a:t>I</a:t>
                </a:r>
                <a:r>
                  <a:rPr lang="en-US" sz="1400" dirty="0" err="1">
                    <a:cs typeface="Arial" charset="0"/>
                  </a:rPr>
                  <a:t>Br</a:t>
                </a:r>
                <a:endParaRPr lang="en-GB" sz="1400" baseline="-25000" dirty="0">
                  <a:cs typeface="Arial" charset="0"/>
                </a:endParaRPr>
              </a:p>
            </p:txBody>
          </p:sp>
        </p:grpSp>
        <p:sp>
          <p:nvSpPr>
            <p:cNvPr id="11294" name="TextBox 74"/>
            <p:cNvSpPr txBox="1">
              <a:spLocks noChangeArrowheads="1"/>
            </p:cNvSpPr>
            <p:nvPr/>
          </p:nvSpPr>
          <p:spPr bwMode="auto">
            <a:xfrm>
              <a:off x="5948363" y="1435341"/>
              <a:ext cx="355600" cy="276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>
                  <a:solidFill>
                    <a:srgbClr val="FF9900"/>
                  </a:solidFill>
                  <a:cs typeface="Arial" charset="0"/>
                </a:rPr>
                <a:t>Br</a:t>
              </a:r>
            </a:p>
          </p:txBody>
        </p:sp>
        <p:sp>
          <p:nvSpPr>
            <p:cNvPr id="11295" name="TextBox 38"/>
            <p:cNvSpPr txBox="1">
              <a:spLocks noChangeArrowheads="1"/>
            </p:cNvSpPr>
            <p:nvPr/>
          </p:nvSpPr>
          <p:spPr bwMode="auto">
            <a:xfrm>
              <a:off x="6818313" y="1154113"/>
              <a:ext cx="1079500" cy="46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200" b="1">
                  <a:solidFill>
                    <a:srgbClr val="FF9900"/>
                  </a:solidFill>
                  <a:cs typeface="Arial" charset="0"/>
                </a:rPr>
                <a:t>Br, OH, HO</a:t>
              </a:r>
              <a:r>
                <a:rPr lang="en-US" altLang="ru-RU" sz="1200" b="1" baseline="-25000">
                  <a:solidFill>
                    <a:srgbClr val="FF9900"/>
                  </a:solidFill>
                  <a:cs typeface="Arial" charset="0"/>
                </a:rPr>
                <a:t>2</a:t>
              </a:r>
              <a:r>
                <a:rPr lang="en-US" altLang="ru-RU" sz="1200" b="1">
                  <a:solidFill>
                    <a:srgbClr val="FF9900"/>
                  </a:solidFill>
                  <a:cs typeface="Arial" charset="0"/>
                </a:rPr>
                <a:t>, NO</a:t>
              </a:r>
              <a:r>
                <a:rPr lang="en-US" altLang="ru-RU" sz="1200" b="1" baseline="-25000">
                  <a:solidFill>
                    <a:srgbClr val="FF9900"/>
                  </a:solidFill>
                  <a:cs typeface="Arial" charset="0"/>
                </a:rPr>
                <a:t>2</a:t>
              </a:r>
              <a:r>
                <a:rPr lang="en-US" altLang="ru-RU" sz="1200" b="1">
                  <a:solidFill>
                    <a:srgbClr val="FF9900"/>
                  </a:solidFill>
                  <a:cs typeface="Arial" charset="0"/>
                </a:rPr>
                <a:t>, …</a:t>
              </a:r>
            </a:p>
          </p:txBody>
        </p:sp>
        <p:cxnSp>
          <p:nvCxnSpPr>
            <p:cNvPr id="72" name="Прямая со стрелкой 71"/>
            <p:cNvCxnSpPr/>
            <p:nvPr/>
          </p:nvCxnSpPr>
          <p:spPr bwMode="auto">
            <a:xfrm>
              <a:off x="5824538" y="1760538"/>
              <a:ext cx="588962" cy="0"/>
            </a:xfrm>
            <a:prstGeom prst="straightConnector1">
              <a:avLst/>
            </a:prstGeom>
            <a:ln w="44450">
              <a:solidFill>
                <a:srgbClr val="FF99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 bwMode="auto">
            <a:xfrm>
              <a:off x="7072313" y="1681163"/>
              <a:ext cx="647700" cy="0"/>
            </a:xfrm>
            <a:prstGeom prst="straightConnector1">
              <a:avLst/>
            </a:prstGeom>
            <a:ln w="44450">
              <a:solidFill>
                <a:srgbClr val="FF99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155"/>
          <p:cNvSpPr>
            <a:spLocks/>
          </p:cNvSpPr>
          <p:nvPr/>
        </p:nvSpPr>
        <p:spPr bwMode="auto">
          <a:xfrm flipH="1" flipV="1">
            <a:off x="5402263" y="2005013"/>
            <a:ext cx="174625" cy="588962"/>
          </a:xfrm>
          <a:custGeom>
            <a:avLst/>
            <a:gdLst>
              <a:gd name="T0" fmla="*/ 1990791 w 10270"/>
              <a:gd name="T1" fmla="*/ 579714 h 9927"/>
              <a:gd name="T2" fmla="*/ 0 w 10270"/>
              <a:gd name="T3" fmla="*/ 643356 h 9927"/>
              <a:gd name="T4" fmla="*/ 0 60000 65536"/>
              <a:gd name="T5" fmla="*/ 0 60000 65536"/>
              <a:gd name="connsiteX0" fmla="*/ 9751 w 9751"/>
              <a:gd name="connsiteY0" fmla="*/ 9463 h 9463"/>
              <a:gd name="connsiteX1" fmla="*/ 0 w 9751"/>
              <a:gd name="connsiteY1" fmla="*/ 8615 h 9463"/>
              <a:gd name="connsiteX0" fmla="*/ 10000 w 12290"/>
              <a:gd name="connsiteY0" fmla="*/ 10000 h 10000"/>
              <a:gd name="connsiteX1" fmla="*/ 0 w 12290"/>
              <a:gd name="connsiteY1" fmla="*/ 9104 h 10000"/>
              <a:gd name="connsiteX0" fmla="*/ 0 w 2417"/>
              <a:gd name="connsiteY0" fmla="*/ 20270 h 20270"/>
              <a:gd name="connsiteX1" fmla="*/ 363 w 2417"/>
              <a:gd name="connsiteY1" fmla="*/ 9104 h 20270"/>
              <a:gd name="connsiteX0" fmla="*/ 0 w 9475"/>
              <a:gd name="connsiteY0" fmla="*/ 5509 h 5509"/>
              <a:gd name="connsiteX1" fmla="*/ 1502 w 9475"/>
              <a:gd name="connsiteY1" fmla="*/ 0 h 5509"/>
              <a:gd name="connsiteX0" fmla="*/ 0 w 2629"/>
              <a:gd name="connsiteY0" fmla="*/ 10000 h 10000"/>
              <a:gd name="connsiteX1" fmla="*/ 1585 w 2629"/>
              <a:gd name="connsiteY1" fmla="*/ 0 h 10000"/>
              <a:gd name="connsiteX0" fmla="*/ 0 w 10480"/>
              <a:gd name="connsiteY0" fmla="*/ 9159 h 9159"/>
              <a:gd name="connsiteX1" fmla="*/ 10267 w 10480"/>
              <a:gd name="connsiteY1" fmla="*/ 0 h 9159"/>
              <a:gd name="connsiteX0" fmla="*/ 0 w 14355"/>
              <a:gd name="connsiteY0" fmla="*/ 9449 h 9449"/>
              <a:gd name="connsiteX1" fmla="*/ 14152 w 14355"/>
              <a:gd name="connsiteY1" fmla="*/ 0 h 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5" h="9449">
                <a:moveTo>
                  <a:pt x="0" y="9449"/>
                </a:moveTo>
                <a:cubicBezTo>
                  <a:pt x="9542" y="6567"/>
                  <a:pt x="14355" y="2548"/>
                  <a:pt x="14152" y="0"/>
                </a:cubicBezTo>
              </a:path>
            </a:pathLst>
          </a:custGeom>
          <a:noFill/>
          <a:ln w="85725" cap="flat" cmpd="sng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triangle" w="sm" len="sm"/>
            <a:tailEnd type="none" w="med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155"/>
          <p:cNvSpPr>
            <a:spLocks/>
          </p:cNvSpPr>
          <p:nvPr/>
        </p:nvSpPr>
        <p:spPr bwMode="auto">
          <a:xfrm>
            <a:off x="8221663" y="2092325"/>
            <a:ext cx="184150" cy="695325"/>
          </a:xfrm>
          <a:custGeom>
            <a:avLst/>
            <a:gdLst>
              <a:gd name="T0" fmla="*/ 1990791 w 10270"/>
              <a:gd name="T1" fmla="*/ 579714 h 9927"/>
              <a:gd name="T2" fmla="*/ 0 w 10270"/>
              <a:gd name="T3" fmla="*/ 643356 h 9927"/>
              <a:gd name="T4" fmla="*/ 0 60000 65536"/>
              <a:gd name="T5" fmla="*/ 0 60000 65536"/>
              <a:gd name="connsiteX0" fmla="*/ 9751 w 9751"/>
              <a:gd name="connsiteY0" fmla="*/ 9463 h 9463"/>
              <a:gd name="connsiteX1" fmla="*/ 0 w 9751"/>
              <a:gd name="connsiteY1" fmla="*/ 8615 h 9463"/>
              <a:gd name="connsiteX0" fmla="*/ 10000 w 12290"/>
              <a:gd name="connsiteY0" fmla="*/ 10000 h 10000"/>
              <a:gd name="connsiteX1" fmla="*/ 0 w 12290"/>
              <a:gd name="connsiteY1" fmla="*/ 9104 h 10000"/>
              <a:gd name="connsiteX0" fmla="*/ 0 w 2417"/>
              <a:gd name="connsiteY0" fmla="*/ 20270 h 20270"/>
              <a:gd name="connsiteX1" fmla="*/ 363 w 2417"/>
              <a:gd name="connsiteY1" fmla="*/ 9104 h 20270"/>
              <a:gd name="connsiteX0" fmla="*/ 0 w 9475"/>
              <a:gd name="connsiteY0" fmla="*/ 5509 h 5509"/>
              <a:gd name="connsiteX1" fmla="*/ 1502 w 9475"/>
              <a:gd name="connsiteY1" fmla="*/ 0 h 5509"/>
              <a:gd name="connsiteX0" fmla="*/ 0 w 2629"/>
              <a:gd name="connsiteY0" fmla="*/ 10000 h 10000"/>
              <a:gd name="connsiteX1" fmla="*/ 1585 w 2629"/>
              <a:gd name="connsiteY1" fmla="*/ 0 h 10000"/>
              <a:gd name="connsiteX0" fmla="*/ 0 w 10480"/>
              <a:gd name="connsiteY0" fmla="*/ 9159 h 9159"/>
              <a:gd name="connsiteX1" fmla="*/ 10267 w 10480"/>
              <a:gd name="connsiteY1" fmla="*/ 0 h 9159"/>
              <a:gd name="connsiteX0" fmla="*/ 0 w 14355"/>
              <a:gd name="connsiteY0" fmla="*/ 9449 h 9449"/>
              <a:gd name="connsiteX1" fmla="*/ 14152 w 14355"/>
              <a:gd name="connsiteY1" fmla="*/ 0 h 9449"/>
              <a:gd name="connsiteX0" fmla="*/ 9427 w 16074"/>
              <a:gd name="connsiteY0" fmla="*/ 10648 h 10648"/>
              <a:gd name="connsiteX1" fmla="*/ 0 w 16074"/>
              <a:gd name="connsiteY1" fmla="*/ 0 h 10648"/>
              <a:gd name="connsiteX0" fmla="*/ 9427 w 9573"/>
              <a:gd name="connsiteY0" fmla="*/ 10648 h 10648"/>
              <a:gd name="connsiteX1" fmla="*/ 0 w 9573"/>
              <a:gd name="connsiteY1" fmla="*/ 0 h 10648"/>
              <a:gd name="connsiteX0" fmla="*/ 9847 w 10000"/>
              <a:gd name="connsiteY0" fmla="*/ 10000 h 10000"/>
              <a:gd name="connsiteX1" fmla="*/ 0 w 10000"/>
              <a:gd name="connsiteY1" fmla="*/ 0 h 10000"/>
              <a:gd name="connsiteX0" fmla="*/ 9847 w 10000"/>
              <a:gd name="connsiteY0" fmla="*/ 10000 h 10000"/>
              <a:gd name="connsiteX1" fmla="*/ 0 w 10000"/>
              <a:gd name="connsiteY1" fmla="*/ 0 h 10000"/>
              <a:gd name="connsiteX0" fmla="*/ 6904 w 7057"/>
              <a:gd name="connsiteY0" fmla="*/ 10791 h 10791"/>
              <a:gd name="connsiteX1" fmla="*/ 0 w 7057"/>
              <a:gd name="connsiteY1" fmla="*/ 0 h 10791"/>
              <a:gd name="connsiteX0" fmla="*/ 13632 w 13849"/>
              <a:gd name="connsiteY0" fmla="*/ 10282 h 10282"/>
              <a:gd name="connsiteX1" fmla="*/ 0 w 13849"/>
              <a:gd name="connsiteY1" fmla="*/ 0 h 10282"/>
              <a:gd name="connsiteX0" fmla="*/ 13632 w 16415"/>
              <a:gd name="connsiteY0" fmla="*/ 10282 h 10282"/>
              <a:gd name="connsiteX1" fmla="*/ 0 w 16415"/>
              <a:gd name="connsiteY1" fmla="*/ 0 h 10282"/>
              <a:gd name="connsiteX0" fmla="*/ 13632 w 15453"/>
              <a:gd name="connsiteY0" fmla="*/ 10282 h 10282"/>
              <a:gd name="connsiteX1" fmla="*/ 0 w 15453"/>
              <a:gd name="connsiteY1" fmla="*/ 0 h 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53" h="10282">
                <a:moveTo>
                  <a:pt x="13632" y="10282"/>
                </a:moveTo>
                <a:cubicBezTo>
                  <a:pt x="15453" y="5260"/>
                  <a:pt x="6302" y="1784"/>
                  <a:pt x="0" y="0"/>
                </a:cubicBezTo>
              </a:path>
            </a:pathLst>
          </a:custGeom>
          <a:noFill/>
          <a:ln w="857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triangle" w="sm" len="sm"/>
            <a:tailEnd type="none" w="med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Группа 57"/>
          <p:cNvGrpSpPr>
            <a:grpSpLocks/>
          </p:cNvGrpSpPr>
          <p:nvPr/>
        </p:nvGrpSpPr>
        <p:grpSpPr bwMode="auto">
          <a:xfrm>
            <a:off x="5956300" y="1422400"/>
            <a:ext cx="1793875" cy="338138"/>
            <a:chOff x="1136073" y="2414588"/>
            <a:chExt cx="1792865" cy="338554"/>
          </a:xfrm>
        </p:grpSpPr>
        <p:cxnSp>
          <p:nvCxnSpPr>
            <p:cNvPr id="44" name="Прямая со стрелкой 43"/>
            <p:cNvCxnSpPr/>
            <p:nvPr/>
          </p:nvCxnSpPr>
          <p:spPr bwMode="auto">
            <a:xfrm flipV="1">
              <a:off x="1136073" y="2748373"/>
              <a:ext cx="1792865" cy="4769"/>
            </a:xfrm>
            <a:prstGeom prst="straightConnector1">
              <a:avLst/>
            </a:prstGeom>
            <a:ln w="63500">
              <a:solidFill>
                <a:srgbClr val="FF99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2" name="TextBox 52"/>
            <p:cNvSpPr txBox="1">
              <a:spLocks noChangeArrowheads="1"/>
            </p:cNvSpPr>
            <p:nvPr/>
          </p:nvSpPr>
          <p:spPr bwMode="auto">
            <a:xfrm>
              <a:off x="1566862" y="2414588"/>
              <a:ext cx="10038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600">
                  <a:solidFill>
                    <a:srgbClr val="FF9900"/>
                  </a:solidFill>
                </a:rPr>
                <a:t>oxidation</a:t>
              </a:r>
            </a:p>
          </p:txBody>
        </p:sp>
      </p:grpSp>
      <p:grpSp>
        <p:nvGrpSpPr>
          <p:cNvPr id="45107" name="Group 51"/>
          <p:cNvGrpSpPr>
            <a:grpSpLocks/>
          </p:cNvGrpSpPr>
          <p:nvPr/>
        </p:nvGrpSpPr>
        <p:grpSpPr bwMode="auto">
          <a:xfrm>
            <a:off x="7064375" y="1876425"/>
            <a:ext cx="720725" cy="331788"/>
            <a:chOff x="4450" y="1182"/>
            <a:chExt cx="454" cy="209"/>
          </a:xfrm>
        </p:grpSpPr>
        <p:cxnSp>
          <p:nvCxnSpPr>
            <p:cNvPr id="76" name="Прямая со стрелкой 75"/>
            <p:cNvCxnSpPr/>
            <p:nvPr/>
          </p:nvCxnSpPr>
          <p:spPr>
            <a:xfrm>
              <a:off x="4450" y="1182"/>
              <a:ext cx="454" cy="0"/>
            </a:xfrm>
            <a:prstGeom prst="straightConnector1">
              <a:avLst/>
            </a:prstGeom>
            <a:ln w="44450">
              <a:solidFill>
                <a:srgbClr val="0066FF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9" name="TextBox 64"/>
            <p:cNvSpPr txBox="1">
              <a:spLocks noChangeArrowheads="1"/>
            </p:cNvSpPr>
            <p:nvPr/>
          </p:nvSpPr>
          <p:spPr bwMode="auto">
            <a:xfrm>
              <a:off x="4562" y="1199"/>
              <a:ext cx="2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>
                  <a:solidFill>
                    <a:srgbClr val="0066FF"/>
                  </a:solidFill>
                </a:rPr>
                <a:t>h</a:t>
              </a:r>
              <a:r>
                <a:rPr lang="el-GR" altLang="ru-RU" sz="1400" b="1">
                  <a:solidFill>
                    <a:srgbClr val="0066FF"/>
                  </a:solidFill>
                  <a:cs typeface="Arial" charset="0"/>
                </a:rPr>
                <a:t>ν</a:t>
              </a:r>
              <a:endParaRPr lang="el-GR" altLang="ru-RU" sz="1400" b="1">
                <a:solidFill>
                  <a:srgbClr val="0066FF"/>
                </a:solidFill>
                <a:latin typeface="Symbol" pitchFamily="18" charset="2"/>
                <a:cs typeface="Arial" charset="0"/>
              </a:endParaRPr>
            </a:p>
          </p:txBody>
        </p:sp>
        <p:sp>
          <p:nvSpPr>
            <p:cNvPr id="68" name="Овал 67"/>
            <p:cNvSpPr>
              <a:spLocks noChangeArrowheads="1"/>
            </p:cNvSpPr>
            <p:nvPr/>
          </p:nvSpPr>
          <p:spPr bwMode="auto">
            <a:xfrm>
              <a:off x="4567" y="1208"/>
              <a:ext cx="256" cy="175"/>
            </a:xfrm>
            <a:prstGeom prst="ellipse">
              <a:avLst/>
            </a:prstGeom>
            <a:noFill/>
            <a:ln w="25400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n-US" dirty="0">
                <a:solidFill>
                  <a:srgbClr val="0066FF"/>
                </a:solidFill>
                <a:latin typeface="+mn-lt"/>
              </a:endParaRPr>
            </a:p>
          </p:txBody>
        </p:sp>
      </p:grpSp>
      <p:sp>
        <p:nvSpPr>
          <p:cNvPr id="45094" name="Text Box 43"/>
          <p:cNvSpPr txBox="1">
            <a:spLocks noChangeArrowheads="1"/>
          </p:cNvSpPr>
          <p:nvPr/>
        </p:nvSpPr>
        <p:spPr bwMode="auto">
          <a:xfrm>
            <a:off x="142875" y="4076700"/>
            <a:ext cx="43576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16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Ongoing activity</a:t>
            </a:r>
            <a:r>
              <a:rPr lang="ru-RU" altLang="ru-RU" sz="16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:</a:t>
            </a:r>
            <a:endParaRPr lang="en-US" altLang="ru-RU" sz="1600" b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latin typeface="Tahoma" pitchFamily="34" charset="0"/>
                <a:cs typeface="Arial" charset="0"/>
              </a:rPr>
              <a:t>Study </a:t>
            </a:r>
            <a:r>
              <a:rPr lang="en-US" altLang="ru-RU" sz="1600">
                <a:latin typeface="Tahoma" pitchFamily="34" charset="0"/>
              </a:rPr>
              <a:t>by i</a:t>
            </a:r>
            <a:r>
              <a:rPr lang="en-US" altLang="ru-RU" sz="1600">
                <a:latin typeface="Tahoma" pitchFamily="34" charset="0"/>
                <a:cs typeface="Arial" charset="0"/>
              </a:rPr>
              <a:t>nternational research group (</a:t>
            </a:r>
            <a:r>
              <a:rPr lang="en-US" altLang="ru-RU" sz="1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EMEP/MSC-E,</a:t>
            </a:r>
            <a:r>
              <a:rPr lang="en-US" altLang="ru-RU" sz="160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ru-RU" sz="1600">
                <a:latin typeface="Tahoma" pitchFamily="34" charset="0"/>
                <a:cs typeface="Arial" charset="0"/>
              </a:rPr>
              <a:t>Spain, France, Canada, USA, UK)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latin typeface="Tahoma" pitchFamily="34" charset="0"/>
                <a:cs typeface="Arial" charset="0"/>
              </a:rPr>
              <a:t>MSC-E performed </a:t>
            </a:r>
            <a:r>
              <a:rPr lang="en-US" altLang="ru-RU" sz="1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model evaluation</a:t>
            </a:r>
            <a:r>
              <a:rPr lang="en-US" altLang="ru-RU" sz="1600">
                <a:solidFill>
                  <a:srgbClr val="0033CC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ru-RU" sz="1600">
                <a:latin typeface="Tahoma" pitchFamily="34" charset="0"/>
                <a:cs typeface="Arial" charset="0"/>
              </a:rPr>
              <a:t>(GLEMOS) of the new mechanism</a:t>
            </a:r>
            <a:r>
              <a:rPr lang="ru-RU" altLang="ru-RU" sz="1600">
                <a:latin typeface="Tahoma" pitchFamily="34" charset="0"/>
                <a:cs typeface="Arial" charset="0"/>
              </a:rPr>
              <a:t>s</a:t>
            </a:r>
            <a:endParaRPr lang="en-US" altLang="ru-RU" sz="1600">
              <a:solidFill>
                <a:srgbClr val="008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45097" name="Рисунок 470" descr="hg0_run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4003675"/>
            <a:ext cx="20875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8" name="Рисунок 472" descr="hg0_run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292600"/>
            <a:ext cx="23034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9" name="Рисунок 473" descr="hg0_run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4581525"/>
            <a:ext cx="23034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0" name="Picture 44" descr="hg0_lege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263" y="5805488"/>
            <a:ext cx="36004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4787900" y="4797425"/>
            <a:ext cx="706438" cy="244475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ru-RU" sz="1600">
                <a:latin typeface="Tahoma" pitchFamily="34" charset="0"/>
              </a:rPr>
              <a:t>Test #1</a:t>
            </a:r>
            <a:endParaRPr lang="ru-RU" altLang="ru-RU" sz="1600">
              <a:latin typeface="Tahoma" pitchFamily="34" charset="0"/>
            </a:endParaRP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5364163" y="5157788"/>
            <a:ext cx="706437" cy="244475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ru-RU" sz="1600">
                <a:latin typeface="Tahoma" pitchFamily="34" charset="0"/>
              </a:rPr>
              <a:t>Test #2</a:t>
            </a:r>
            <a:endParaRPr lang="ru-RU" altLang="ru-RU" sz="1600">
              <a:latin typeface="Tahoma" pitchFamily="34" charset="0"/>
            </a:endParaRPr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6156325" y="5489575"/>
            <a:ext cx="706438" cy="244475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ru-RU" sz="1600">
                <a:latin typeface="Tahoma" pitchFamily="34" charset="0"/>
              </a:rPr>
              <a:t>Test #3</a:t>
            </a:r>
            <a:endParaRPr lang="ru-RU" altLang="ru-RU" sz="1600">
              <a:latin typeface="Tahoma" pitchFamily="34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84213" y="3429000"/>
            <a:ext cx="7940675" cy="855663"/>
            <a:chOff x="342" y="2080"/>
            <a:chExt cx="4987" cy="470"/>
          </a:xfrm>
        </p:grpSpPr>
        <p:sp useBgFill="1">
          <p:nvSpPr>
            <p:cNvPr id="11286" name="Rectangle 33"/>
            <p:cNvSpPr>
              <a:spLocks noChangeArrowheads="1"/>
            </p:cNvSpPr>
            <p:nvPr/>
          </p:nvSpPr>
          <p:spPr bwMode="auto">
            <a:xfrm>
              <a:off x="342" y="2080"/>
              <a:ext cx="4969" cy="46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287" name="Text Box 34"/>
            <p:cNvSpPr txBox="1">
              <a:spLocks noChangeArrowheads="1"/>
            </p:cNvSpPr>
            <p:nvPr/>
          </p:nvSpPr>
          <p:spPr bwMode="auto">
            <a:xfrm>
              <a:off x="355" y="2081"/>
              <a:ext cx="4974" cy="469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altLang="ru-RU" sz="1600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Results published in Nature Communications (</a:t>
              </a:r>
              <a:r>
                <a:rPr lang="en-US" altLang="ru-RU" sz="1600" i="1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Saiz-Lopez et al</a:t>
              </a:r>
              <a:r>
                <a:rPr lang="en-US" altLang="ru-RU" sz="1600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., 2018)</a:t>
              </a:r>
            </a:p>
          </p:txBody>
        </p:sp>
      </p:grp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6227763" y="6088063"/>
            <a:ext cx="1616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ru-RU">
                <a:latin typeface="Tahoma" pitchFamily="34" charset="0"/>
              </a:rPr>
              <a:t>Hg in air, ng/m</a:t>
            </a:r>
            <a:r>
              <a:rPr lang="en-US" altLang="ru-RU" baseline="30000">
                <a:latin typeface="Tahoma" pitchFamily="34" charset="0"/>
              </a:rPr>
              <a:t>3</a:t>
            </a:r>
            <a:endParaRPr lang="ru-RU" altLang="ru-RU" baseline="30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4" grpId="0"/>
      <p:bldP spid="45101" grpId="0" animBg="1"/>
      <p:bldP spid="45103" grpId="0" animBg="1"/>
      <p:bldP spid="45104" grpId="0" animBg="1"/>
      <p:bldP spid="13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/>
          <p:cNvGrpSpPr>
            <a:grpSpLocks/>
          </p:cNvGrpSpPr>
          <p:nvPr/>
        </p:nvGrpSpPr>
        <p:grpSpPr bwMode="auto">
          <a:xfrm>
            <a:off x="323850" y="1557338"/>
            <a:ext cx="2862263" cy="2352675"/>
            <a:chOff x="237" y="917"/>
            <a:chExt cx="1803" cy="1482"/>
          </a:xfrm>
        </p:grpSpPr>
        <p:sp>
          <p:nvSpPr>
            <p:cNvPr id="12297" name="Text Box 10"/>
            <p:cNvSpPr txBox="1">
              <a:spLocks noChangeArrowheads="1"/>
            </p:cNvSpPr>
            <p:nvPr/>
          </p:nvSpPr>
          <p:spPr bwMode="auto">
            <a:xfrm>
              <a:off x="237" y="917"/>
              <a:ext cx="180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600">
                  <a:latin typeface="Tahoma" pitchFamily="34" charset="0"/>
                  <a:cs typeface="Arial" charset="0"/>
                </a:rPr>
                <a:t>Hg cycling in the environment</a:t>
              </a:r>
              <a:endParaRPr lang="ru-RU" altLang="ru-RU" sz="160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12298" name="Picture 9" descr="Hg_cycling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" y="1107"/>
              <a:ext cx="1411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452" y="2255"/>
              <a:ext cx="810" cy="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ru-RU" sz="1000" b="1" i="1">
                  <a:cs typeface="Arial" charset="0"/>
                </a:rPr>
                <a:t>UNEP/AMAP</a:t>
              </a:r>
              <a:r>
                <a:rPr lang="en-US" altLang="ru-RU" sz="1000" b="1">
                  <a:cs typeface="Arial" charset="0"/>
                </a:rPr>
                <a:t>, 2008</a:t>
              </a:r>
              <a:endParaRPr lang="ru-RU" altLang="ru-RU" sz="1000" b="1">
                <a:cs typeface="Arial" charset="0"/>
              </a:endParaRPr>
            </a:p>
          </p:txBody>
        </p:sp>
      </p:grpSp>
      <p:sp>
        <p:nvSpPr>
          <p:cNvPr id="12291" name="Text Box 43"/>
          <p:cNvSpPr txBox="1">
            <a:spLocks noChangeArrowheads="1"/>
          </p:cNvSpPr>
          <p:nvPr/>
        </p:nvSpPr>
        <p:spPr bwMode="auto">
          <a:xfrm>
            <a:off x="3995738" y="1641475"/>
            <a:ext cx="4673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16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Motivation:</a:t>
            </a:r>
            <a:endParaRPr lang="ru-RU" altLang="ru-RU" sz="1600" b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latin typeface="Tahoma" pitchFamily="34" charset="0"/>
                <a:cs typeface="Arial" charset="0"/>
              </a:rPr>
              <a:t>Mercury easily cycles between the </a:t>
            </a:r>
            <a:r>
              <a:rPr lang="en-US" altLang="ru-RU" sz="1600">
                <a:solidFill>
                  <a:srgbClr val="009900"/>
                </a:solidFill>
                <a:latin typeface="Tahoma" pitchFamily="34" charset="0"/>
                <a:cs typeface="Arial" charset="0"/>
              </a:rPr>
              <a:t>atmosphere </a:t>
            </a:r>
            <a:r>
              <a:rPr lang="en-US" altLang="ru-RU" sz="1600">
                <a:latin typeface="Tahoma" pitchFamily="34" charset="0"/>
                <a:cs typeface="Arial" charset="0"/>
              </a:rPr>
              <a:t>and</a:t>
            </a:r>
            <a:r>
              <a:rPr lang="en-US" altLang="ru-RU" sz="1600">
                <a:solidFill>
                  <a:srgbClr val="009900"/>
                </a:solidFill>
                <a:latin typeface="Tahoma" pitchFamily="34" charset="0"/>
                <a:cs typeface="Arial" charset="0"/>
              </a:rPr>
              <a:t> water/soil/vegetation</a:t>
            </a:r>
          </a:p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solidFill>
                  <a:srgbClr val="009900"/>
                </a:solidFill>
                <a:latin typeface="Tahoma" pitchFamily="34" charset="0"/>
                <a:cs typeface="Arial" charset="0"/>
              </a:rPr>
              <a:t>Legacy/natural sources</a:t>
            </a:r>
            <a:r>
              <a:rPr lang="en-US" altLang="ru-RU" sz="1600">
                <a:solidFill>
                  <a:srgbClr val="222268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ru-RU" sz="1600">
                <a:latin typeface="Tahoma" pitchFamily="34" charset="0"/>
                <a:cs typeface="Arial" charset="0"/>
              </a:rPr>
              <a:t>make up 65% of Hg deposition within EMEP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4024313" y="3860800"/>
            <a:ext cx="479583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16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On-going work:</a:t>
            </a:r>
            <a:endParaRPr lang="ru-RU" altLang="ru-RU" sz="1600" b="1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latin typeface="Tahoma" pitchFamily="34" charset="0"/>
                <a:cs typeface="Arial" charset="0"/>
              </a:rPr>
              <a:t>Development of </a:t>
            </a:r>
            <a:r>
              <a:rPr lang="en-US" altLang="ru-RU" sz="1600">
                <a:solidFill>
                  <a:srgbClr val="009900"/>
                </a:solidFill>
                <a:latin typeface="Tahoma" pitchFamily="34" charset="0"/>
                <a:cs typeface="Arial" charset="0"/>
              </a:rPr>
              <a:t>Hg media modules</a:t>
            </a:r>
            <a:r>
              <a:rPr lang="en-US" altLang="ru-RU" sz="1600">
                <a:solidFill>
                  <a:srgbClr val="222268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ru-RU" sz="1600">
                <a:latin typeface="Tahoma" pitchFamily="34" charset="0"/>
                <a:cs typeface="Arial" charset="0"/>
              </a:rPr>
              <a:t>for GLEMOS (ocean, soil, vegetation) </a:t>
            </a:r>
          </a:p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latin typeface="Tahoma" pitchFamily="34" charset="0"/>
                <a:cs typeface="Arial" charset="0"/>
              </a:rPr>
              <a:t>Assessment of </a:t>
            </a:r>
            <a:r>
              <a:rPr lang="en-US" altLang="ru-RU" sz="1600">
                <a:solidFill>
                  <a:srgbClr val="009900"/>
                </a:solidFill>
                <a:latin typeface="Tahoma" pitchFamily="34" charset="0"/>
                <a:cs typeface="Arial" charset="0"/>
              </a:rPr>
              <a:t>long-term Hg accumulation</a:t>
            </a:r>
            <a:r>
              <a:rPr lang="en-US" altLang="ru-RU" sz="1600">
                <a:solidFill>
                  <a:srgbClr val="222268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ru-RU" sz="1600">
                <a:latin typeface="Tahoma" pitchFamily="34" charset="0"/>
                <a:cs typeface="Arial" charset="0"/>
              </a:rPr>
              <a:t>in media since pre-industrial times (1800 - present)</a:t>
            </a:r>
          </a:p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>
                <a:latin typeface="Tahoma" pitchFamily="34" charset="0"/>
                <a:cs typeface="Arial" charset="0"/>
              </a:rPr>
              <a:t>Evaluation against </a:t>
            </a:r>
            <a:r>
              <a:rPr lang="en-US" altLang="ru-RU" sz="1600">
                <a:solidFill>
                  <a:srgbClr val="009900"/>
                </a:solidFill>
                <a:latin typeface="Tahoma" pitchFamily="34" charset="0"/>
                <a:cs typeface="Arial" charset="0"/>
              </a:rPr>
              <a:t>observations</a:t>
            </a:r>
          </a:p>
        </p:txBody>
      </p:sp>
      <p:pic>
        <p:nvPicPr>
          <p:cNvPr id="55308" name="Picture 12" descr="hg_ocean_bo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4149725"/>
            <a:ext cx="3232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13" descr="hg_ocean_box_lege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75" y="5949950"/>
            <a:ext cx="3095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Initial development of multi-media modelling approach </a:t>
            </a:r>
            <a:r>
              <a:rPr lang="en-US" altLang="ru-RU" sz="2000" b="1">
                <a:latin typeface="Calibri" pitchFamily="34" charset="0"/>
                <a:cs typeface="Arial" charset="0"/>
              </a:rPr>
              <a:t>for </a:t>
            </a:r>
            <a:r>
              <a:rPr lang="en-US" altLang="ru-RU" sz="16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Hg</a:t>
            </a:r>
            <a:r>
              <a:rPr lang="en-US" altLang="ru-RU" sz="2000" b="1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endParaRPr lang="en-GB" altLang="ru-RU" sz="2000" b="1">
              <a:solidFill>
                <a:srgbClr val="22226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1889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Research</a:t>
            </a:r>
            <a:r>
              <a:rPr lang="ru-RU" altLang="ru-RU" sz="2800">
                <a:solidFill>
                  <a:srgbClr val="000099"/>
                </a:solidFill>
                <a:latin typeface="Tahoma" pitchFamily="34" charset="0"/>
              </a:rPr>
              <a:t>:</a:t>
            </a:r>
            <a:r>
              <a:rPr lang="en-GB" altLang="ru-RU" sz="2800">
                <a:solidFill>
                  <a:srgbClr val="000099"/>
                </a:solidFill>
                <a:latin typeface="Tahoma" pitchFamily="34" charset="0"/>
              </a:rPr>
              <a:t> Mercury multi-media modelling 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 txBox="1">
            <a:spLocks noChangeArrowheads="1"/>
          </p:cNvSpPr>
          <p:nvPr/>
        </p:nvSpPr>
        <p:spPr bwMode="auto">
          <a:xfrm>
            <a:off x="0" y="1889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ru-RU" sz="3600">
                <a:solidFill>
                  <a:srgbClr val="000099"/>
                </a:solidFill>
                <a:latin typeface="Tahoma" pitchFamily="34" charset="0"/>
                <a:cs typeface="Arial" charset="0"/>
              </a:rPr>
              <a:t>Outreach</a:t>
            </a:r>
            <a:endParaRPr lang="ru-RU" altLang="ru-RU" sz="3600">
              <a:solidFill>
                <a:srgbClr val="0000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3315" name="Text Box 43"/>
          <p:cNvSpPr txBox="1">
            <a:spLocks noChangeArrowheads="1"/>
          </p:cNvSpPr>
          <p:nvPr/>
        </p:nvSpPr>
        <p:spPr bwMode="auto">
          <a:xfrm>
            <a:off x="323850" y="1027113"/>
            <a:ext cx="82804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solidFill>
                  <a:srgbClr val="000099"/>
                </a:solidFill>
                <a:latin typeface="Tahoma" pitchFamily="34" charset="0"/>
                <a:cs typeface="Arial" charset="0"/>
              </a:rPr>
              <a:t>Minamata Convention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 (</a:t>
            </a:r>
            <a:r>
              <a:rPr lang="en-US" altLang="ru-RU">
                <a:solidFill>
                  <a:srgbClr val="008600"/>
                </a:solidFill>
                <a:latin typeface="Tahoma" pitchFamily="34" charset="0"/>
                <a:cs typeface="Arial" charset="0"/>
              </a:rPr>
              <a:t>MC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altLang="ru-RU">
                <a:latin typeface="Tahoma" pitchFamily="34" charset="0"/>
                <a:cs typeface="Arial" charset="0"/>
              </a:rPr>
              <a:t>Information exchange with Ad-Hoc Technical Expert Group</a:t>
            </a:r>
          </a:p>
          <a:p>
            <a:pPr marL="271463" indent="-27146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solidFill>
                  <a:srgbClr val="000099"/>
                </a:solidFill>
                <a:latin typeface="Tahoma" pitchFamily="34" charset="0"/>
                <a:cs typeface="Arial" charset="0"/>
              </a:rPr>
              <a:t>Arctic Monitoring and Assessment Programme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 (</a:t>
            </a:r>
            <a:r>
              <a:rPr lang="en-US" altLang="ru-RU">
                <a:solidFill>
                  <a:srgbClr val="008600"/>
                </a:solidFill>
                <a:latin typeface="Tahoma" pitchFamily="34" charset="0"/>
                <a:cs typeface="Arial" charset="0"/>
              </a:rPr>
              <a:t>AMAP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altLang="ru-RU">
                <a:latin typeface="Tahoma" pitchFamily="34" charset="0"/>
                <a:cs typeface="Arial" charset="0"/>
              </a:rPr>
              <a:t>Participation in AMAP Mercury Assessment 2021;</a:t>
            </a:r>
            <a:r>
              <a:rPr lang="ru-RU" altLang="ru-RU">
                <a:latin typeface="Tahoma" pitchFamily="34" charset="0"/>
                <a:cs typeface="Arial" charset="0"/>
              </a:rPr>
              <a:t> </a:t>
            </a:r>
            <a:r>
              <a:rPr lang="en-US" altLang="ru-RU">
                <a:latin typeface="Tahoma" pitchFamily="34" charset="0"/>
                <a:cs typeface="Arial" charset="0"/>
              </a:rPr>
              <a:t>workshop in Copenhagen, October, 2019</a:t>
            </a:r>
            <a:endParaRPr lang="en-US" altLang="ru-RU">
              <a:solidFill>
                <a:srgbClr val="009900"/>
              </a:solidFill>
              <a:latin typeface="Tahoma" pitchFamily="34" charset="0"/>
              <a:cs typeface="Arial" charset="0"/>
            </a:endParaRPr>
          </a:p>
          <a:p>
            <a:pPr marL="271463" indent="-27146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solidFill>
                  <a:srgbClr val="000099"/>
                </a:solidFill>
                <a:latin typeface="Tahoma" pitchFamily="34" charset="0"/>
                <a:cs typeface="Arial" charset="0"/>
              </a:rPr>
              <a:t>European Commission (Marie Skłodowska-Curie Actions, Innovative Training Networks,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ru-RU">
                <a:solidFill>
                  <a:srgbClr val="008600"/>
                </a:solidFill>
                <a:latin typeface="Tahoma" pitchFamily="34" charset="0"/>
                <a:cs typeface="Arial" charset="0"/>
              </a:rPr>
              <a:t>ITN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altLang="ru-RU">
                <a:latin typeface="Tahoma" pitchFamily="34" charset="0"/>
                <a:cs typeface="Arial" charset="0"/>
              </a:rPr>
              <a:t>Participation in project “Global Mercury Observation and Training network in support to the Minamata Convention” (starting in 2020)</a:t>
            </a:r>
          </a:p>
          <a:p>
            <a:pPr marL="271463" indent="-27146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solidFill>
                  <a:srgbClr val="000099"/>
                </a:solidFill>
                <a:latin typeface="Tahoma" pitchFamily="34" charset="0"/>
                <a:cs typeface="Arial" charset="0"/>
              </a:rPr>
              <a:t>Helsinki Commission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 (</a:t>
            </a:r>
            <a:r>
              <a:rPr lang="en-US" altLang="ru-RU">
                <a:solidFill>
                  <a:srgbClr val="008600"/>
                </a:solidFill>
                <a:latin typeface="Tahoma" pitchFamily="34" charset="0"/>
                <a:cs typeface="Arial" charset="0"/>
              </a:rPr>
              <a:t>HELCOM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altLang="ru-RU">
                <a:latin typeface="Tahoma" pitchFamily="34" charset="0"/>
                <a:cs typeface="Arial" charset="0"/>
              </a:rPr>
              <a:t>Assessment  of atmospheric load of heavy metals to the Baltic Sea</a:t>
            </a:r>
          </a:p>
          <a:p>
            <a:pPr marL="271463" indent="-27146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solidFill>
                  <a:srgbClr val="000099"/>
                </a:solidFill>
                <a:latin typeface="Tahoma" pitchFamily="34" charset="0"/>
                <a:cs typeface="Arial" charset="0"/>
              </a:rPr>
              <a:t>International Conference on Mercury as a Global Pollutant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 (</a:t>
            </a:r>
            <a:r>
              <a:rPr lang="en-US" altLang="ru-RU">
                <a:solidFill>
                  <a:srgbClr val="008600"/>
                </a:solidFill>
                <a:latin typeface="Tahoma" pitchFamily="34" charset="0"/>
                <a:cs typeface="Arial" charset="0"/>
              </a:rPr>
              <a:t>ICMGP 2019)</a:t>
            </a:r>
            <a:r>
              <a:rPr lang="en-US" altLang="ru-RU">
                <a:solidFill>
                  <a:srgbClr val="003399"/>
                </a:solidFill>
                <a:latin typeface="Tahoma" pitchFamily="34" charset="0"/>
                <a:cs typeface="Arial" charset="0"/>
              </a:rPr>
              <a:t>, </a:t>
            </a:r>
            <a:r>
              <a:rPr lang="en-US" altLang="ru-RU">
                <a:solidFill>
                  <a:srgbClr val="000099"/>
                </a:solidFill>
                <a:latin typeface="Tahoma" pitchFamily="34" charset="0"/>
                <a:cs typeface="Arial" charset="0"/>
              </a:rPr>
              <a:t>Krakow, 8-13 September, 2019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altLang="ru-RU">
                <a:latin typeface="Tahoma" pitchFamily="34" charset="0"/>
                <a:cs typeface="Arial" charset="0"/>
              </a:rPr>
              <a:t>Presentation of new scientific findings on Hg within EMEP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403350" y="115888"/>
            <a:ext cx="631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Further research activities (2020/2021)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4339" name="Text Box 43"/>
          <p:cNvSpPr txBox="1">
            <a:spLocks noChangeArrowheads="1"/>
          </p:cNvSpPr>
          <p:nvPr/>
        </p:nvSpPr>
        <p:spPr bwMode="auto">
          <a:xfrm>
            <a:off x="34925" y="782638"/>
            <a:ext cx="87137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b="1">
                <a:latin typeface="Calibri" pitchFamily="34" charset="0"/>
                <a:cs typeface="Arial" charset="0"/>
              </a:rPr>
              <a:t>Research and model development</a:t>
            </a:r>
            <a:endParaRPr lang="en-US" altLang="ru-RU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  <a:cs typeface="Arial" charset="0"/>
              </a:rPr>
              <a:t>Evaluation of new mechanisms of </a:t>
            </a:r>
            <a:r>
              <a:rPr lang="en-US" altLang="ru-RU">
                <a:solidFill>
                  <a:srgbClr val="000099"/>
                </a:solidFill>
                <a:latin typeface="Calibri" pitchFamily="34" charset="0"/>
                <a:cs typeface="Arial" charset="0"/>
              </a:rPr>
              <a:t>Hg oxidation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>
                <a:latin typeface="Calibri" pitchFamily="34" charset="0"/>
                <a:cs typeface="Arial" charset="0"/>
              </a:rPr>
              <a:t>and </a:t>
            </a:r>
            <a:r>
              <a:rPr lang="en-US" altLang="ru-RU">
                <a:solidFill>
                  <a:srgbClr val="000099"/>
                </a:solidFill>
                <a:latin typeface="Calibri" pitchFamily="34" charset="0"/>
                <a:cs typeface="Arial" charset="0"/>
              </a:rPr>
              <a:t>reduction</a:t>
            </a:r>
            <a:r>
              <a:rPr lang="en-US" altLang="ru-RU">
                <a:solidFill>
                  <a:srgbClr val="0086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>
                <a:latin typeface="Calibri" pitchFamily="34" charset="0"/>
                <a:cs typeface="Arial" charset="0"/>
              </a:rPr>
              <a:t>in the atmosphere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  <a:cs typeface="Arial" charset="0"/>
              </a:rPr>
              <a:t>Assessment of the role of regional, global, and secondary sources in </a:t>
            </a:r>
            <a:r>
              <a:rPr lang="en-US" altLang="ru-RU">
                <a:solidFill>
                  <a:srgbClr val="000099"/>
                </a:solidFill>
                <a:latin typeface="Calibri" pitchFamily="34" charset="0"/>
                <a:cs typeface="Arial" charset="0"/>
              </a:rPr>
              <a:t>long-term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>
                <a:solidFill>
                  <a:srgbClr val="000099"/>
                </a:solidFill>
                <a:latin typeface="Calibri" pitchFamily="34" charset="0"/>
                <a:cs typeface="Arial" charset="0"/>
              </a:rPr>
              <a:t>changes</a:t>
            </a:r>
            <a:r>
              <a:rPr lang="en-US" altLang="ru-RU">
                <a:latin typeface="Calibri" pitchFamily="34" charset="0"/>
                <a:cs typeface="Arial" charset="0"/>
              </a:rPr>
              <a:t> of Hg pollution in the EMEP region (in coop. with TF H</a:t>
            </a:r>
            <a:r>
              <a:rPr lang="ru-RU" altLang="ru-RU">
                <a:latin typeface="Calibri" pitchFamily="34" charset="0"/>
                <a:cs typeface="Arial" charset="0"/>
              </a:rPr>
              <a:t>T</a:t>
            </a:r>
            <a:r>
              <a:rPr lang="en-US" altLang="ru-RU">
                <a:latin typeface="Calibri" pitchFamily="34" charset="0"/>
                <a:cs typeface="Arial" charset="0"/>
              </a:rPr>
              <a:t>AP).</a:t>
            </a:r>
            <a:r>
              <a:rPr lang="ru-RU" altLang="ru-RU"/>
              <a:t> </a:t>
            </a:r>
            <a:endParaRPr lang="en-US" altLang="ru-RU">
              <a:latin typeface="Calibri" pitchFamily="34" charset="0"/>
              <a:ea typeface="宋体" pitchFamily="2" charset="-122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  <a:cs typeface="Arial" charset="0"/>
              </a:rPr>
              <a:t>Complex analysis of problem areas of Pb and Cd pollution in the EMEP region involving modelling and variety of measurement data</a:t>
            </a:r>
          </a:p>
        </p:txBody>
      </p:sp>
      <p:sp>
        <p:nvSpPr>
          <p:cNvPr id="14340" name="Text Box 43"/>
          <p:cNvSpPr txBox="1">
            <a:spLocks noChangeArrowheads="1"/>
          </p:cNvSpPr>
          <p:nvPr/>
        </p:nvSpPr>
        <p:spPr bwMode="auto">
          <a:xfrm>
            <a:off x="34925" y="3281363"/>
            <a:ext cx="871378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b="1">
                <a:latin typeface="Calibri" pitchFamily="34" charset="0"/>
              </a:rPr>
              <a:t>Country-specific </a:t>
            </a:r>
            <a:r>
              <a:rPr lang="ru-RU" altLang="ru-RU" b="1">
                <a:latin typeface="Calibri" pitchFamily="34" charset="0"/>
              </a:rPr>
              <a:t>C</a:t>
            </a:r>
            <a:r>
              <a:rPr lang="en-US" altLang="ru-RU" b="1">
                <a:latin typeface="Calibri" pitchFamily="34" charset="0"/>
              </a:rPr>
              <a:t>ase Studies (Germany)</a:t>
            </a:r>
            <a:endParaRPr lang="en-US" altLang="ru-RU" b="1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</a:rPr>
              <a:t>Evaluation of modelling results vs. measurements and analysis of discrepancies</a:t>
            </a:r>
            <a:endParaRPr lang="en-US" altLang="ru-RU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</a:rPr>
              <a:t>Detailed assessment of</a:t>
            </a:r>
            <a:r>
              <a:rPr lang="en-US" altLang="ru-RU">
                <a:solidFill>
                  <a:srgbClr val="008600"/>
                </a:solidFill>
                <a:latin typeface="Calibri" pitchFamily="34" charset="0"/>
              </a:rPr>
              <a:t> </a:t>
            </a:r>
            <a:r>
              <a:rPr lang="en-US" altLang="ru-RU">
                <a:solidFill>
                  <a:srgbClr val="000099"/>
                </a:solidFill>
                <a:latin typeface="Calibri" pitchFamily="34" charset="0"/>
              </a:rPr>
              <a:t>Pb, Cd and Hg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altLang="ru-RU">
                <a:latin typeface="Calibri" pitchFamily="34" charset="0"/>
              </a:rPr>
              <a:t>pollution in Germany in 2014-2016</a:t>
            </a:r>
            <a:endParaRPr lang="en-US" altLang="ru-RU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4341" name="Text Box 43"/>
          <p:cNvSpPr txBox="1">
            <a:spLocks noChangeArrowheads="1"/>
          </p:cNvSpPr>
          <p:nvPr/>
        </p:nvSpPr>
        <p:spPr bwMode="auto">
          <a:xfrm>
            <a:off x="34925" y="4705350"/>
            <a:ext cx="87137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b="1">
                <a:latin typeface="Calibri" pitchFamily="34" charset="0"/>
              </a:rPr>
              <a:t>Co-operation with Working Group on Effects</a:t>
            </a:r>
            <a:endParaRPr lang="en-US" altLang="ru-RU" b="1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</a:rPr>
              <a:t>Joint analysis of HM </a:t>
            </a:r>
            <a:r>
              <a:rPr lang="en-US" altLang="ru-RU">
                <a:solidFill>
                  <a:srgbClr val="000099"/>
                </a:solidFill>
                <a:latin typeface="Calibri" pitchFamily="34" charset="0"/>
              </a:rPr>
              <a:t>measurements in moss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altLang="ru-RU">
                <a:latin typeface="Calibri" pitchFamily="34" charset="0"/>
              </a:rPr>
              <a:t>in co-operation with ICP-Vegetation</a:t>
            </a:r>
            <a:endParaRPr lang="en-US" altLang="ru-RU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</a:rPr>
              <a:t>Data exchange with ICP-Integrated Monitoring, ICP-Forests and ICP-Waters on heavy metal concentration and deposition</a:t>
            </a:r>
            <a:endParaRPr lang="en-US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5256212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15000"/>
              </a:spcBef>
              <a:tabLst>
                <a:tab pos="357188" algn="l"/>
              </a:tabLst>
            </a:pPr>
            <a:r>
              <a:rPr lang="en-US" altLang="ru-RU">
                <a:solidFill>
                  <a:srgbClr val="009900"/>
                </a:solidFill>
                <a:latin typeface="Tahoma" pitchFamily="34" charset="0"/>
              </a:rPr>
              <a:t>Assessm</a:t>
            </a:r>
            <a:r>
              <a:rPr lang="ru-RU" altLang="ru-RU">
                <a:solidFill>
                  <a:srgbClr val="009900"/>
                </a:solidFill>
                <a:latin typeface="Tahoma" pitchFamily="34" charset="0"/>
              </a:rPr>
              <a:t>e</a:t>
            </a:r>
            <a:r>
              <a:rPr lang="en-US" altLang="ru-RU">
                <a:solidFill>
                  <a:srgbClr val="009900"/>
                </a:solidFill>
                <a:latin typeface="Tahoma" pitchFamily="34" charset="0"/>
              </a:rPr>
              <a:t>nt of pollution in 2017</a:t>
            </a:r>
            <a:endParaRPr lang="en-US" altLang="ru-RU">
              <a:latin typeface="Tahoma" pitchFamily="34" charset="0"/>
            </a:endParaRPr>
          </a:p>
          <a:p>
            <a:pPr marL="536575" lvl="1">
              <a:lnSpc>
                <a:spcPct val="130000"/>
              </a:lnSpc>
              <a:spcBef>
                <a:spcPct val="15000"/>
              </a:spcBef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altLang="ru-RU">
                <a:latin typeface="Tahoma" pitchFamily="34" charset="0"/>
              </a:rPr>
              <a:t>  Emissions (CEIP)</a:t>
            </a:r>
          </a:p>
          <a:p>
            <a:pPr marL="536575" lvl="1">
              <a:lnSpc>
                <a:spcPct val="130000"/>
              </a:lnSpc>
              <a:spcBef>
                <a:spcPct val="15000"/>
              </a:spcBef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altLang="ru-RU">
                <a:latin typeface="Tahoma" pitchFamily="34" charset="0"/>
              </a:rPr>
              <a:t>  Monitoring (CCC)</a:t>
            </a:r>
            <a:endParaRPr lang="ru-RU" altLang="ru-RU">
              <a:latin typeface="Tahoma" pitchFamily="34" charset="0"/>
            </a:endParaRPr>
          </a:p>
          <a:p>
            <a:pPr marL="536575" lvl="1">
              <a:lnSpc>
                <a:spcPct val="130000"/>
              </a:lnSpc>
              <a:spcBef>
                <a:spcPct val="15000"/>
              </a:spcBef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altLang="ru-RU">
                <a:latin typeface="Tahoma" pitchFamily="34" charset="0"/>
              </a:rPr>
              <a:t>  Operational modelling (MSC-E)</a:t>
            </a:r>
            <a:endParaRPr lang="ru-RU" altLang="ru-RU">
              <a:latin typeface="Tahoma" pitchFamily="34" charset="0"/>
            </a:endParaRPr>
          </a:p>
          <a:p>
            <a:pPr>
              <a:lnSpc>
                <a:spcPct val="130000"/>
              </a:lnSpc>
              <a:spcBef>
                <a:spcPct val="15000"/>
              </a:spcBef>
              <a:buFont typeface="Wingdings" pitchFamily="2" charset="2"/>
              <a:buNone/>
              <a:tabLst>
                <a:tab pos="357188" algn="l"/>
              </a:tabLst>
            </a:pPr>
            <a:r>
              <a:rPr lang="en-US" altLang="ru-RU">
                <a:solidFill>
                  <a:srgbClr val="009900"/>
                </a:solidFill>
                <a:latin typeface="Tahoma" pitchFamily="34" charset="0"/>
              </a:rPr>
              <a:t>New model output (toxicity)</a:t>
            </a:r>
          </a:p>
          <a:p>
            <a:pPr>
              <a:lnSpc>
                <a:spcPct val="130000"/>
              </a:lnSpc>
              <a:spcBef>
                <a:spcPct val="15000"/>
              </a:spcBef>
              <a:tabLst>
                <a:tab pos="357188" algn="l"/>
              </a:tabLst>
            </a:pPr>
            <a:r>
              <a:rPr lang="en-US" altLang="ru-RU">
                <a:solidFill>
                  <a:srgbClr val="009900"/>
                </a:solidFill>
                <a:latin typeface="Tahoma" pitchFamily="34" charset="0"/>
              </a:rPr>
              <a:t>Research activities</a:t>
            </a:r>
            <a:r>
              <a:rPr lang="en-US" altLang="ru-RU">
                <a:latin typeface="Tahoma" pitchFamily="34" charset="0"/>
              </a:rPr>
              <a:t> </a:t>
            </a:r>
          </a:p>
          <a:p>
            <a:pPr marL="536575" lvl="1">
              <a:lnSpc>
                <a:spcPct val="130000"/>
              </a:lnSpc>
              <a:spcBef>
                <a:spcPct val="15000"/>
              </a:spcBef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US" altLang="ru-RU">
                <a:latin typeface="Tahoma" pitchFamily="34" charset="0"/>
              </a:rPr>
              <a:t> Case Study for Germany</a:t>
            </a:r>
          </a:p>
          <a:p>
            <a:pPr marL="536575" lvl="1">
              <a:lnSpc>
                <a:spcPct val="130000"/>
              </a:lnSpc>
              <a:spcBef>
                <a:spcPct val="15000"/>
              </a:spcBef>
              <a:buFont typeface="Wingdings" pitchFamily="2" charset="2"/>
              <a:buChar char="§"/>
              <a:tabLst>
                <a:tab pos="357188" algn="l"/>
              </a:tabLst>
            </a:pPr>
            <a:r>
              <a:rPr lang="ru-RU" altLang="ru-RU">
                <a:latin typeface="Tahoma" pitchFamily="34" charset="0"/>
              </a:rPr>
              <a:t> </a:t>
            </a:r>
            <a:r>
              <a:rPr lang="en-US" altLang="ru-RU">
                <a:latin typeface="Tahoma" pitchFamily="34" charset="0"/>
              </a:rPr>
              <a:t>Hg atmospheric chemistry </a:t>
            </a:r>
          </a:p>
          <a:p>
            <a:pPr marL="536575" lvl="1">
              <a:lnSpc>
                <a:spcPct val="130000"/>
              </a:lnSpc>
              <a:spcBef>
                <a:spcPct val="15000"/>
              </a:spcBef>
              <a:buFont typeface="Wingdings" pitchFamily="2" charset="2"/>
              <a:buChar char="§"/>
              <a:tabLst>
                <a:tab pos="357188" algn="l"/>
              </a:tabLst>
            </a:pPr>
            <a:r>
              <a:rPr lang="ru-RU" altLang="ru-RU">
                <a:latin typeface="Tahoma" pitchFamily="34" charset="0"/>
              </a:rPr>
              <a:t> </a:t>
            </a:r>
            <a:r>
              <a:rPr lang="en-US" altLang="ru-RU">
                <a:latin typeface="Tahoma" pitchFamily="34" charset="0"/>
              </a:rPr>
              <a:t>Hg multi-media modelling </a:t>
            </a:r>
          </a:p>
          <a:p>
            <a:pPr>
              <a:lnSpc>
                <a:spcPct val="130000"/>
              </a:lnSpc>
              <a:spcBef>
                <a:spcPct val="15000"/>
              </a:spcBef>
              <a:tabLst>
                <a:tab pos="357188" algn="l"/>
              </a:tabLst>
            </a:pPr>
            <a:r>
              <a:rPr lang="en-US" altLang="ru-RU">
                <a:solidFill>
                  <a:srgbClr val="009900"/>
                </a:solidFill>
                <a:latin typeface="Tahoma" pitchFamily="34" charset="0"/>
              </a:rPr>
              <a:t>Outreach</a:t>
            </a:r>
          </a:p>
          <a:p>
            <a:pPr>
              <a:lnSpc>
                <a:spcPct val="130000"/>
              </a:lnSpc>
              <a:spcBef>
                <a:spcPct val="15000"/>
              </a:spcBef>
              <a:buFont typeface="Wingdings" pitchFamily="2" charset="2"/>
              <a:buNone/>
              <a:tabLst>
                <a:tab pos="357188" algn="l"/>
              </a:tabLst>
            </a:pPr>
            <a:r>
              <a:rPr lang="en-US" altLang="ru-RU">
                <a:solidFill>
                  <a:srgbClr val="009900"/>
                </a:solidFill>
                <a:latin typeface="Tahoma" pitchFamily="34" charset="0"/>
              </a:rPr>
              <a:t>Future work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908175" y="188913"/>
            <a:ext cx="1300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Outline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5148263" y="836613"/>
            <a:ext cx="3641725" cy="5111750"/>
            <a:chOff x="3243" y="845"/>
            <a:chExt cx="2294" cy="3220"/>
          </a:xfrm>
        </p:grpSpPr>
        <p:pic>
          <p:nvPicPr>
            <p:cNvPr id="307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845"/>
              <a:ext cx="1239" cy="175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pic>
          <p:nvPicPr>
            <p:cNvPr id="307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1344"/>
              <a:ext cx="1247" cy="17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pic>
          <p:nvPicPr>
            <p:cNvPr id="3080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" y="1797"/>
              <a:ext cx="1244" cy="17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" y="2296"/>
              <a:ext cx="1251" cy="17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179388" y="2636838"/>
            <a:ext cx="3744912" cy="2016125"/>
          </a:xfrm>
          <a:prstGeom prst="roundRect">
            <a:avLst>
              <a:gd name="adj" fmla="val 6380"/>
            </a:avLst>
          </a:prstGeom>
          <a:noFill/>
          <a:ln w="28575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/>
          <p:cNvGrpSpPr>
            <a:grpSpLocks/>
          </p:cNvGrpSpPr>
          <p:nvPr/>
        </p:nvGrpSpPr>
        <p:grpSpPr bwMode="auto">
          <a:xfrm>
            <a:off x="6083300" y="3933825"/>
            <a:ext cx="2881313" cy="2232025"/>
            <a:chOff x="3696" y="2614"/>
            <a:chExt cx="1815" cy="1406"/>
          </a:xfrm>
        </p:grpSpPr>
        <p:sp>
          <p:nvSpPr>
            <p:cNvPr id="4108" name="Rectangle 20"/>
            <p:cNvSpPr>
              <a:spLocks noChangeArrowheads="1"/>
            </p:cNvSpPr>
            <p:nvPr/>
          </p:nvSpPr>
          <p:spPr bwMode="auto">
            <a:xfrm>
              <a:off x="3696" y="2614"/>
              <a:ext cx="1815" cy="14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109" name="Text Box 9"/>
            <p:cNvSpPr txBox="1">
              <a:spLocks noChangeArrowheads="1"/>
            </p:cNvSpPr>
            <p:nvPr/>
          </p:nvSpPr>
          <p:spPr bwMode="auto">
            <a:xfrm>
              <a:off x="4106" y="2659"/>
              <a:ext cx="9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ru-RU" sz="1600">
                  <a:latin typeface="Tahoma" pitchFamily="34" charset="0"/>
                  <a:cs typeface="Arial" charset="0"/>
                </a:rPr>
                <a:t>Cd deposition</a:t>
              </a:r>
              <a:endParaRPr lang="ru-RU" altLang="ru-RU" sz="160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4110" name="Picture 27" descr="!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2" y="2886"/>
              <a:ext cx="1723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22066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Assessment of heavy metal pollution (2017)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100" name="Text Box 43"/>
          <p:cNvSpPr txBox="1">
            <a:spLocks noChangeArrowheads="1"/>
          </p:cNvSpPr>
          <p:nvPr/>
        </p:nvSpPr>
        <p:spPr bwMode="auto">
          <a:xfrm>
            <a:off x="34925" y="1773238"/>
            <a:ext cx="367188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spcBef>
                <a:spcPct val="30000"/>
              </a:spcBef>
              <a:buClr>
                <a:schemeClr val="tx2"/>
              </a:buClr>
            </a:pPr>
            <a:r>
              <a:rPr lang="en-US" altLang="ru-RU" b="1">
                <a:solidFill>
                  <a:srgbClr val="009900"/>
                </a:solidFill>
                <a:latin typeface="Tahoma" pitchFamily="34" charset="0"/>
                <a:cs typeface="Arial" charset="0"/>
              </a:rPr>
              <a:t>Regular information:</a:t>
            </a:r>
            <a:r>
              <a:rPr lang="en-US" altLang="ru-RU" sz="1600" b="1">
                <a:solidFill>
                  <a:schemeClr val="hlink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marL="271463" indent="-271463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ru-RU" sz="1600">
                <a:latin typeface="Tahoma" pitchFamily="34" charset="0"/>
                <a:cs typeface="Arial" charset="0"/>
              </a:rPr>
              <a:t>Emission data (CEI</a:t>
            </a:r>
            <a:r>
              <a:rPr lang="ru-RU" altLang="ru-RU" sz="1600">
                <a:latin typeface="Tahoma" pitchFamily="34" charset="0"/>
                <a:cs typeface="Arial" charset="0"/>
              </a:rPr>
              <a:t>P</a:t>
            </a:r>
            <a:r>
              <a:rPr lang="en-US" altLang="ru-RU" sz="1600">
                <a:latin typeface="Tahoma" pitchFamily="34" charset="0"/>
                <a:cs typeface="Arial" charset="0"/>
              </a:rPr>
              <a:t>)</a:t>
            </a:r>
          </a:p>
          <a:p>
            <a:pPr marL="271463" indent="-271463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altLang="ru-RU" sz="1600">
                <a:latin typeface="Tahoma" pitchFamily="34" charset="0"/>
                <a:cs typeface="Arial" charset="0"/>
              </a:rPr>
              <a:t>M</a:t>
            </a:r>
            <a:r>
              <a:rPr lang="en-US" altLang="ru-RU" sz="1600">
                <a:latin typeface="Tahoma" pitchFamily="34" charset="0"/>
                <a:cs typeface="Arial" charset="0"/>
              </a:rPr>
              <a:t>onitor</a:t>
            </a:r>
            <a:r>
              <a:rPr lang="ru-RU" altLang="ru-RU" sz="1600">
                <a:latin typeface="Tahoma" pitchFamily="34" charset="0"/>
                <a:cs typeface="Arial" charset="0"/>
              </a:rPr>
              <a:t>i</a:t>
            </a:r>
            <a:r>
              <a:rPr lang="en-US" altLang="ru-RU" sz="1600">
                <a:latin typeface="Tahoma" pitchFamily="34" charset="0"/>
                <a:cs typeface="Arial" charset="0"/>
              </a:rPr>
              <a:t>ng results (CCC)</a:t>
            </a:r>
          </a:p>
          <a:p>
            <a:pPr marL="271463" indent="-271463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ru-RU" sz="1600">
                <a:latin typeface="Tahoma" pitchFamily="34" charset="0"/>
              </a:rPr>
              <a:t>Operational modelling</a:t>
            </a:r>
            <a:r>
              <a:rPr lang="ru-RU" altLang="ru-RU" sz="1600">
                <a:latin typeface="Tahoma" pitchFamily="34" charset="0"/>
              </a:rPr>
              <a:t> </a:t>
            </a:r>
            <a:r>
              <a:rPr lang="en-US" altLang="ru-RU" sz="1600">
                <a:latin typeface="Tahoma" pitchFamily="34" charset="0"/>
                <a:cs typeface="Arial" charset="0"/>
              </a:rPr>
              <a:t>(MSC-E)</a:t>
            </a:r>
          </a:p>
          <a:p>
            <a:pPr marL="827088" lvl="1" indent="-2857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sz="1600">
                <a:latin typeface="Tahoma" pitchFamily="34" charset="0"/>
                <a:cs typeface="Arial" charset="0"/>
              </a:rPr>
              <a:t>Pollution maps</a:t>
            </a:r>
          </a:p>
          <a:p>
            <a:pPr marL="827088" lvl="1" indent="-2857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sz="1600">
                <a:latin typeface="Tahoma" pitchFamily="34" charset="0"/>
                <a:cs typeface="Arial" charset="0"/>
              </a:rPr>
              <a:t>Transboundary transport </a:t>
            </a:r>
          </a:p>
          <a:p>
            <a:pPr marL="827088" lvl="1" indent="-2857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" pitchFamily="34" charset="0"/>
                <a:cs typeface="Arial" charset="0"/>
              </a:rPr>
              <a:t>P</a:t>
            </a:r>
            <a:r>
              <a:rPr lang="en-US" altLang="ru-RU" sz="1600">
                <a:latin typeface="Tahoma" pitchFamily="34" charset="0"/>
                <a:cs typeface="Arial" charset="0"/>
              </a:rPr>
              <a:t>ollution of mar</a:t>
            </a:r>
            <a:r>
              <a:rPr lang="ru-RU" altLang="ru-RU" sz="1600">
                <a:latin typeface="Tahoma" pitchFamily="34" charset="0"/>
                <a:cs typeface="Arial" charset="0"/>
              </a:rPr>
              <a:t>g</a:t>
            </a:r>
            <a:r>
              <a:rPr lang="en-US" altLang="ru-RU" sz="1600">
                <a:latin typeface="Tahoma" pitchFamily="34" charset="0"/>
                <a:cs typeface="Arial" charset="0"/>
              </a:rPr>
              <a:t>inal seas</a:t>
            </a:r>
          </a:p>
          <a:p>
            <a:pPr marL="827088" lvl="1" indent="-2857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sz="1600">
                <a:latin typeface="Tahoma" pitchFamily="34" charset="0"/>
                <a:cs typeface="Arial" charset="0"/>
              </a:rPr>
              <a:t>Ecosystem-specific deposition</a:t>
            </a:r>
          </a:p>
          <a:p>
            <a:pPr marL="827088" lvl="1" indent="-2857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sz="1600">
                <a:latin typeface="Tahoma" pitchFamily="34" charset="0"/>
                <a:cs typeface="Arial" charset="0"/>
              </a:rPr>
              <a:t>Evaluation vs. measurements</a:t>
            </a:r>
          </a:p>
          <a:p>
            <a:pPr marL="827088" lvl="1" indent="-2857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" pitchFamily="34" charset="0"/>
                <a:cs typeface="Arial" charset="0"/>
              </a:rPr>
              <a:t>C</a:t>
            </a:r>
            <a:r>
              <a:rPr lang="en-US" altLang="ru-RU" sz="1600">
                <a:latin typeface="Tahoma" pitchFamily="34" charset="0"/>
                <a:cs typeface="Arial" charset="0"/>
              </a:rPr>
              <a:t>ountry</a:t>
            </a:r>
            <a:r>
              <a:rPr lang="ru-RU" altLang="ru-RU" sz="1600">
                <a:latin typeface="Tahoma" pitchFamily="34" charset="0"/>
                <a:cs typeface="Arial" charset="0"/>
              </a:rPr>
              <a:t>’</a:t>
            </a:r>
            <a:r>
              <a:rPr lang="en-US" altLang="ru-RU" sz="1600">
                <a:latin typeface="Tahoma" pitchFamily="34" charset="0"/>
                <a:cs typeface="Arial" charset="0"/>
              </a:rPr>
              <a:t>s pollution (</a:t>
            </a:r>
            <a:r>
              <a:rPr lang="en-US" altLang="ru-RU" sz="1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on the web</a:t>
            </a:r>
            <a:r>
              <a:rPr lang="en-US" altLang="ru-RU" sz="1600">
                <a:latin typeface="Tahoma" pitchFamily="34" charset="0"/>
                <a:cs typeface="Arial" charset="0"/>
              </a:rPr>
              <a:t>)</a:t>
            </a:r>
          </a:p>
        </p:txBody>
      </p:sp>
      <p:grpSp>
        <p:nvGrpSpPr>
          <p:cNvPr id="4101" name="Group 16"/>
          <p:cNvGrpSpPr>
            <a:grpSpLocks/>
          </p:cNvGrpSpPr>
          <p:nvPr/>
        </p:nvGrpSpPr>
        <p:grpSpPr bwMode="auto">
          <a:xfrm>
            <a:off x="3779838" y="2205038"/>
            <a:ext cx="2951162" cy="2157412"/>
            <a:chOff x="4740" y="2661"/>
            <a:chExt cx="1859" cy="1359"/>
          </a:xfrm>
        </p:grpSpPr>
        <p:sp>
          <p:nvSpPr>
            <p:cNvPr id="4105" name="Rectangle 17"/>
            <p:cNvSpPr>
              <a:spLocks noChangeArrowheads="1"/>
            </p:cNvSpPr>
            <p:nvPr/>
          </p:nvSpPr>
          <p:spPr bwMode="auto">
            <a:xfrm>
              <a:off x="4740" y="2661"/>
              <a:ext cx="1859" cy="13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5" y="2886"/>
              <a:ext cx="1769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07" name="Text Box 19"/>
            <p:cNvSpPr txBox="1">
              <a:spLocks noChangeArrowheads="1"/>
            </p:cNvSpPr>
            <p:nvPr/>
          </p:nvSpPr>
          <p:spPr bwMode="auto">
            <a:xfrm>
              <a:off x="4779" y="2676"/>
              <a:ext cx="10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600">
                  <a:latin typeface="Tahoma" pitchFamily="34" charset="0"/>
                </a:rPr>
                <a:t>Observed Cd in air</a:t>
              </a:r>
              <a:endParaRPr lang="ru-RU" altLang="ru-RU" sz="1600">
                <a:latin typeface="Tahoma" pitchFamily="34" charset="0"/>
              </a:endParaRPr>
            </a:p>
          </p:txBody>
        </p:sp>
      </p:grpSp>
      <p:grpSp>
        <p:nvGrpSpPr>
          <p:cNvPr id="4102" name="Group 23"/>
          <p:cNvGrpSpPr>
            <a:grpSpLocks/>
          </p:cNvGrpSpPr>
          <p:nvPr/>
        </p:nvGrpSpPr>
        <p:grpSpPr bwMode="auto">
          <a:xfrm>
            <a:off x="5681663" y="1341438"/>
            <a:ext cx="3282950" cy="1714500"/>
            <a:chOff x="3488" y="845"/>
            <a:chExt cx="2068" cy="1080"/>
          </a:xfrm>
        </p:grpSpPr>
        <p:pic>
          <p:nvPicPr>
            <p:cNvPr id="4103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8" y="845"/>
              <a:ext cx="2068" cy="1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3515" y="845"/>
              <a:ext cx="1270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18000" bIns="0">
              <a:spAutoFit/>
            </a:bodyPr>
            <a:lstStyle/>
            <a:p>
              <a:r>
                <a:rPr lang="en-US" altLang="ru-RU" sz="1600">
                  <a:latin typeface="Tahoma" pitchFamily="34" charset="0"/>
                </a:rPr>
                <a:t>Gridded emission (Pb)</a:t>
              </a:r>
              <a:endParaRPr lang="ru-RU" altLang="ru-RU" sz="16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" name="Rectangle 35"/>
          <p:cNvSpPr>
            <a:spLocks noChangeArrowheads="1"/>
          </p:cNvSpPr>
          <p:nvPr/>
        </p:nvSpPr>
        <p:spPr bwMode="auto">
          <a:xfrm>
            <a:off x="4629150" y="6494463"/>
            <a:ext cx="4495800" cy="344487"/>
          </a:xfrm>
          <a:prstGeom prst="rect">
            <a:avLst/>
          </a:prstGeom>
          <a:ln w="63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ru-RU">
              <a:latin typeface="Calibri" pitchFamily="34" charset="0"/>
              <a:cs typeface="Arial" charset="0"/>
            </a:endParaRPr>
          </a:p>
        </p:txBody>
      </p:sp>
      <p:pic>
        <p:nvPicPr>
          <p:cNvPr id="7186" name="Рисунок 78" descr="pm2.5_Cd_conc_2016_eme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446405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Рисунок 79" descr="pm2.5_Cd_conc_2016_legen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5084763"/>
            <a:ext cx="2570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TextBox 81"/>
          <p:cNvSpPr txBox="1">
            <a:spLocks noChangeArrowheads="1"/>
          </p:cNvSpPr>
          <p:nvPr/>
        </p:nvSpPr>
        <p:spPr bwMode="auto">
          <a:xfrm>
            <a:off x="4932363" y="1773238"/>
            <a:ext cx="3560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600">
                <a:solidFill>
                  <a:srgbClr val="009900"/>
                </a:solidFill>
                <a:cs typeface="Arial" charset="0"/>
              </a:rPr>
              <a:t>Cd</a:t>
            </a:r>
            <a:r>
              <a:rPr lang="en-US" altLang="ru-RU" sz="1600">
                <a:cs typeface="Arial" charset="0"/>
              </a:rPr>
              <a:t> content in PM2.5 (mg/kg)</a:t>
            </a:r>
          </a:p>
        </p:txBody>
      </p:sp>
      <p:sp>
        <p:nvSpPr>
          <p:cNvPr id="5126" name="Rectangle 24"/>
          <p:cNvSpPr>
            <a:spLocks noChangeArrowheads="1"/>
          </p:cNvSpPr>
          <p:nvPr/>
        </p:nvSpPr>
        <p:spPr bwMode="auto">
          <a:xfrm>
            <a:off x="0" y="22066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New output: Toxicity of atmospheric particulate matter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7183" name="TextBox 7"/>
          <p:cNvSpPr txBox="1">
            <a:spLocks noChangeArrowheads="1"/>
          </p:cNvSpPr>
          <p:nvPr/>
        </p:nvSpPr>
        <p:spPr bwMode="auto">
          <a:xfrm>
            <a:off x="250825" y="1341438"/>
            <a:ext cx="4049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600">
                <a:solidFill>
                  <a:srgbClr val="008000"/>
                </a:solidFill>
                <a:cs typeface="Arial" charset="0"/>
              </a:rPr>
              <a:t>PM2.5</a:t>
            </a:r>
            <a:r>
              <a:rPr lang="en-US" altLang="ru-RU" sz="1600">
                <a:cs typeface="Arial" charset="0"/>
              </a:rPr>
              <a:t> concentration in 2016 (MSC-W)</a:t>
            </a:r>
          </a:p>
        </p:txBody>
      </p:sp>
      <p:pic>
        <p:nvPicPr>
          <p:cNvPr id="7184" name="Рисунок 71" descr="pm2.5_conc_2016_emep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631950"/>
            <a:ext cx="3022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Рисунок 72" descr="pm2.5_conc_2016_legen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2338" y="3624263"/>
            <a:ext cx="2570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25"/>
          <p:cNvSpPr>
            <a:spLocks noChangeArrowheads="1"/>
          </p:cNvSpPr>
          <p:nvPr/>
        </p:nvSpPr>
        <p:spPr bwMode="auto">
          <a:xfrm>
            <a:off x="0" y="8366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Estimates of </a:t>
            </a:r>
            <a:r>
              <a:rPr lang="en-US" altLang="ru-RU" sz="2000" b="1">
                <a:solidFill>
                  <a:srgbClr val="009900"/>
                </a:solidFill>
                <a:latin typeface="Calibri" pitchFamily="34" charset="0"/>
                <a:cs typeface="Arial" charset="0"/>
              </a:rPr>
              <a:t>t</a:t>
            </a:r>
            <a:r>
              <a:rPr lang="ru-RU" altLang="ru-RU" sz="2000" b="1">
                <a:solidFill>
                  <a:srgbClr val="009900"/>
                </a:solidFill>
                <a:latin typeface="Calibri" pitchFamily="34" charset="0"/>
                <a:cs typeface="Arial" charset="0"/>
              </a:rPr>
              <a:t>o</a:t>
            </a:r>
            <a:r>
              <a:rPr lang="en-US" altLang="ru-RU" sz="2000" b="1">
                <a:solidFill>
                  <a:srgbClr val="009900"/>
                </a:solidFill>
                <a:latin typeface="Calibri" pitchFamily="34" charset="0"/>
                <a:cs typeface="Arial" charset="0"/>
              </a:rPr>
              <a:t>xic components </a:t>
            </a:r>
            <a:r>
              <a:rPr lang="en-US" altLang="ru-RU" sz="2000" b="1">
                <a:latin typeface="Calibri" pitchFamily="34" charset="0"/>
                <a:cs typeface="Arial" charset="0"/>
              </a:rPr>
              <a:t>in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 sz="2000" b="1">
                <a:solidFill>
                  <a:srgbClr val="009900"/>
                </a:solidFill>
                <a:latin typeface="Calibri" pitchFamily="34" charset="0"/>
                <a:cs typeface="Arial" charset="0"/>
              </a:rPr>
              <a:t>PM2.5</a:t>
            </a:r>
            <a:endParaRPr lang="en-GB" altLang="ru-RU" sz="2000" b="1">
              <a:solidFill>
                <a:srgbClr val="0099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292600"/>
            <a:ext cx="3095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827088" y="6283325"/>
            <a:ext cx="2663825" cy="241300"/>
            <a:chOff x="521" y="4004"/>
            <a:chExt cx="1678" cy="152"/>
          </a:xfrm>
        </p:grpSpPr>
        <p:grpSp>
          <p:nvGrpSpPr>
            <p:cNvPr id="5141" name="Group 29"/>
            <p:cNvGrpSpPr>
              <a:grpSpLocks/>
            </p:cNvGrpSpPr>
            <p:nvPr/>
          </p:nvGrpSpPr>
          <p:grpSpPr bwMode="auto">
            <a:xfrm>
              <a:off x="521" y="4092"/>
              <a:ext cx="1678" cy="64"/>
              <a:chOff x="612" y="4409"/>
              <a:chExt cx="3504" cy="246"/>
            </a:xfrm>
          </p:grpSpPr>
          <p:pic>
            <p:nvPicPr>
              <p:cNvPr id="5148" name="Picture 3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12" y="4409"/>
                <a:ext cx="498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49" name="Picture 3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11" y="4409"/>
                <a:ext cx="504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50" name="Picture 3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10" y="4409"/>
                <a:ext cx="504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51" name="Picture 33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598" y="4410"/>
                <a:ext cx="504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52" name="Picture 3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606" y="4409"/>
                <a:ext cx="51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53" name="Picture 3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103" y="4409"/>
                <a:ext cx="504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54" name="Picture 36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06" y="4410"/>
                <a:ext cx="498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142" name="Text Box 37"/>
            <p:cNvSpPr txBox="1">
              <a:spLocks noChangeArrowheads="1"/>
            </p:cNvSpPr>
            <p:nvPr/>
          </p:nvSpPr>
          <p:spPr bwMode="auto">
            <a:xfrm>
              <a:off x="669" y="4004"/>
              <a:ext cx="1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000">
                  <a:latin typeface="Calibri" pitchFamily="34" charset="0"/>
                </a:rPr>
                <a:t>0.02</a:t>
              </a:r>
              <a:endParaRPr lang="ru-RU" altLang="ru-RU" sz="1000">
                <a:latin typeface="Calibri" pitchFamily="34" charset="0"/>
              </a:endParaRPr>
            </a:p>
          </p:txBody>
        </p:sp>
        <p:sp>
          <p:nvSpPr>
            <p:cNvPr id="5143" name="Text Box 38"/>
            <p:cNvSpPr txBox="1">
              <a:spLocks noChangeArrowheads="1"/>
            </p:cNvSpPr>
            <p:nvPr/>
          </p:nvSpPr>
          <p:spPr bwMode="auto">
            <a:xfrm>
              <a:off x="902" y="4004"/>
              <a:ext cx="1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000">
                  <a:latin typeface="Calibri" pitchFamily="34" charset="0"/>
                </a:rPr>
                <a:t>0.05</a:t>
              </a:r>
              <a:endParaRPr lang="ru-RU" altLang="ru-RU" sz="1000">
                <a:latin typeface="Calibri" pitchFamily="34" charset="0"/>
              </a:endParaRPr>
            </a:p>
          </p:txBody>
        </p:sp>
        <p:sp>
          <p:nvSpPr>
            <p:cNvPr id="5144" name="Text Box 39"/>
            <p:cNvSpPr txBox="1">
              <a:spLocks noChangeArrowheads="1"/>
            </p:cNvSpPr>
            <p:nvPr/>
          </p:nvSpPr>
          <p:spPr bwMode="auto">
            <a:xfrm>
              <a:off x="1170" y="4004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000">
                  <a:latin typeface="Calibri" pitchFamily="34" charset="0"/>
                </a:rPr>
                <a:t>0.1</a:t>
              </a:r>
              <a:endParaRPr lang="ru-RU" altLang="ru-RU" sz="1000">
                <a:latin typeface="Calibri" pitchFamily="34" charset="0"/>
              </a:endParaRPr>
            </a:p>
          </p:txBody>
        </p:sp>
        <p:sp>
          <p:nvSpPr>
            <p:cNvPr id="5145" name="Text Box 40"/>
            <p:cNvSpPr txBox="1">
              <a:spLocks noChangeArrowheads="1"/>
            </p:cNvSpPr>
            <p:nvPr/>
          </p:nvSpPr>
          <p:spPr bwMode="auto">
            <a:xfrm>
              <a:off x="1415" y="4004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000">
                  <a:latin typeface="Calibri" pitchFamily="34" charset="0"/>
                </a:rPr>
                <a:t>0.2</a:t>
              </a:r>
              <a:endParaRPr lang="ru-RU" altLang="ru-RU" sz="1000">
                <a:latin typeface="Calibri" pitchFamily="34" charset="0"/>
              </a:endParaRPr>
            </a:p>
          </p:txBody>
        </p:sp>
        <p:sp>
          <p:nvSpPr>
            <p:cNvPr id="5146" name="Text Box 41"/>
            <p:cNvSpPr txBox="1">
              <a:spLocks noChangeArrowheads="1"/>
            </p:cNvSpPr>
            <p:nvPr/>
          </p:nvSpPr>
          <p:spPr bwMode="auto">
            <a:xfrm>
              <a:off x="1628" y="4004"/>
              <a:ext cx="1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000">
                  <a:latin typeface="Calibri" pitchFamily="34" charset="0"/>
                </a:rPr>
                <a:t>0.04</a:t>
              </a:r>
              <a:endParaRPr lang="ru-RU" altLang="ru-RU" sz="1000">
                <a:latin typeface="Calibri" pitchFamily="34" charset="0"/>
              </a:endParaRPr>
            </a:p>
          </p:txBody>
        </p:sp>
        <p:sp>
          <p:nvSpPr>
            <p:cNvPr id="5147" name="Text Box 42"/>
            <p:cNvSpPr txBox="1">
              <a:spLocks noChangeArrowheads="1"/>
            </p:cNvSpPr>
            <p:nvPr/>
          </p:nvSpPr>
          <p:spPr bwMode="auto">
            <a:xfrm>
              <a:off x="1882" y="4004"/>
              <a:ext cx="1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000">
                  <a:latin typeface="Calibri" pitchFamily="34" charset="0"/>
                </a:rPr>
                <a:t>0.07</a:t>
              </a:r>
              <a:endParaRPr lang="ru-RU" altLang="ru-RU" sz="1000">
                <a:latin typeface="Calibri" pitchFamily="34" charset="0"/>
              </a:endParaRPr>
            </a:p>
          </p:txBody>
        </p:sp>
      </p:grpSp>
      <p:sp>
        <p:nvSpPr>
          <p:cNvPr id="7212" name="TextBox 7"/>
          <p:cNvSpPr txBox="1">
            <a:spLocks noChangeArrowheads="1"/>
          </p:cNvSpPr>
          <p:nvPr/>
        </p:nvSpPr>
        <p:spPr bwMode="auto">
          <a:xfrm>
            <a:off x="377825" y="4025900"/>
            <a:ext cx="4049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600">
                <a:solidFill>
                  <a:srgbClr val="008000"/>
                </a:solidFill>
                <a:cs typeface="Arial" charset="0"/>
              </a:rPr>
              <a:t>Cd</a:t>
            </a:r>
            <a:r>
              <a:rPr lang="en-US" altLang="ru-RU" sz="1600">
                <a:cs typeface="Arial" charset="0"/>
              </a:rPr>
              <a:t> concentration in 2016 (MSC-E)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3349625" y="6276975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ru-RU" sz="1000">
                <a:latin typeface="Calibri" pitchFamily="34" charset="0"/>
              </a:rPr>
              <a:t>ng/m</a:t>
            </a:r>
            <a:r>
              <a:rPr lang="en-US" altLang="ru-RU" sz="1000" baseline="30000">
                <a:latin typeface="Calibri" pitchFamily="34" charset="0"/>
              </a:rPr>
              <a:t>3</a:t>
            </a:r>
            <a:endParaRPr lang="ru-RU" altLang="ru-RU" sz="1000" baseline="30000">
              <a:latin typeface="Calibri" pitchFamily="34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39750" y="5373688"/>
            <a:ext cx="7940675" cy="855662"/>
            <a:chOff x="342" y="2080"/>
            <a:chExt cx="4987" cy="470"/>
          </a:xfrm>
        </p:grpSpPr>
        <p:sp useBgFill="1">
          <p:nvSpPr>
            <p:cNvPr id="5139" name="Rectangle 33"/>
            <p:cNvSpPr>
              <a:spLocks noChangeArrowheads="1"/>
            </p:cNvSpPr>
            <p:nvPr/>
          </p:nvSpPr>
          <p:spPr bwMode="auto">
            <a:xfrm>
              <a:off x="342" y="2080"/>
              <a:ext cx="4969" cy="46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0" name="Text Box 34"/>
            <p:cNvSpPr txBox="1">
              <a:spLocks noChangeArrowheads="1"/>
            </p:cNvSpPr>
            <p:nvPr/>
          </p:nvSpPr>
          <p:spPr bwMode="auto">
            <a:xfrm>
              <a:off x="355" y="2081"/>
              <a:ext cx="4974" cy="469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altLang="ru-RU">
                  <a:solidFill>
                    <a:srgbClr val="FFFFFF"/>
                  </a:solidFill>
                  <a:latin typeface="Tahoma" pitchFamily="34" charset="0"/>
                  <a:cs typeface="Arial" charset="0"/>
                </a:rPr>
                <a:t>Toxicity of particles could be important to evaluate health effects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7183" grpId="0"/>
      <p:bldP spid="7212" grpId="0"/>
      <p:bldP spid="72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ChangeArrowheads="1"/>
          </p:cNvSpPr>
          <p:nvPr/>
        </p:nvSpPr>
        <p:spPr bwMode="auto">
          <a:xfrm>
            <a:off x="1835150" y="260350"/>
            <a:ext cx="59769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Toxic effects of </a:t>
            </a:r>
            <a:r>
              <a:rPr lang="ru-RU" altLang="ru-RU" sz="2800">
                <a:solidFill>
                  <a:srgbClr val="000099"/>
                </a:solidFill>
                <a:latin typeface="Tahoma" pitchFamily="34" charset="0"/>
              </a:rPr>
              <a:t>h</a:t>
            </a:r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eavy metals </a:t>
            </a:r>
            <a:r>
              <a:rPr lang="en-US" altLang="ru-RU" sz="2400">
                <a:solidFill>
                  <a:srgbClr val="008000"/>
                </a:solidFill>
                <a:latin typeface="Tahoma" pitchFamily="34" charset="0"/>
              </a:rPr>
              <a:t>(European Chemical Agency)</a:t>
            </a:r>
          </a:p>
        </p:txBody>
      </p:sp>
      <p:sp>
        <p:nvSpPr>
          <p:cNvPr id="6147" name="Rectangle 25"/>
          <p:cNvSpPr>
            <a:spLocks noChangeArrowheads="1"/>
          </p:cNvSpPr>
          <p:nvPr/>
        </p:nvSpPr>
        <p:spPr bwMode="auto">
          <a:xfrm>
            <a:off x="0" y="15351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Classification of heavy metals as </a:t>
            </a:r>
            <a:r>
              <a:rPr lang="en-US" altLang="ru-RU" sz="20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toxic substances</a:t>
            </a:r>
            <a:r>
              <a:rPr lang="en-US" altLang="ru-RU" sz="2000" b="1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</a:t>
            </a:r>
            <a:r>
              <a:rPr lang="en-US" altLang="ru-RU" sz="2000" b="1">
                <a:solidFill>
                  <a:srgbClr val="008000"/>
                </a:solidFill>
                <a:latin typeface="Calibri" pitchFamily="34" charset="0"/>
                <a:cs typeface="Arial" charset="0"/>
              </a:rPr>
              <a:t>EU REACH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* </a:t>
            </a:r>
            <a:endParaRPr lang="en-GB" altLang="ru-RU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288" y="6067425"/>
            <a:ext cx="83454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Arial" charset="0"/>
              </a:rPr>
              <a:t>** The REGULATION (EC) No 1272/2008 on Classification, </a:t>
            </a:r>
            <a:r>
              <a:rPr lang="en-US" sz="1200" dirty="0" err="1">
                <a:latin typeface="+mn-lt"/>
                <a:cs typeface="Arial" charset="0"/>
              </a:rPr>
              <a:t>Labelling</a:t>
            </a:r>
            <a:r>
              <a:rPr lang="en-US" sz="1200" dirty="0">
                <a:latin typeface="+mn-lt"/>
                <a:cs typeface="Arial" charset="0"/>
              </a:rPr>
              <a:t> and Packaging of Substances and Mixtures, commonly known as </a:t>
            </a:r>
            <a:r>
              <a:rPr lang="en-US" sz="1200" b="1" dirty="0">
                <a:latin typeface="+mn-lt"/>
                <a:cs typeface="Arial" charset="0"/>
              </a:rPr>
              <a:t>CLP Regulation</a:t>
            </a:r>
            <a:r>
              <a:rPr lang="en-US" sz="1200" dirty="0">
                <a:latin typeface="+mn-lt"/>
                <a:cs typeface="Arial" charset="0"/>
              </a:rPr>
              <a:t>, entered into force on 20 January 2009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755650" y="5734050"/>
            <a:ext cx="798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>
                <a:solidFill>
                  <a:srgbClr val="7030A0"/>
                </a:solidFill>
                <a:latin typeface="Calibri" pitchFamily="34" charset="0"/>
                <a:cs typeface="Arial" charset="0"/>
              </a:rPr>
              <a:t>* EU regulation “Registration, Evaluation, Authorisation and Restriction of Chemicals” (REACH)</a:t>
            </a:r>
          </a:p>
        </p:txBody>
      </p:sp>
      <p:graphicFrame>
        <p:nvGraphicFramePr>
          <p:cNvPr id="6204" name="Group 60"/>
          <p:cNvGraphicFramePr>
            <a:graphicFrameLocks noGrp="1"/>
          </p:cNvGraphicFramePr>
          <p:nvPr/>
        </p:nvGraphicFramePr>
        <p:xfrm>
          <a:off x="538163" y="2268538"/>
          <a:ext cx="8137525" cy="2427352"/>
        </p:xfrm>
        <a:graphic>
          <a:graphicData uri="http://schemas.openxmlformats.org/drawingml/2006/table">
            <a:tbl>
              <a:tblPr/>
              <a:tblGrid>
                <a:gridCol w="1223962"/>
                <a:gridCol w="3024188"/>
                <a:gridCol w="1514475"/>
                <a:gridCol w="2374900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Substance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Toxicity for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humans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Toxicity for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aquatic organisms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Effects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Threshold levels (NOEC) in freshwater **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Cd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Carcinogenic, mutagenic, reprotoxic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0.19 µg/L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Pb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Reprotoxic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Acute and chronic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2.4 µg/L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Hg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Reprotoxic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0.057 µg/L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300788" y="2635250"/>
            <a:ext cx="2370137" cy="2089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0"/>
          <p:cNvGrpSpPr>
            <a:grpSpLocks/>
          </p:cNvGrpSpPr>
          <p:nvPr/>
        </p:nvGrpSpPr>
        <p:grpSpPr bwMode="auto">
          <a:xfrm>
            <a:off x="244475" y="2189163"/>
            <a:ext cx="4321175" cy="3409950"/>
            <a:chOff x="245098" y="2188590"/>
            <a:chExt cx="4320000" cy="3410544"/>
          </a:xfrm>
        </p:grpSpPr>
        <p:pic>
          <p:nvPicPr>
            <p:cNvPr id="7205" name="Рисунок 19" descr="hg_dep_2016_emep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098" y="2556501"/>
              <a:ext cx="4320000" cy="274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6" name="Рисунок 20" descr="hg_dep_2016_emep_legend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9385" y="5383134"/>
              <a:ext cx="2571426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94239" y="2188590"/>
              <a:ext cx="3421719" cy="338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Hg deposition in 2016</a:t>
              </a:r>
            </a:p>
          </p:txBody>
        </p:sp>
      </p:grpSp>
      <p:pic>
        <p:nvPicPr>
          <p:cNvPr id="19" name="Рисунок 18" descr="hg_dep_2016_emep_watershed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475" y="2555875"/>
            <a:ext cx="4321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New output: Atmospheric loads to various ecosystems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7173" name="Rectangle 25"/>
          <p:cNvSpPr>
            <a:spLocks noChangeArrowheads="1"/>
          </p:cNvSpPr>
          <p:nvPr/>
        </p:nvSpPr>
        <p:spPr bwMode="auto">
          <a:xfrm>
            <a:off x="0" y="10525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Model estimates of </a:t>
            </a:r>
            <a:r>
              <a:rPr lang="en-US" altLang="ru-RU" sz="2000" b="1">
                <a:solidFill>
                  <a:srgbClr val="009900"/>
                </a:solidFill>
                <a:latin typeface="Calibri" pitchFamily="34" charset="0"/>
                <a:cs typeface="Arial" charset="0"/>
              </a:rPr>
              <a:t>HM</a:t>
            </a:r>
            <a:r>
              <a:rPr lang="en-US" altLang="ru-RU" sz="2000" b="1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 sz="2000" b="1">
                <a:solidFill>
                  <a:srgbClr val="009900"/>
                </a:solidFill>
                <a:latin typeface="Calibri" pitchFamily="34" charset="0"/>
                <a:cs typeface="Arial" charset="0"/>
              </a:rPr>
              <a:t>and POP deposition</a:t>
            </a:r>
            <a:r>
              <a:rPr lang="en-US" altLang="ru-RU" sz="2000" b="1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to watersheds   </a:t>
            </a:r>
            <a:endParaRPr lang="en-GB" altLang="ru-RU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5" name="Группа 114"/>
          <p:cNvGrpSpPr>
            <a:grpSpLocks/>
          </p:cNvGrpSpPr>
          <p:nvPr/>
        </p:nvGrpSpPr>
        <p:grpSpPr bwMode="auto">
          <a:xfrm>
            <a:off x="5538788" y="2735263"/>
            <a:ext cx="3227387" cy="2944812"/>
            <a:chOff x="5510786" y="2122601"/>
            <a:chExt cx="3227861" cy="2945168"/>
          </a:xfrm>
        </p:grpSpPr>
        <p:sp>
          <p:nvSpPr>
            <p:cNvPr id="7189" name="TextBox 47"/>
            <p:cNvSpPr txBox="1">
              <a:spLocks noChangeArrowheads="1"/>
            </p:cNvSpPr>
            <p:nvPr/>
          </p:nvSpPr>
          <p:spPr bwMode="auto">
            <a:xfrm>
              <a:off x="5664796" y="2122601"/>
              <a:ext cx="3007167" cy="58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600">
                  <a:cs typeface="Arial" charset="0"/>
                </a:rPr>
                <a:t>Hg deposition to </a:t>
              </a:r>
              <a:r>
                <a:rPr lang="en-US" altLang="ru-RU" sz="1600">
                  <a:solidFill>
                    <a:srgbClr val="009900"/>
                  </a:solidFill>
                  <a:cs typeface="Arial" charset="0"/>
                </a:rPr>
                <a:t>land cover categories</a:t>
              </a:r>
              <a:r>
                <a:rPr lang="en-US" altLang="ru-RU" sz="1600">
                  <a:solidFill>
                    <a:srgbClr val="222268"/>
                  </a:solidFill>
                  <a:cs typeface="Arial" charset="0"/>
                </a:rPr>
                <a:t> </a:t>
              </a:r>
              <a:r>
                <a:rPr lang="en-US" altLang="ru-RU" sz="1600">
                  <a:cs typeface="Arial" charset="0"/>
                </a:rPr>
                <a:t>of Glåma watershed</a:t>
              </a:r>
            </a:p>
          </p:txBody>
        </p:sp>
        <p:grpSp>
          <p:nvGrpSpPr>
            <p:cNvPr id="7190" name="Группа 104"/>
            <p:cNvGrpSpPr>
              <a:grpSpLocks/>
            </p:cNvGrpSpPr>
            <p:nvPr/>
          </p:nvGrpSpPr>
          <p:grpSpPr bwMode="auto">
            <a:xfrm>
              <a:off x="5510786" y="2691450"/>
              <a:ext cx="3227861" cy="2376319"/>
              <a:chOff x="5595628" y="4124325"/>
              <a:chExt cx="3227861" cy="2376319"/>
            </a:xfrm>
          </p:grpSpPr>
          <p:sp>
            <p:nvSpPr>
              <p:cNvPr id="719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6305550" y="4124325"/>
                <a:ext cx="2292350" cy="2233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192" name="Группа 45"/>
              <p:cNvGrpSpPr>
                <a:grpSpLocks noChangeAspect="1"/>
              </p:cNvGrpSpPr>
              <p:nvPr/>
            </p:nvGrpSpPr>
            <p:grpSpPr bwMode="auto">
              <a:xfrm>
                <a:off x="6351275" y="4609707"/>
                <a:ext cx="1939211" cy="1861761"/>
                <a:chOff x="6473825" y="4260850"/>
                <a:chExt cx="2066926" cy="1984375"/>
              </a:xfrm>
            </p:grpSpPr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7538403" y="4299768"/>
                  <a:ext cx="1001842" cy="1768408"/>
                </a:xfrm>
                <a:custGeom>
                  <a:avLst/>
                  <a:gdLst/>
                  <a:ahLst/>
                  <a:cxnLst>
                    <a:cxn ang="0">
                      <a:pos x="872" y="6328"/>
                    </a:cxn>
                    <a:cxn ang="0">
                      <a:pos x="3104" y="2353"/>
                    </a:cxn>
                    <a:cxn ang="0">
                      <a:pos x="0" y="0"/>
                    </a:cxn>
                    <a:cxn ang="0">
                      <a:pos x="0" y="3224"/>
                    </a:cxn>
                    <a:cxn ang="0">
                      <a:pos x="872" y="6328"/>
                    </a:cxn>
                  </a:cxnLst>
                  <a:rect l="0" t="0" r="r" b="b"/>
                  <a:pathLst>
                    <a:path w="3586" h="6328">
                      <a:moveTo>
                        <a:pt x="872" y="6328"/>
                      </a:moveTo>
                      <a:cubicBezTo>
                        <a:pt x="2587" y="5847"/>
                        <a:pt x="3586" y="4067"/>
                        <a:pt x="3104" y="2353"/>
                      </a:cubicBezTo>
                      <a:cubicBezTo>
                        <a:pt x="2714" y="962"/>
                        <a:pt x="1445" y="0"/>
                        <a:pt x="0" y="0"/>
                      </a:cubicBezTo>
                      <a:lnTo>
                        <a:pt x="0" y="3224"/>
                      </a:lnTo>
                      <a:lnTo>
                        <a:pt x="872" y="6328"/>
                      </a:lnTo>
                      <a:close/>
                    </a:path>
                  </a:pathLst>
                </a:custGeom>
                <a:solidFill>
                  <a:srgbClr val="4572A7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6528100" y="5260970"/>
                  <a:ext cx="1128764" cy="984893"/>
                </a:xfrm>
                <a:custGeom>
                  <a:avLst/>
                  <a:gdLst/>
                  <a:ahLst/>
                  <a:cxnLst>
                    <a:cxn ang="0">
                      <a:pos x="0" y="648"/>
                    </a:cxn>
                    <a:cxn ang="0">
                      <a:pos x="3814" y="3167"/>
                    </a:cxn>
                    <a:cxn ang="0">
                      <a:pos x="4041" y="3112"/>
                    </a:cxn>
                    <a:cxn ang="0">
                      <a:pos x="3166" y="0"/>
                    </a:cxn>
                    <a:cxn ang="0">
                      <a:pos x="0" y="648"/>
                    </a:cxn>
                  </a:cxnLst>
                  <a:rect l="0" t="0" r="r" b="b"/>
                  <a:pathLst>
                    <a:path w="4041" h="3525">
                      <a:moveTo>
                        <a:pt x="0" y="648"/>
                      </a:moveTo>
                      <a:cubicBezTo>
                        <a:pt x="358" y="2397"/>
                        <a:pt x="2066" y="3525"/>
                        <a:pt x="3814" y="3167"/>
                      </a:cubicBezTo>
                      <a:cubicBezTo>
                        <a:pt x="3890" y="3151"/>
                        <a:pt x="3966" y="3133"/>
                        <a:pt x="4041" y="3112"/>
                      </a:cubicBezTo>
                      <a:lnTo>
                        <a:pt x="3166" y="0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solidFill>
                  <a:srgbClr val="AA4643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6473947" y="4944518"/>
                  <a:ext cx="912149" cy="448447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109" y="1610"/>
                    </a:cxn>
                    <a:cxn ang="0">
                      <a:pos x="3267" y="963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3267" h="1610">
                      <a:moveTo>
                        <a:pt x="190" y="0"/>
                      </a:moveTo>
                      <a:cubicBezTo>
                        <a:pt x="28" y="521"/>
                        <a:pt x="0" y="1075"/>
                        <a:pt x="109" y="1610"/>
                      </a:cubicBezTo>
                      <a:lnTo>
                        <a:pt x="3267" y="963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89A54E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6533177" y="4540068"/>
                  <a:ext cx="859689" cy="644750"/>
                </a:xfrm>
                <a:custGeom>
                  <a:avLst/>
                  <a:gdLst/>
                  <a:ahLst/>
                  <a:cxnLst>
                    <a:cxn ang="0">
                      <a:pos x="823" y="0"/>
                    </a:cxn>
                    <a:cxn ang="0">
                      <a:pos x="0" y="1344"/>
                    </a:cxn>
                    <a:cxn ang="0">
                      <a:pos x="3084" y="2309"/>
                    </a:cxn>
                    <a:cxn ang="0">
                      <a:pos x="823" y="0"/>
                    </a:cxn>
                  </a:cxnLst>
                  <a:rect l="0" t="0" r="r" b="b"/>
                  <a:pathLst>
                    <a:path w="3084" h="2309">
                      <a:moveTo>
                        <a:pt x="823" y="0"/>
                      </a:moveTo>
                      <a:cubicBezTo>
                        <a:pt x="442" y="373"/>
                        <a:pt x="159" y="835"/>
                        <a:pt x="0" y="1344"/>
                      </a:cubicBezTo>
                      <a:lnTo>
                        <a:pt x="3084" y="2309"/>
                      </a:lnTo>
                      <a:lnTo>
                        <a:pt x="823" y="0"/>
                      </a:lnTo>
                      <a:close/>
                    </a:path>
                  </a:pathLst>
                </a:custGeom>
                <a:solidFill>
                  <a:srgbClr val="71588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6778561" y="4382689"/>
                  <a:ext cx="629536" cy="790283"/>
                </a:xfrm>
                <a:custGeom>
                  <a:avLst/>
                  <a:gdLst/>
                  <a:ahLst/>
                  <a:cxnLst>
                    <a:cxn ang="0">
                      <a:pos x="693" y="0"/>
                    </a:cxn>
                    <a:cxn ang="0">
                      <a:pos x="0" y="519"/>
                    </a:cxn>
                    <a:cxn ang="0">
                      <a:pos x="2258" y="2825"/>
                    </a:cxn>
                    <a:cxn ang="0">
                      <a:pos x="693" y="0"/>
                    </a:cxn>
                  </a:cxnLst>
                  <a:rect l="0" t="0" r="r" b="b"/>
                  <a:pathLst>
                    <a:path w="2258" h="2825">
                      <a:moveTo>
                        <a:pt x="693" y="0"/>
                      </a:moveTo>
                      <a:cubicBezTo>
                        <a:pt x="440" y="141"/>
                        <a:pt x="207" y="316"/>
                        <a:pt x="0" y="519"/>
                      </a:cubicBezTo>
                      <a:lnTo>
                        <a:pt x="2258" y="2825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solidFill>
                  <a:srgbClr val="4198A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6990098" y="4260847"/>
                  <a:ext cx="438306" cy="901972"/>
                </a:xfrm>
                <a:custGeom>
                  <a:avLst/>
                  <a:gdLst/>
                  <a:ahLst/>
                  <a:cxnLst>
                    <a:cxn ang="0">
                      <a:pos x="1565" y="0"/>
                    </a:cxn>
                    <a:cxn ang="0">
                      <a:pos x="0" y="407"/>
                    </a:cxn>
                    <a:cxn ang="0">
                      <a:pos x="1565" y="3232"/>
                    </a:cxn>
                    <a:cxn ang="0">
                      <a:pos x="1565" y="0"/>
                    </a:cxn>
                  </a:cxnLst>
                  <a:rect l="0" t="0" r="r" b="b"/>
                  <a:pathLst>
                    <a:path w="1565" h="3232">
                      <a:moveTo>
                        <a:pt x="1565" y="0"/>
                      </a:moveTo>
                      <a:cubicBezTo>
                        <a:pt x="1018" y="0"/>
                        <a:pt x="479" y="140"/>
                        <a:pt x="0" y="407"/>
                      </a:cubicBezTo>
                      <a:lnTo>
                        <a:pt x="1565" y="3232"/>
                      </a:lnTo>
                      <a:lnTo>
                        <a:pt x="1565" y="0"/>
                      </a:lnTo>
                      <a:close/>
                    </a:path>
                  </a:pathLst>
                </a:custGeom>
                <a:solidFill>
                  <a:srgbClr val="DB843D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7193" name="Rectangle 26"/>
              <p:cNvSpPr>
                <a:spLocks noChangeArrowheads="1"/>
              </p:cNvSpPr>
              <p:nvPr/>
            </p:nvSpPr>
            <p:spPr bwMode="auto">
              <a:xfrm>
                <a:off x="8021015" y="4738198"/>
                <a:ext cx="80247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Coniferous forests</a:t>
                </a:r>
              </a:p>
              <a:p>
                <a:pPr algn="ctr"/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46%</a:t>
                </a:r>
                <a:endParaRPr lang="en-US" altLang="ru-RU" sz="1200">
                  <a:cs typeface="Arial" charset="0"/>
                </a:endParaRPr>
              </a:p>
            </p:txBody>
          </p:sp>
          <p:sp>
            <p:nvSpPr>
              <p:cNvPr id="7194" name="Rectangle 28"/>
              <p:cNvSpPr>
                <a:spLocks noChangeArrowheads="1"/>
              </p:cNvSpPr>
              <p:nvPr/>
            </p:nvSpPr>
            <p:spPr bwMode="auto">
              <a:xfrm>
                <a:off x="6114101" y="6131312"/>
                <a:ext cx="4857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Shrubs</a:t>
                </a:r>
              </a:p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26%</a:t>
                </a:r>
                <a:endParaRPr lang="en-US" altLang="ru-RU" sz="1200">
                  <a:cs typeface="Arial" charset="0"/>
                </a:endParaRPr>
              </a:p>
            </p:txBody>
          </p:sp>
          <p:sp>
            <p:nvSpPr>
              <p:cNvPr id="7195" name="Rectangle 30"/>
              <p:cNvSpPr>
                <a:spLocks noChangeArrowheads="1"/>
              </p:cNvSpPr>
              <p:nvPr/>
            </p:nvSpPr>
            <p:spPr bwMode="auto">
              <a:xfrm>
                <a:off x="5595628" y="5367274"/>
                <a:ext cx="6989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Grassland</a:t>
                </a:r>
              </a:p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8%</a:t>
                </a:r>
                <a:endParaRPr lang="en-US" altLang="ru-RU" sz="1200">
                  <a:cs typeface="Arial" charset="0"/>
                </a:endParaRPr>
              </a:p>
            </p:txBody>
          </p:sp>
          <p:sp>
            <p:nvSpPr>
              <p:cNvPr id="7196" name="Rectangle 32"/>
              <p:cNvSpPr>
                <a:spLocks noChangeArrowheads="1"/>
              </p:cNvSpPr>
              <p:nvPr/>
            </p:nvSpPr>
            <p:spPr bwMode="auto">
              <a:xfrm>
                <a:off x="5793594" y="4678654"/>
                <a:ext cx="66376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ru-RU" sz="1200">
                    <a:cs typeface="Arial" charset="0"/>
                  </a:rPr>
                  <a:t>Wooden grassland</a:t>
                </a:r>
              </a:p>
              <a:p>
                <a:pPr algn="ctr"/>
                <a:r>
                  <a:rPr lang="en-US" altLang="ru-RU" sz="1200">
                    <a:cs typeface="Arial" charset="0"/>
                  </a:rPr>
                  <a:t>8%</a:t>
                </a:r>
              </a:p>
            </p:txBody>
          </p:sp>
          <p:sp>
            <p:nvSpPr>
              <p:cNvPr id="7197" name="Rectangle 34"/>
              <p:cNvSpPr>
                <a:spLocks noChangeArrowheads="1"/>
              </p:cNvSpPr>
              <p:nvPr/>
            </p:nvSpPr>
            <p:spPr bwMode="auto">
              <a:xfrm>
                <a:off x="5982128" y="4301116"/>
                <a:ext cx="8367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Mixed forest</a:t>
                </a:r>
              </a:p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4%</a:t>
                </a:r>
                <a:endParaRPr lang="en-US" altLang="ru-RU" sz="1200">
                  <a:cs typeface="Arial" charset="0"/>
                </a:endParaRPr>
              </a:p>
            </p:txBody>
          </p:sp>
          <p:sp>
            <p:nvSpPr>
              <p:cNvPr id="7198" name="Rectangle 36"/>
              <p:cNvSpPr>
                <a:spLocks noChangeArrowheads="1"/>
              </p:cNvSpPr>
              <p:nvPr/>
            </p:nvSpPr>
            <p:spPr bwMode="auto">
              <a:xfrm>
                <a:off x="6641996" y="4176516"/>
                <a:ext cx="8805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Other</a:t>
                </a:r>
              </a:p>
              <a:p>
                <a:pPr algn="ctr"/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8%</a:t>
                </a:r>
                <a:endParaRPr lang="en-US" altLang="ru-RU" sz="1200">
                  <a:cs typeface="Arial" charset="0"/>
                </a:endParaRPr>
              </a:p>
            </p:txBody>
          </p:sp>
        </p:grpSp>
      </p:grpSp>
      <p:grpSp>
        <p:nvGrpSpPr>
          <p:cNvPr id="8" name="Группа 149"/>
          <p:cNvGrpSpPr>
            <a:grpSpLocks/>
          </p:cNvGrpSpPr>
          <p:nvPr/>
        </p:nvGrpSpPr>
        <p:grpSpPr bwMode="auto">
          <a:xfrm>
            <a:off x="1878013" y="1677988"/>
            <a:ext cx="3438525" cy="2863850"/>
            <a:chOff x="1878806" y="1677970"/>
            <a:chExt cx="3437910" cy="286396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880393" y="3583048"/>
              <a:ext cx="149198" cy="20479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180" name="Группа 148"/>
            <p:cNvGrpSpPr>
              <a:grpSpLocks/>
            </p:cNvGrpSpPr>
            <p:nvPr/>
          </p:nvGrpSpPr>
          <p:grpSpPr bwMode="auto">
            <a:xfrm>
              <a:off x="3101416" y="1677970"/>
              <a:ext cx="2215300" cy="2863968"/>
              <a:chOff x="3101416" y="1677970"/>
              <a:chExt cx="2215300" cy="2863968"/>
            </a:xfrm>
          </p:grpSpPr>
          <p:grpSp>
            <p:nvGrpSpPr>
              <p:cNvPr id="7183" name="Группа 113"/>
              <p:cNvGrpSpPr>
                <a:grpSpLocks/>
              </p:cNvGrpSpPr>
              <p:nvPr/>
            </p:nvGrpSpPr>
            <p:grpSpPr bwMode="auto">
              <a:xfrm>
                <a:off x="3101416" y="1677970"/>
                <a:ext cx="2215300" cy="2863968"/>
                <a:chOff x="4138367" y="1715678"/>
                <a:chExt cx="2215300" cy="2863968"/>
              </a:xfrm>
            </p:grpSpPr>
            <p:sp>
              <p:nvSpPr>
                <p:cNvPr id="113" name="Прямоугольник 112"/>
                <p:cNvSpPr/>
                <p:nvPr/>
              </p:nvSpPr>
              <p:spPr>
                <a:xfrm>
                  <a:off x="4326791" y="1715678"/>
                  <a:ext cx="1895136" cy="2781415"/>
                </a:xfrm>
                <a:prstGeom prst="rect">
                  <a:avLst/>
                </a:prstGeom>
                <a:solidFill>
                  <a:srgbClr val="FFFFFF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186" name="Группа 111"/>
                <p:cNvGrpSpPr>
                  <a:grpSpLocks/>
                </p:cNvGrpSpPr>
                <p:nvPr/>
              </p:nvGrpSpPr>
              <p:grpSpPr bwMode="auto">
                <a:xfrm>
                  <a:off x="4138367" y="1725105"/>
                  <a:ext cx="2215300" cy="2854541"/>
                  <a:chOff x="3996966" y="1640262"/>
                  <a:chExt cx="2215300" cy="2854541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996512" y="1640360"/>
                    <a:ext cx="2215754" cy="338151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dirty="0" err="1">
                        <a:latin typeface="+mn-lt"/>
                        <a:cs typeface="Arial" charset="0"/>
                      </a:rPr>
                      <a:t>Glåma</a:t>
                    </a:r>
                    <a:r>
                      <a:rPr lang="en-US" sz="1600" dirty="0">
                        <a:latin typeface="+mn-lt"/>
                        <a:cs typeface="Arial" charset="0"/>
                      </a:rPr>
                      <a:t> watershed</a:t>
                    </a:r>
                  </a:p>
                </p:txBody>
              </p:sp>
              <p:pic>
                <p:nvPicPr>
                  <p:cNvPr id="32" name="Рисунок 31" descr="hg_dep_2016_glomma.GIF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4259990" y="1795941"/>
                    <a:ext cx="1744350" cy="269886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  <p:sp>
            <p:nvSpPr>
              <p:cNvPr id="29" name="Прямоугольник 28"/>
              <p:cNvSpPr/>
              <p:nvPr/>
            </p:nvSpPr>
            <p:spPr>
              <a:xfrm>
                <a:off x="3289840" y="1682732"/>
                <a:ext cx="1885613" cy="278617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45" name="Прямая соединительная линия 144"/>
            <p:cNvCxnSpPr/>
            <p:nvPr/>
          </p:nvCxnSpPr>
          <p:spPr>
            <a:xfrm flipH="1">
              <a:off x="1878806" y="1690671"/>
              <a:ext cx="1412622" cy="1895553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H="1" flipV="1">
              <a:off x="1883567" y="3795782"/>
              <a:ext cx="1412622" cy="67154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49" name="Group 45"/>
          <p:cNvGrpSpPr>
            <a:grpSpLocks/>
          </p:cNvGrpSpPr>
          <p:nvPr/>
        </p:nvGrpSpPr>
        <p:grpSpPr bwMode="auto">
          <a:xfrm>
            <a:off x="2952750" y="5781675"/>
            <a:ext cx="3635375" cy="763588"/>
            <a:chOff x="1860" y="3642"/>
            <a:chExt cx="2290" cy="481"/>
          </a:xfrm>
        </p:grpSpPr>
        <p:sp>
          <p:nvSpPr>
            <p:cNvPr id="7177" name="Rectangle 42"/>
            <p:cNvSpPr>
              <a:spLocks noChangeArrowheads="1"/>
            </p:cNvSpPr>
            <p:nvPr/>
          </p:nvSpPr>
          <p:spPr bwMode="auto">
            <a:xfrm>
              <a:off x="1860" y="3642"/>
              <a:ext cx="2290" cy="4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7178" name="Text Box 38"/>
            <p:cNvSpPr txBox="1">
              <a:spLocks noChangeArrowheads="1"/>
            </p:cNvSpPr>
            <p:nvPr/>
          </p:nvSpPr>
          <p:spPr bwMode="auto">
            <a:xfrm>
              <a:off x="1882" y="3657"/>
              <a:ext cx="2241" cy="465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tIns="226800" bIns="226800">
              <a:spAutoFit/>
            </a:bodyPr>
            <a:lstStyle/>
            <a:p>
              <a:pPr algn="ctr">
                <a:spcBef>
                  <a:spcPct val="15000"/>
                </a:spcBef>
                <a:spcAft>
                  <a:spcPct val="15000"/>
                </a:spcAft>
              </a:pPr>
              <a:r>
                <a:rPr lang="en-US" altLang="ru-RU">
                  <a:solidFill>
                    <a:schemeClr val="bg1"/>
                  </a:solidFill>
                  <a:latin typeface="Tahoma" pitchFamily="34" charset="0"/>
                </a:rPr>
                <a:t>Feedback from WGE is needed</a:t>
              </a:r>
              <a:endParaRPr lang="ru-RU" altLang="ru-RU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71550" y="246063"/>
            <a:ext cx="7100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Country-sca</a:t>
            </a:r>
            <a:r>
              <a:rPr lang="ru-RU" altLang="ru-RU" sz="2800">
                <a:solidFill>
                  <a:srgbClr val="000099"/>
                </a:solidFill>
                <a:latin typeface="Tahoma" pitchFamily="34" charset="0"/>
              </a:rPr>
              <a:t>l</a:t>
            </a:r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e assessment of </a:t>
            </a:r>
            <a:r>
              <a:rPr lang="ru-RU" altLang="ru-RU" sz="2800">
                <a:solidFill>
                  <a:srgbClr val="000099"/>
                </a:solidFill>
                <a:latin typeface="Tahoma" pitchFamily="34" charset="0"/>
              </a:rPr>
              <a:t>p</a:t>
            </a:r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ollution levels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611188" y="1844675"/>
            <a:ext cx="500697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Research program (2019-2020):</a:t>
            </a:r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Collection of national </a:t>
            </a:r>
            <a:r>
              <a:rPr lang="en-US" altLang="ru-RU">
                <a:solidFill>
                  <a:srgbClr val="008000"/>
                </a:solidFill>
                <a:latin typeface="Calibri" pitchFamily="34" charset="0"/>
                <a:cs typeface="Arial" charset="0"/>
              </a:rPr>
              <a:t>input information</a:t>
            </a: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>
                <a:latin typeface="Calibri" pitchFamily="34" charset="0"/>
                <a:cs typeface="Arial" charset="0"/>
              </a:rPr>
              <a:t>(emissions, monitoring, etc.)  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Detailed assessment of </a:t>
            </a:r>
            <a:r>
              <a:rPr lang="en-US" altLang="ru-RU">
                <a:solidFill>
                  <a:srgbClr val="008000"/>
                </a:solidFill>
                <a:latin typeface="Calibri" pitchFamily="34" charset="0"/>
                <a:cs typeface="Arial" charset="0"/>
              </a:rPr>
              <a:t>Hg, Pb</a:t>
            </a: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>
                <a:latin typeface="Calibri" pitchFamily="34" charset="0"/>
                <a:cs typeface="Arial" charset="0"/>
              </a:rPr>
              <a:t>and </a:t>
            </a:r>
            <a:r>
              <a:rPr lang="en-US" altLang="ru-RU">
                <a:solidFill>
                  <a:srgbClr val="008000"/>
                </a:solidFill>
                <a:latin typeface="Calibri" pitchFamily="34" charset="0"/>
                <a:cs typeface="Arial" charset="0"/>
              </a:rPr>
              <a:t>Cd </a:t>
            </a: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/>
            </a:r>
            <a:b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</a:br>
            <a:r>
              <a:rPr lang="en-US" altLang="ru-RU">
                <a:latin typeface="Calibri" pitchFamily="34" charset="0"/>
                <a:cs typeface="Arial" charset="0"/>
              </a:rPr>
              <a:t>pollution in Germany in 2014-2016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solidFill>
                  <a:srgbClr val="009900"/>
                </a:solidFill>
                <a:latin typeface="Calibri" pitchFamily="34" charset="0"/>
                <a:cs typeface="Arial" charset="0"/>
              </a:rPr>
              <a:t>Evaluation of modelling results</a:t>
            </a: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>
                <a:latin typeface="Calibri" pitchFamily="34" charset="0"/>
                <a:cs typeface="Arial" charset="0"/>
              </a:rPr>
              <a:t>vs. national and EMEP measurements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Analysis of model-to-measurement deviations, </a:t>
            </a:r>
            <a:r>
              <a:rPr lang="en-US" altLang="ru-RU">
                <a:solidFill>
                  <a:srgbClr val="009900"/>
                </a:solidFill>
                <a:latin typeface="Calibri" pitchFamily="34" charset="0"/>
                <a:cs typeface="Arial" charset="0"/>
              </a:rPr>
              <a:t>recommendations for improvement </a:t>
            </a:r>
            <a:r>
              <a:rPr lang="en-US" altLang="ru-RU">
                <a:latin typeface="Calibri" pitchFamily="34" charset="0"/>
                <a:cs typeface="Arial" charset="0"/>
              </a:rPr>
              <a:t>of monitoring and modelling 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912813" y="6035675"/>
            <a:ext cx="707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algn="ctr">
              <a:spcBef>
                <a:spcPct val="40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b="1" i="1">
                <a:latin typeface="Calibri" pitchFamily="34" charset="0"/>
                <a:cs typeface="Arial" charset="0"/>
              </a:rPr>
              <a:t>The project is funded by the country (Germany, UBA) and by EMEP</a:t>
            </a:r>
          </a:p>
        </p:txBody>
      </p:sp>
      <p:sp>
        <p:nvSpPr>
          <p:cNvPr id="8197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Case study on </a:t>
            </a:r>
            <a:r>
              <a:rPr lang="en-US" altLang="ru-RU" sz="2000" b="1">
                <a:latin typeface="Calibri" pitchFamily="34" charset="0"/>
                <a:cs typeface="Arial" charset="0"/>
              </a:rPr>
              <a:t>heavy metal pollution</a:t>
            </a:r>
            <a:r>
              <a:rPr lang="en-US" altLang="ru-RU" sz="2000" b="1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</a:t>
            </a:r>
            <a:r>
              <a:rPr lang="en-US" altLang="ru-RU" sz="2000" b="1">
                <a:solidFill>
                  <a:srgbClr val="008000"/>
                </a:solidFill>
                <a:latin typeface="Calibri" pitchFamily="34" charset="0"/>
                <a:cs typeface="Arial" charset="0"/>
              </a:rPr>
              <a:t>Germany</a:t>
            </a:r>
            <a:endParaRPr lang="en-GB" altLang="ru-RU" sz="2000" b="1">
              <a:solidFill>
                <a:srgbClr val="008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476875" y="1728788"/>
            <a:ext cx="3527425" cy="4532312"/>
            <a:chOff x="5477070" y="1728768"/>
            <a:chExt cx="3526971" cy="4532073"/>
          </a:xfrm>
        </p:grpSpPr>
        <p:sp>
          <p:nvSpPr>
            <p:cNvPr id="8202" name="Text Box 71"/>
            <p:cNvSpPr txBox="1">
              <a:spLocks noChangeArrowheads="1"/>
            </p:cNvSpPr>
            <p:nvPr/>
          </p:nvSpPr>
          <p:spPr bwMode="auto">
            <a:xfrm>
              <a:off x="5737386" y="1728768"/>
              <a:ext cx="2968243" cy="64607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>
                  <a:latin typeface="Calibri" pitchFamily="34" charset="0"/>
                  <a:cs typeface="Arial" charset="0"/>
                </a:rPr>
                <a:t>Pb measurements in Germany (2016)</a:t>
              </a:r>
              <a:endParaRPr lang="ru-RU" altLang="ru-RU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8203" name="Рисунок 16" descr="germany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77070" y="1990900"/>
              <a:ext cx="3526971" cy="426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9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8200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2000">
                <a:latin typeface="Calibri" pitchFamily="34" charset="0"/>
              </a:endParaRPr>
            </a:p>
          </p:txBody>
        </p:sp>
        <p:pic>
          <p:nvPicPr>
            <p:cNvPr id="8201" name="Picture 12" descr="Log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65" name="Group 49"/>
          <p:cNvGrpSpPr>
            <a:grpSpLocks/>
          </p:cNvGrpSpPr>
          <p:nvPr/>
        </p:nvGrpSpPr>
        <p:grpSpPr bwMode="auto">
          <a:xfrm>
            <a:off x="339725" y="1658938"/>
            <a:ext cx="2309813" cy="2633662"/>
            <a:chOff x="214" y="761"/>
            <a:chExt cx="1455" cy="1659"/>
          </a:xfrm>
        </p:grpSpPr>
        <p:pic>
          <p:nvPicPr>
            <p:cNvPr id="9245" name="Рисунок 17" descr="pb_conc_2016_glob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" y="964"/>
              <a:ext cx="1455" cy="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6" name="Text Box 71"/>
            <p:cNvSpPr txBox="1">
              <a:spLocks noChangeArrowheads="1"/>
            </p:cNvSpPr>
            <p:nvPr/>
          </p:nvSpPr>
          <p:spPr bwMode="auto">
            <a:xfrm>
              <a:off x="587" y="761"/>
              <a:ext cx="706" cy="19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400">
                  <a:latin typeface="Tahoma" pitchFamily="34" charset="0"/>
                  <a:cs typeface="Arial" charset="0"/>
                </a:rPr>
                <a:t>Global scale</a:t>
              </a:r>
              <a:endParaRPr lang="ru-RU" altLang="ru-RU" sz="1400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9219" name="TextBox 31"/>
          <p:cNvSpPr txBox="1">
            <a:spLocks noChangeArrowheads="1"/>
          </p:cNvSpPr>
          <p:nvPr/>
        </p:nvSpPr>
        <p:spPr bwMode="auto">
          <a:xfrm>
            <a:off x="179388" y="11969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>
                <a:latin typeface="Tahoma" pitchFamily="34" charset="0"/>
                <a:cs typeface="Arial" charset="0"/>
              </a:rPr>
              <a:t>Pb concentration in air, 2015 (pilot res</a:t>
            </a:r>
            <a:r>
              <a:rPr lang="ru-RU" altLang="ru-RU">
                <a:latin typeface="Tahoma" pitchFamily="34" charset="0"/>
                <a:cs typeface="Arial" charset="0"/>
              </a:rPr>
              <a:t>u</a:t>
            </a:r>
            <a:r>
              <a:rPr lang="en-US" altLang="ru-RU">
                <a:latin typeface="Tahoma" pitchFamily="34" charset="0"/>
                <a:cs typeface="Arial" charset="0"/>
              </a:rPr>
              <a:t>lts)</a:t>
            </a:r>
          </a:p>
        </p:txBody>
      </p:sp>
      <p:pic>
        <p:nvPicPr>
          <p:cNvPr id="60454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633913"/>
            <a:ext cx="17383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98" name="Group 34"/>
          <p:cNvGrpSpPr>
            <a:grpSpLocks/>
          </p:cNvGrpSpPr>
          <p:nvPr/>
        </p:nvGrpSpPr>
        <p:grpSpPr bwMode="auto">
          <a:xfrm>
            <a:off x="1535113" y="6308725"/>
            <a:ext cx="5557837" cy="244475"/>
            <a:chOff x="1239" y="3974"/>
            <a:chExt cx="3501" cy="154"/>
          </a:xfrm>
        </p:grpSpPr>
        <p:sp>
          <p:nvSpPr>
            <p:cNvPr id="34833" name="Rectangle 39"/>
            <p:cNvSpPr>
              <a:spLocks noChangeArrowheads="1"/>
            </p:cNvSpPr>
            <p:nvPr/>
          </p:nvSpPr>
          <p:spPr bwMode="auto">
            <a:xfrm>
              <a:off x="3697" y="4005"/>
              <a:ext cx="226" cy="9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altLang="ru-RU" sz="1600">
                <a:latin typeface="+mj-lt"/>
              </a:endParaRPr>
            </a:p>
          </p:txBody>
        </p:sp>
        <p:sp>
          <p:nvSpPr>
            <p:cNvPr id="34834" name="Text Box 40"/>
            <p:cNvSpPr txBox="1">
              <a:spLocks noChangeArrowheads="1"/>
            </p:cNvSpPr>
            <p:nvPr/>
          </p:nvSpPr>
          <p:spPr bwMode="auto">
            <a:xfrm>
              <a:off x="3973" y="3974"/>
              <a:ext cx="7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ru-RU" sz="1600" i="1">
                  <a:latin typeface="+mj-lt"/>
                </a:rPr>
                <a:t>National (DE)</a:t>
              </a:r>
              <a:endParaRPr lang="ru-RU" altLang="ru-RU" sz="1600" i="1">
                <a:latin typeface="+mj-lt"/>
              </a:endParaRPr>
            </a:p>
          </p:txBody>
        </p:sp>
        <p:sp>
          <p:nvSpPr>
            <p:cNvPr id="34835" name="Rectangle 41"/>
            <p:cNvSpPr>
              <a:spLocks noChangeArrowheads="1"/>
            </p:cNvSpPr>
            <p:nvPr/>
          </p:nvSpPr>
          <p:spPr bwMode="auto">
            <a:xfrm>
              <a:off x="2241" y="4005"/>
              <a:ext cx="226" cy="9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altLang="ru-RU" sz="1600">
                <a:latin typeface="+mj-lt"/>
              </a:endParaRPr>
            </a:p>
          </p:txBody>
        </p:sp>
        <p:sp>
          <p:nvSpPr>
            <p:cNvPr id="34836" name="Text Box 42"/>
            <p:cNvSpPr txBox="1">
              <a:spLocks noChangeArrowheads="1"/>
            </p:cNvSpPr>
            <p:nvPr/>
          </p:nvSpPr>
          <p:spPr bwMode="auto">
            <a:xfrm>
              <a:off x="2517" y="3974"/>
              <a:ext cx="9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ru-RU" sz="1600" i="1">
                  <a:latin typeface="+mj-lt"/>
                </a:rPr>
                <a:t>Regional (EMEP)</a:t>
              </a:r>
              <a:endParaRPr lang="ru-RU" altLang="ru-RU" sz="1600" i="1">
                <a:latin typeface="+mj-lt"/>
              </a:endParaRPr>
            </a:p>
          </p:txBody>
        </p:sp>
        <p:sp>
          <p:nvSpPr>
            <p:cNvPr id="34837" name="Rectangle 43"/>
            <p:cNvSpPr>
              <a:spLocks noChangeArrowheads="1"/>
            </p:cNvSpPr>
            <p:nvPr/>
          </p:nvSpPr>
          <p:spPr bwMode="auto">
            <a:xfrm>
              <a:off x="1239" y="4005"/>
              <a:ext cx="226" cy="9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altLang="ru-RU" sz="1600">
                <a:latin typeface="+mj-lt"/>
              </a:endParaRPr>
            </a:p>
          </p:txBody>
        </p:sp>
        <p:sp>
          <p:nvSpPr>
            <p:cNvPr id="34838" name="Text Box 44"/>
            <p:cNvSpPr txBox="1">
              <a:spLocks noChangeArrowheads="1"/>
            </p:cNvSpPr>
            <p:nvPr/>
          </p:nvSpPr>
          <p:spPr bwMode="auto">
            <a:xfrm>
              <a:off x="1515" y="3974"/>
              <a:ext cx="6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ru-RU" sz="1600" i="1">
                  <a:latin typeface="+mj-lt"/>
                </a:rPr>
                <a:t>Non-EMEP</a:t>
              </a:r>
              <a:endParaRPr lang="ru-RU" altLang="ru-RU" sz="1600" i="1">
                <a:latin typeface="+mj-lt"/>
              </a:endParaRPr>
            </a:p>
          </p:txBody>
        </p:sp>
      </p:grpSp>
      <p:pic>
        <p:nvPicPr>
          <p:cNvPr id="60452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633913"/>
            <a:ext cx="17383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2422525" y="4489450"/>
            <a:ext cx="1423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ru-RU" sz="1600">
                <a:latin typeface="Tahoma" pitchFamily="34" charset="0"/>
              </a:rPr>
              <a:t>Deposition (</a:t>
            </a:r>
            <a:r>
              <a:rPr lang="en-US" altLang="ru-RU" sz="1600" b="1">
                <a:solidFill>
                  <a:srgbClr val="008000"/>
                </a:solidFill>
                <a:latin typeface="Tahoma" pitchFamily="34" charset="0"/>
              </a:rPr>
              <a:t>Pb</a:t>
            </a:r>
            <a:r>
              <a:rPr lang="en-US" altLang="ru-RU" sz="1600">
                <a:latin typeface="Tahoma" pitchFamily="34" charset="0"/>
              </a:rPr>
              <a:t>)</a:t>
            </a:r>
            <a:endParaRPr lang="ru-RU" altLang="ru-RU" sz="1600">
              <a:latin typeface="Tahoma" pitchFamily="34" charset="0"/>
            </a:endParaRPr>
          </a:p>
        </p:txBody>
      </p:sp>
      <p:grpSp>
        <p:nvGrpSpPr>
          <p:cNvPr id="60466" name="Group 50"/>
          <p:cNvGrpSpPr>
            <a:grpSpLocks/>
          </p:cNvGrpSpPr>
          <p:nvPr/>
        </p:nvGrpSpPr>
        <p:grpSpPr bwMode="auto">
          <a:xfrm>
            <a:off x="1108075" y="1657350"/>
            <a:ext cx="5192713" cy="2714625"/>
            <a:chOff x="698" y="760"/>
            <a:chExt cx="3271" cy="1710"/>
          </a:xfrm>
        </p:grpSpPr>
        <p:pic>
          <p:nvPicPr>
            <p:cNvPr id="9235" name="Рисунок 23" descr="pb_conc_2016_emep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01" y="1030"/>
              <a:ext cx="2268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Text Box 71"/>
            <p:cNvSpPr txBox="1">
              <a:spLocks noChangeArrowheads="1"/>
            </p:cNvSpPr>
            <p:nvPr/>
          </p:nvSpPr>
          <p:spPr bwMode="auto">
            <a:xfrm>
              <a:off x="2472" y="760"/>
              <a:ext cx="735" cy="19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400">
                  <a:latin typeface="Tahoma" pitchFamily="34" charset="0"/>
                  <a:cs typeface="Arial" charset="0"/>
                </a:rPr>
                <a:t>EMEP region</a:t>
              </a:r>
              <a:endParaRPr lang="ru-RU" altLang="ru-RU" sz="1400">
                <a:latin typeface="Tahoma" pitchFamily="34" charset="0"/>
                <a:cs typeface="Arial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98" y="1962"/>
              <a:ext cx="1775" cy="433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8" name="Line 47"/>
            <p:cNvSpPr>
              <a:spLocks noChangeShapeType="1"/>
            </p:cNvSpPr>
            <p:nvPr/>
          </p:nvSpPr>
          <p:spPr bwMode="auto">
            <a:xfrm flipH="1">
              <a:off x="849" y="1053"/>
              <a:ext cx="1810" cy="258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468" name="Group 52"/>
          <p:cNvGrpSpPr>
            <a:grpSpLocks/>
          </p:cNvGrpSpPr>
          <p:nvPr/>
        </p:nvGrpSpPr>
        <p:grpSpPr bwMode="auto">
          <a:xfrm>
            <a:off x="3932238" y="1657350"/>
            <a:ext cx="5032375" cy="3571875"/>
            <a:chOff x="2477" y="760"/>
            <a:chExt cx="3170" cy="2250"/>
          </a:xfrm>
        </p:grpSpPr>
        <p:pic>
          <p:nvPicPr>
            <p:cNvPr id="9230" name="Рисунок 26" descr="pb_conc_2016_legend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7" y="2874"/>
              <a:ext cx="162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Рисунок 20" descr="pb_conc_2016_de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2" y="987"/>
              <a:ext cx="1494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2" name="Text Box 71"/>
            <p:cNvSpPr txBox="1">
              <a:spLocks noChangeArrowheads="1"/>
            </p:cNvSpPr>
            <p:nvPr/>
          </p:nvSpPr>
          <p:spPr bwMode="auto">
            <a:xfrm>
              <a:off x="4536" y="760"/>
              <a:ext cx="561" cy="19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>
                  <a:latin typeface="Tahoma" pitchFamily="34" charset="0"/>
                  <a:cs typeface="Arial" charset="0"/>
                </a:rPr>
                <a:t>Germany</a:t>
              </a:r>
              <a:endParaRPr lang="ru-RU" altLang="ru-RU" sz="1400">
                <a:latin typeface="Tahoma" pitchFamily="34" charset="0"/>
                <a:cs typeface="Arial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593" y="2010"/>
              <a:ext cx="1464" cy="74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2477" y="1002"/>
              <a:ext cx="1724" cy="728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Овал 16"/>
          <p:cNvSpPr/>
          <p:nvPr/>
        </p:nvSpPr>
        <p:spPr>
          <a:xfrm>
            <a:off x="7596188" y="3519488"/>
            <a:ext cx="179387" cy="1793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+mj-l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724525" y="3644900"/>
            <a:ext cx="1871663" cy="12239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72" name="Text Box 56"/>
          <p:cNvSpPr txBox="1">
            <a:spLocks noChangeArrowheads="1"/>
          </p:cNvSpPr>
          <p:nvPr/>
        </p:nvSpPr>
        <p:spPr bwMode="auto">
          <a:xfrm>
            <a:off x="4084638" y="4489450"/>
            <a:ext cx="1446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ru-RU" sz="1600">
                <a:latin typeface="Tahoma" pitchFamily="34" charset="0"/>
              </a:rPr>
              <a:t>Deposition (</a:t>
            </a:r>
            <a:r>
              <a:rPr lang="en-US" altLang="ru-RU" sz="1600" b="1">
                <a:solidFill>
                  <a:srgbClr val="008000"/>
                </a:solidFill>
                <a:latin typeface="Tahoma" pitchFamily="34" charset="0"/>
              </a:rPr>
              <a:t>Hg</a:t>
            </a:r>
            <a:r>
              <a:rPr lang="en-US" altLang="ru-RU" sz="1600">
                <a:latin typeface="Tahoma" pitchFamily="34" charset="0"/>
              </a:rPr>
              <a:t>)</a:t>
            </a:r>
            <a:endParaRPr lang="ru-RU" altLang="ru-RU" sz="1600">
              <a:latin typeface="Tahoma" pitchFamily="34" charset="0"/>
            </a:endParaRPr>
          </a:p>
        </p:txBody>
      </p:sp>
      <p:sp>
        <p:nvSpPr>
          <p:cNvPr id="9229" name="Rectangle 8"/>
          <p:cNvSpPr>
            <a:spLocks noChangeArrowheads="1"/>
          </p:cNvSpPr>
          <p:nvPr/>
        </p:nvSpPr>
        <p:spPr bwMode="auto">
          <a:xfrm>
            <a:off x="936625" y="188913"/>
            <a:ext cx="7451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Country-sca</a:t>
            </a:r>
            <a:r>
              <a:rPr lang="ru-RU" altLang="ru-RU" sz="2800">
                <a:solidFill>
                  <a:srgbClr val="000099"/>
                </a:solidFill>
                <a:latin typeface="Tahoma" pitchFamily="34" charset="0"/>
              </a:rPr>
              <a:t>l</a:t>
            </a:r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e assessment: </a:t>
            </a:r>
            <a:r>
              <a:rPr lang="en-GB" altLang="ru-RU" sz="2800">
                <a:solidFill>
                  <a:srgbClr val="000099"/>
                </a:solidFill>
                <a:latin typeface="Tahoma" pitchFamily="34" charset="0"/>
              </a:rPr>
              <a:t>Nested modelling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0" grpId="0"/>
      <p:bldP spid="17" grpId="0" animBg="1"/>
      <p:bldP spid="604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6" descr="pb_conc_2016_legen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4932363"/>
            <a:ext cx="2571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0" descr="pb_conc_2016_d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19238"/>
            <a:ext cx="276701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697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Country-sca</a:t>
            </a:r>
            <a:r>
              <a:rPr lang="ru-RU" altLang="ru-RU" sz="2800">
                <a:solidFill>
                  <a:srgbClr val="000099"/>
                </a:solidFill>
                <a:latin typeface="Tahoma" pitchFamily="34" charset="0"/>
              </a:rPr>
              <a:t>l</a:t>
            </a:r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e assessment</a:t>
            </a:r>
            <a:r>
              <a:rPr lang="ru-RU" altLang="ru-RU" sz="2800">
                <a:solidFill>
                  <a:srgbClr val="000099"/>
                </a:solidFill>
                <a:latin typeface="Tahoma" pitchFamily="34" charset="0"/>
              </a:rPr>
              <a:t>:</a:t>
            </a:r>
            <a:r>
              <a:rPr lang="en-US" altLang="ru-RU" sz="2800">
                <a:solidFill>
                  <a:srgbClr val="000099"/>
                </a:solidFill>
                <a:latin typeface="Tahoma" pitchFamily="34" charset="0"/>
              </a:rPr>
              <a:t> Model vs. observations (Germany)</a:t>
            </a:r>
            <a:endParaRPr lang="ru-RU" alt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1509" name="Oval 8"/>
          <p:cNvSpPr>
            <a:spLocks noChangeArrowheads="1"/>
          </p:cNvSpPr>
          <p:nvPr/>
        </p:nvSpPr>
        <p:spPr bwMode="auto">
          <a:xfrm>
            <a:off x="1557338" y="2473325"/>
            <a:ext cx="288925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>
              <a:latin typeface="Calibri" pitchFamily="34" charset="0"/>
            </a:endParaRP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V="1">
            <a:off x="1836738" y="1771650"/>
            <a:ext cx="1727200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828675" y="2916238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>
              <a:latin typeface="Calibri" pitchFamily="34" charset="0"/>
            </a:endParaRPr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>
            <a:off x="1136650" y="3068638"/>
            <a:ext cx="2355850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466725" y="5262563"/>
            <a:ext cx="2274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 algn="ctr"/>
            <a:r>
              <a:rPr lang="en-US" altLang="ru-RU">
                <a:latin typeface="Tahoma" pitchFamily="34" charset="0"/>
              </a:rPr>
              <a:t>Pb concentration in air in 2015</a:t>
            </a:r>
            <a:endParaRPr lang="ru-RU" altLang="ru-RU">
              <a:latin typeface="Tahoma" pitchFamily="34" charset="0"/>
            </a:endParaRP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3635375" y="4765675"/>
            <a:ext cx="14144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>
                <a:solidFill>
                  <a:srgbClr val="000099"/>
                </a:solidFill>
                <a:latin typeface="Tahoma" pitchFamily="34" charset="0"/>
              </a:rPr>
              <a:t>Further steps:</a:t>
            </a:r>
            <a:endParaRPr lang="ru-RU" altLang="ru-RU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3644900" y="5126038"/>
            <a:ext cx="5091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>
                <a:latin typeface="Tahoma" pitchFamily="34" charset="0"/>
              </a:rPr>
              <a:t> </a:t>
            </a:r>
            <a:r>
              <a:rPr lang="ru-RU" altLang="ru-RU">
                <a:latin typeface="Tahoma" pitchFamily="34" charset="0"/>
              </a:rPr>
              <a:t>J</a:t>
            </a:r>
            <a:r>
              <a:rPr lang="en-US" altLang="ru-RU">
                <a:latin typeface="Tahoma" pitchFamily="34" charset="0"/>
              </a:rPr>
              <a:t>oint analysis of the results with national experts</a:t>
            </a:r>
            <a:endParaRPr lang="ru-RU" altLang="ru-RU">
              <a:latin typeface="Tahoma" pitchFamily="34" charset="0"/>
            </a:endParaRP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660775" y="5484813"/>
            <a:ext cx="53038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>
                <a:latin typeface="Tahoma" pitchFamily="34" charset="0"/>
              </a:rPr>
              <a:t> </a:t>
            </a:r>
            <a:r>
              <a:rPr lang="en-US" altLang="ru-RU">
                <a:solidFill>
                  <a:srgbClr val="008000"/>
                </a:solidFill>
                <a:latin typeface="Tahoma" pitchFamily="34" charset="0"/>
              </a:rPr>
              <a:t>Recommendations</a:t>
            </a:r>
            <a:r>
              <a:rPr lang="en-US" altLang="ru-RU">
                <a:latin typeface="Tahoma" pitchFamily="34" charset="0"/>
              </a:rPr>
              <a:t> for improvement of the assessment quality both on </a:t>
            </a:r>
            <a:r>
              <a:rPr lang="en-US" altLang="ru-RU">
                <a:solidFill>
                  <a:srgbClr val="008000"/>
                </a:solidFill>
                <a:latin typeface="Tahoma" pitchFamily="34" charset="0"/>
              </a:rPr>
              <a:t>national and regional (EMEP)</a:t>
            </a:r>
            <a:r>
              <a:rPr lang="en-US" altLang="ru-RU">
                <a:latin typeface="Tahoma" pitchFamily="34" charset="0"/>
              </a:rPr>
              <a:t> scales</a:t>
            </a:r>
            <a:endParaRPr lang="ru-RU" altLang="ru-RU">
              <a:latin typeface="Tahoma" pitchFamily="34" charset="0"/>
            </a:endParaRPr>
          </a:p>
        </p:txBody>
      </p:sp>
      <p:pic>
        <p:nvPicPr>
          <p:cNvPr id="788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125" y="1316038"/>
            <a:ext cx="47180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7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9013" y="3065463"/>
            <a:ext cx="471487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92138" y="3573463"/>
            <a:ext cx="7940675" cy="855662"/>
            <a:chOff x="342" y="2080"/>
            <a:chExt cx="4987" cy="470"/>
          </a:xfrm>
        </p:grpSpPr>
        <p:sp useBgFill="1">
          <p:nvSpPr>
            <p:cNvPr id="10256" name="Rectangle 33"/>
            <p:cNvSpPr>
              <a:spLocks noChangeArrowheads="1"/>
            </p:cNvSpPr>
            <p:nvPr/>
          </p:nvSpPr>
          <p:spPr bwMode="auto">
            <a:xfrm>
              <a:off x="342" y="2080"/>
              <a:ext cx="4969" cy="46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257" name="Text Box 34"/>
            <p:cNvSpPr txBox="1">
              <a:spLocks noChangeArrowheads="1"/>
            </p:cNvSpPr>
            <p:nvPr/>
          </p:nvSpPr>
          <p:spPr bwMode="auto">
            <a:xfrm>
              <a:off x="355" y="2081"/>
              <a:ext cx="4974" cy="469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altLang="ru-RU">
                  <a:solidFill>
                    <a:schemeClr val="bg1"/>
                  </a:solidFill>
                </a:rPr>
                <a:t>Main outcome:  improvement of model assessment in the entire EME</a:t>
              </a:r>
              <a:r>
                <a:rPr lang="ru-RU" altLang="ru-RU">
                  <a:solidFill>
                    <a:schemeClr val="bg1"/>
                  </a:solidFill>
                </a:rPr>
                <a:t>P</a:t>
              </a:r>
              <a:r>
                <a:rPr lang="en-US" altLang="ru-RU">
                  <a:solidFill>
                    <a:schemeClr val="bg1"/>
                  </a:solidFill>
                </a:rPr>
                <a:t> region, basin</a:t>
              </a:r>
              <a:r>
                <a:rPr lang="ru-RU" altLang="ru-RU">
                  <a:solidFill>
                    <a:schemeClr val="bg1"/>
                  </a:solidFill>
                </a:rPr>
                <a:t>g</a:t>
              </a:r>
              <a:r>
                <a:rPr lang="en-US" altLang="ru-RU">
                  <a:solidFill>
                    <a:schemeClr val="bg1"/>
                  </a:solidFill>
                </a:rPr>
                <a:t> on the study for Germany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5" grpId="0" animBg="1"/>
      <p:bldP spid="21517" grpId="0"/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7294</TotalTime>
  <Words>1102</Words>
  <Application>Microsoft Office PowerPoint</Application>
  <PresentationFormat>Экран (4:3)</PresentationFormat>
  <Paragraphs>183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iilyin</dc:creator>
  <cp:lastModifiedBy>istrijkina</cp:lastModifiedBy>
  <cp:revision>92</cp:revision>
  <dcterms:created xsi:type="dcterms:W3CDTF">2019-08-05T13:35:30Z</dcterms:created>
  <dcterms:modified xsi:type="dcterms:W3CDTF">2019-09-27T11:52:33Z</dcterms:modified>
</cp:coreProperties>
</file>