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handoutMasterIdLst>
    <p:handoutMasterId r:id="rId20"/>
  </p:handoutMasterIdLst>
  <p:sldIdLst>
    <p:sldId id="290" r:id="rId2"/>
    <p:sldId id="885" r:id="rId3"/>
    <p:sldId id="886" r:id="rId4"/>
    <p:sldId id="857" r:id="rId5"/>
    <p:sldId id="870" r:id="rId6"/>
    <p:sldId id="858" r:id="rId7"/>
    <p:sldId id="859" r:id="rId8"/>
    <p:sldId id="887" r:id="rId9"/>
    <p:sldId id="890" r:id="rId10"/>
    <p:sldId id="871" r:id="rId11"/>
    <p:sldId id="269" r:id="rId12"/>
    <p:sldId id="875" r:id="rId13"/>
    <p:sldId id="876" r:id="rId14"/>
    <p:sldId id="863" r:id="rId15"/>
    <p:sldId id="861" r:id="rId16"/>
    <p:sldId id="879" r:id="rId17"/>
    <p:sldId id="877" r:id="rId18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3399"/>
    <a:srgbClr val="CC00CC"/>
    <a:srgbClr val="FFFFFF"/>
    <a:srgbClr val="256EFF"/>
    <a:srgbClr val="00FF00"/>
    <a:srgbClr val="FF9900"/>
    <a:srgbClr val="CCCC00"/>
    <a:srgbClr val="93CDDD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76" autoAdjust="0"/>
    <p:restoredTop sz="85172" autoAdjust="0"/>
  </p:normalViewPr>
  <p:slideViewPr>
    <p:cSldViewPr snapToGrid="0">
      <p:cViewPr varScale="1">
        <p:scale>
          <a:sx n="126" d="100"/>
          <a:sy n="126" d="100"/>
        </p:scale>
        <p:origin x="-45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9360-427A-49D4-A87F-17C798B53C2B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83BF8-C7D5-42CF-B5F5-8EFB71E19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673F134-7368-434D-BBCC-4C50952AC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8F4D41-8953-400B-A0A1-098C73AB319D}" type="slidenum">
              <a:rPr lang="ru-RU"/>
              <a:pPr/>
              <a:t>1</a:t>
            </a:fld>
            <a:endParaRPr lang="ru-RU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2972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260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baseline="0" dirty="0"/>
          </a:p>
        </p:txBody>
      </p:sp>
    </p:spTree>
    <p:extLst>
      <p:ext uri="{BB962C8B-B14F-4D97-AF65-F5344CB8AC3E}">
        <p14:creationId xmlns="" xmlns:p14="http://schemas.microsoft.com/office/powerpoint/2010/main" val="2392521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baseline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baseline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1E1A3-34E9-4A7E-93ED-B1A601E3B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D7079-A236-4507-B17A-1DAD8A690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9077"/>
            <a:ext cx="2057400" cy="42957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9077"/>
            <a:ext cx="6019800" cy="42957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5DBE3-B54E-491F-B1DE-4F02EE36B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9084"/>
            <a:ext cx="8229600" cy="4619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844161"/>
            <a:ext cx="8229600" cy="367069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66802-554F-4DCA-B30E-83FD91B3C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9084"/>
            <a:ext cx="8229600" cy="4619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844161"/>
            <a:ext cx="4038600" cy="367069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44161"/>
            <a:ext cx="4038600" cy="367069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DD721-AFEB-4927-9013-F6F718FA6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F57EC-1D70-40C0-B22C-265357FB6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845BE-C640-44BF-9D12-0D39E169E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44161"/>
            <a:ext cx="4038600" cy="36706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44161"/>
            <a:ext cx="4038600" cy="36706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1F301-161A-47E8-AFB6-10ADB397A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0B536-E178-4DFE-BE86-9F0D320FF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9A344-832A-4545-B7AB-DC9F710F0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4DFBB-BBAE-48D3-9EA2-33FEBECBB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E97F6-768C-4F4C-B04A-C9C16960C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65A5D-B3A6-4FC3-BD73-465D0923F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084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44161"/>
            <a:ext cx="8229600" cy="367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2"/>
            <a:r>
              <a:rPr lang="ru-RU"/>
              <a:t>Третий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6ACEBEE-214E-4240-8089-1F94BFF8E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770506" y="4826338"/>
            <a:ext cx="33557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Joint EMEP SB/WGE meeting, September 2022</a:t>
            </a:r>
            <a:endParaRPr lang="ru-RU" sz="1200" dirty="0">
              <a:solidFill>
                <a:schemeClr val="accent3">
                  <a:lumMod val="75000"/>
                </a:schemeClr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627063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109220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500188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908175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316163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5pPr>
      <a:lvl6pPr marL="277336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6pPr>
      <a:lvl7pPr marL="323056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7pPr>
      <a:lvl8pPr marL="368776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8pPr>
      <a:lvl9pPr marL="414496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gif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emf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emf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4.gi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6.gif"/><Relationship Id="rId10" Type="http://schemas.openxmlformats.org/officeDocument/2006/relationships/image" Target="../media/image29.emf"/><Relationship Id="rId4" Type="http://schemas.openxmlformats.org/officeDocument/2006/relationships/image" Target="../media/image25.gif"/><Relationship Id="rId9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0422" y="914398"/>
            <a:ext cx="8443181" cy="160627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3600" dirty="0">
                <a:latin typeface="Calibri" pitchFamily="34" charset="0"/>
              </a:rPr>
              <a:t>Heavy metal pollution assessment within EMEP: Progress and plans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7011" y="2574564"/>
            <a:ext cx="7910003" cy="1281142"/>
          </a:xfrm>
        </p:spPr>
        <p:txBody>
          <a:bodyPr/>
          <a:lstStyle/>
          <a:p>
            <a:r>
              <a:rPr lang="en-US" sz="1800" u="sng" dirty="0">
                <a:latin typeface="Calibri" pitchFamily="34" charset="0"/>
              </a:rPr>
              <a:t>O. Travnikov</a:t>
            </a:r>
            <a:r>
              <a:rPr lang="en-US" sz="1800" dirty="0">
                <a:latin typeface="Calibri" pitchFamily="34" charset="0"/>
              </a:rPr>
              <a:t>, I. </a:t>
            </a:r>
            <a:r>
              <a:rPr lang="en-US" sz="1800" dirty="0" err="1">
                <a:latin typeface="Calibri" pitchFamily="34" charset="0"/>
              </a:rPr>
              <a:t>Ilyin</a:t>
            </a:r>
            <a:r>
              <a:rPr lang="en-US" sz="1800" dirty="0">
                <a:latin typeface="Calibri" pitchFamily="34" charset="0"/>
              </a:rPr>
              <a:t>,  M. </a:t>
            </a:r>
            <a:r>
              <a:rPr lang="en-US" sz="1800" dirty="0" err="1">
                <a:latin typeface="Calibri" pitchFamily="34" charset="0"/>
              </a:rPr>
              <a:t>Kleimenov</a:t>
            </a:r>
            <a:r>
              <a:rPr lang="en-US" sz="1800" dirty="0">
                <a:latin typeface="Calibri" pitchFamily="34" charset="0"/>
              </a:rPr>
              <a:t>, O. </a:t>
            </a:r>
            <a:r>
              <a:rPr lang="en-US" sz="1800" dirty="0" err="1">
                <a:latin typeface="Calibri" pitchFamily="34" charset="0"/>
              </a:rPr>
              <a:t>Rozovskaya</a:t>
            </a:r>
            <a:r>
              <a:rPr lang="en-US" sz="1800" dirty="0">
                <a:latin typeface="Calibri" pitchFamily="34" charset="0"/>
              </a:rPr>
              <a:t>, I. </a:t>
            </a:r>
            <a:r>
              <a:rPr lang="en-US" sz="1800" dirty="0" err="1">
                <a:latin typeface="Calibri" pitchFamily="34" charset="0"/>
              </a:rPr>
              <a:t>Strizhkina</a:t>
            </a:r>
            <a:r>
              <a:rPr lang="en-US" sz="1800" dirty="0">
                <a:latin typeface="Calibri" pitchFamily="34" charset="0"/>
              </a:rPr>
              <a:t> (</a:t>
            </a:r>
            <a:r>
              <a:rPr lang="en-US" sz="1800" b="1" dirty="0">
                <a:solidFill>
                  <a:srgbClr val="003399"/>
                </a:solidFill>
                <a:latin typeface="Calibri" pitchFamily="34" charset="0"/>
              </a:rPr>
              <a:t>MSC-E</a:t>
            </a:r>
            <a:r>
              <a:rPr lang="en-US" sz="1800" dirty="0">
                <a:latin typeface="Calibri" pitchFamily="34" charset="0"/>
              </a:rPr>
              <a:t>)  </a:t>
            </a:r>
          </a:p>
          <a:p>
            <a:r>
              <a:rPr lang="en-US" sz="1800" dirty="0">
                <a:latin typeface="Calibri" pitchFamily="34" charset="0"/>
              </a:rPr>
              <a:t> W. </a:t>
            </a:r>
            <a:r>
              <a:rPr lang="en-US" sz="1800" dirty="0" err="1">
                <a:latin typeface="Calibri" pitchFamily="34" charset="0"/>
              </a:rPr>
              <a:t>Aas</a:t>
            </a:r>
            <a:r>
              <a:rPr lang="en-US" sz="1800" dirty="0">
                <a:latin typeface="Calibri" pitchFamily="34" charset="0"/>
              </a:rPr>
              <a:t>, K. </a:t>
            </a:r>
            <a:r>
              <a:rPr lang="en-US" sz="1800" dirty="0" err="1">
                <a:latin typeface="Calibri" pitchFamily="34" charset="0"/>
              </a:rPr>
              <a:t>Breivik</a:t>
            </a:r>
            <a:r>
              <a:rPr lang="en-US" sz="1800" dirty="0">
                <a:latin typeface="Calibri" pitchFamily="34" charset="0"/>
              </a:rPr>
              <a:t>, P.B. </a:t>
            </a:r>
            <a:r>
              <a:rPr lang="en-US" sz="1800" dirty="0" err="1">
                <a:latin typeface="Calibri" pitchFamily="34" charset="0"/>
              </a:rPr>
              <a:t>Nizzetto</a:t>
            </a:r>
            <a:r>
              <a:rPr lang="en-US" sz="1800" dirty="0">
                <a:latin typeface="Calibri" pitchFamily="34" charset="0"/>
              </a:rPr>
              <a:t>, K.A. </a:t>
            </a:r>
            <a:r>
              <a:rPr lang="en-US" sz="1800" dirty="0" err="1">
                <a:latin typeface="Calibri" pitchFamily="34" charset="0"/>
              </a:rPr>
              <a:t>Pfaffhuber</a:t>
            </a:r>
            <a:r>
              <a:rPr lang="en-US" sz="1800" dirty="0">
                <a:latin typeface="Calibri" pitchFamily="34" charset="0"/>
              </a:rPr>
              <a:t> (</a:t>
            </a:r>
            <a:r>
              <a:rPr lang="en-US" sz="1800" b="1" dirty="0">
                <a:solidFill>
                  <a:srgbClr val="003399"/>
                </a:solidFill>
                <a:latin typeface="Calibri" pitchFamily="34" charset="0"/>
              </a:rPr>
              <a:t>CCC</a:t>
            </a:r>
            <a:r>
              <a:rPr lang="en-US" sz="1800" dirty="0">
                <a:latin typeface="Calibri" pitchFamily="34" charset="0"/>
              </a:rPr>
              <a:t>)</a:t>
            </a:r>
          </a:p>
          <a:p>
            <a:r>
              <a:rPr lang="sv-SE" sz="1800" dirty="0">
                <a:latin typeface="Calibri" pitchFamily="34" charset="0"/>
              </a:rPr>
              <a:t>S. Poupa, R. Wankmueller, B. Ullrich</a:t>
            </a:r>
            <a:r>
              <a:rPr lang="en-GB" altLang="ru-RU" sz="1800" dirty="0">
                <a:latin typeface="Calibri" pitchFamily="34" charset="0"/>
              </a:rPr>
              <a:t> (</a:t>
            </a:r>
            <a:r>
              <a:rPr lang="en-GB" altLang="ru-RU" sz="1800" b="1" dirty="0">
                <a:solidFill>
                  <a:srgbClr val="003399"/>
                </a:solidFill>
                <a:latin typeface="Calibri" pitchFamily="34" charset="0"/>
              </a:rPr>
              <a:t>CEIP</a:t>
            </a:r>
            <a:r>
              <a:rPr lang="en-GB" altLang="ru-RU" sz="1800" dirty="0" smtClean="0">
                <a:latin typeface="Calibri" pitchFamily="34" charset="0"/>
              </a:rPr>
              <a:t>)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430858" y="4181376"/>
            <a:ext cx="4282284" cy="565780"/>
            <a:chOff x="2073352" y="4181376"/>
            <a:chExt cx="4282284" cy="565780"/>
          </a:xfrm>
        </p:grpSpPr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9122" y="4190939"/>
              <a:ext cx="431820" cy="546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 10"/>
            <p:cNvGrpSpPr>
              <a:grpSpLocks noChangeAspect="1"/>
            </p:cNvGrpSpPr>
            <p:nvPr/>
          </p:nvGrpSpPr>
          <p:grpSpPr bwMode="auto">
            <a:xfrm>
              <a:off x="2073352" y="4181376"/>
              <a:ext cx="654183" cy="565780"/>
              <a:chOff x="92" y="3959"/>
              <a:chExt cx="384" cy="333"/>
            </a:xfrm>
          </p:grpSpPr>
          <p:sp>
            <p:nvSpPr>
              <p:cNvPr id="17" name="Oval 11"/>
              <p:cNvSpPr>
                <a:spLocks noChangeAspect="1" noChangeArrowheads="1"/>
              </p:cNvSpPr>
              <p:nvPr/>
            </p:nvSpPr>
            <p:spPr bwMode="auto">
              <a:xfrm>
                <a:off x="101" y="4014"/>
                <a:ext cx="369" cy="20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pic>
            <p:nvPicPr>
              <p:cNvPr id="18" name="Picture 12" descr="Logo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2" y="3959"/>
                <a:ext cx="384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65734" y="4331756"/>
              <a:ext cx="2189902" cy="265020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13" y="288002"/>
            <a:ext cx="9143999" cy="85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800" kern="0" dirty="0">
                <a:solidFill>
                  <a:schemeClr val="tx2"/>
                </a:solidFill>
                <a:ea typeface="+mj-ea"/>
                <a:cs typeface="+mj-cs"/>
              </a:rPr>
              <a:t>Scientific co-operation on Hg pollution assessment </a:t>
            </a:r>
          </a:p>
          <a:p>
            <a:pPr lvl="0" algn="ctr" eaLnBrk="0" hangingPunct="0"/>
            <a:r>
              <a:rPr lang="en-US" sz="2800" kern="0" dirty="0">
                <a:solidFill>
                  <a:schemeClr val="tx2"/>
                </a:solidFill>
                <a:ea typeface="+mj-ea"/>
                <a:cs typeface="+mj-cs"/>
              </a:rPr>
              <a:t>(TF HTAP)</a:t>
            </a:r>
            <a:endParaRPr lang="en-GB" sz="2800" kern="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2" name="Text Box 43"/>
          <p:cNvSpPr txBox="1">
            <a:spLocks noChangeArrowheads="1"/>
          </p:cNvSpPr>
          <p:nvPr/>
        </p:nvSpPr>
        <p:spPr bwMode="auto">
          <a:xfrm>
            <a:off x="3143467" y="1358199"/>
            <a:ext cx="5196969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spcBef>
                <a:spcPts val="12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003399"/>
                </a:solidFill>
              </a:rPr>
              <a:t>Recent and future activities (MSC-E):</a:t>
            </a:r>
          </a:p>
          <a:p>
            <a:pPr marL="271463" indent="-271463"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solidFill>
                  <a:srgbClr val="6600FF"/>
                </a:solidFill>
              </a:rPr>
              <a:t>TF HTAP virtual meeting on Hg </a:t>
            </a:r>
            <a:r>
              <a:rPr lang="en-US" sz="1600" dirty="0"/>
              <a:t>(18 May 2022) focused on Hg global and regional emissions and </a:t>
            </a:r>
            <a:r>
              <a:rPr lang="en-US" sz="1600" dirty="0" err="1"/>
              <a:t>modelling</a:t>
            </a:r>
            <a:endParaRPr lang="en-US" sz="1600" dirty="0"/>
          </a:p>
          <a:p>
            <a:pPr marL="728663" lvl="1" indent="-271463">
              <a:spcBef>
                <a:spcPts val="600"/>
              </a:spcBef>
              <a:buClr>
                <a:schemeClr val="tx2"/>
              </a:buClr>
              <a:buFont typeface="Calibri" pitchFamily="34" charset="0"/>
              <a:buChar char="–"/>
              <a:tabLst>
                <a:tab pos="271463" algn="l"/>
              </a:tabLst>
            </a:pPr>
            <a:r>
              <a:rPr lang="en-US" sz="1400" i="1" dirty="0"/>
              <a:t>Identifying fields of co-operation between </a:t>
            </a:r>
            <a:r>
              <a:rPr lang="en-US" sz="1400" i="1" dirty="0">
                <a:solidFill>
                  <a:srgbClr val="6600FF"/>
                </a:solidFill>
              </a:rPr>
              <a:t>CLRTAP</a:t>
            </a:r>
            <a:r>
              <a:rPr lang="en-US" sz="1400" i="1" dirty="0"/>
              <a:t> and </a:t>
            </a:r>
            <a:r>
              <a:rPr lang="en-US" sz="1400" i="1" dirty="0">
                <a:solidFill>
                  <a:srgbClr val="6600FF"/>
                </a:solidFill>
              </a:rPr>
              <a:t>Minamata Convention</a:t>
            </a:r>
          </a:p>
          <a:p>
            <a:pPr marL="728663" lvl="1" indent="-271463">
              <a:spcBef>
                <a:spcPts val="600"/>
              </a:spcBef>
              <a:buClr>
                <a:schemeClr val="tx2"/>
              </a:buClr>
              <a:buFont typeface="Calibri" pitchFamily="34" charset="0"/>
              <a:buChar char="–"/>
              <a:tabLst>
                <a:tab pos="271463" algn="l"/>
              </a:tabLst>
            </a:pPr>
            <a:r>
              <a:rPr lang="en-US" sz="1400" i="1" dirty="0"/>
              <a:t>Formulation of </a:t>
            </a:r>
            <a:r>
              <a:rPr lang="en-US" sz="1400" i="1" dirty="0">
                <a:solidFill>
                  <a:srgbClr val="6600FF"/>
                </a:solidFill>
              </a:rPr>
              <a:t>near-term activates </a:t>
            </a:r>
            <a:r>
              <a:rPr lang="en-US" sz="1400" i="1" dirty="0"/>
              <a:t>on Hg under TF HTAP</a:t>
            </a:r>
            <a:endParaRPr lang="en-US" sz="1400" i="1" dirty="0">
              <a:solidFill>
                <a:schemeClr val="accent3">
                  <a:lumMod val="75000"/>
                </a:schemeClr>
              </a:solidFill>
            </a:endParaRPr>
          </a:p>
          <a:p>
            <a:pPr marL="271463" lvl="1" indent="-271463"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/>
              <a:t>Elaboration of an </a:t>
            </a:r>
            <a:r>
              <a:rPr lang="en-US" sz="1600" dirty="0">
                <a:solidFill>
                  <a:srgbClr val="6600FF"/>
                </a:solidFill>
              </a:rPr>
              <a:t>action plan for multi-model assessment </a:t>
            </a:r>
            <a:r>
              <a:rPr lang="en-US" sz="1600" dirty="0"/>
              <a:t>of Hg trends and source attribution (</a:t>
            </a:r>
            <a:r>
              <a:rPr lang="en-US" sz="1600" i="1" dirty="0"/>
              <a:t>white paper</a:t>
            </a:r>
            <a:r>
              <a:rPr lang="en-US" sz="1600" dirty="0"/>
              <a:t>)</a:t>
            </a:r>
          </a:p>
          <a:p>
            <a:pPr marL="271463" indent="-271463"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/>
              <a:t>Contribution to the </a:t>
            </a:r>
            <a:r>
              <a:rPr lang="en-US" sz="1600" i="1" dirty="0" err="1"/>
              <a:t>multipollutant</a:t>
            </a:r>
            <a:r>
              <a:rPr lang="en-US" sz="1600" dirty="0"/>
              <a:t> model experiments on the </a:t>
            </a:r>
            <a:r>
              <a:rPr lang="en-US" sz="1600" dirty="0">
                <a:solidFill>
                  <a:srgbClr val="6600FF"/>
                </a:solidFill>
              </a:rPr>
              <a:t>effect of wildfire emissions </a:t>
            </a:r>
            <a:r>
              <a:rPr lang="en-US" sz="1600" dirty="0"/>
              <a:t>on pollution levels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394702" y="1721536"/>
            <a:ext cx="2450178" cy="2278933"/>
            <a:chOff x="6339863" y="1725561"/>
            <a:chExt cx="2450178" cy="2278933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6339863" y="1725561"/>
              <a:ext cx="2450178" cy="2278933"/>
              <a:chOff x="6339863" y="1725561"/>
              <a:chExt cx="2450178" cy="2278933"/>
            </a:xfrm>
          </p:grpSpPr>
          <p:sp>
            <p:nvSpPr>
              <p:cNvPr id="19" name="Oval 41"/>
              <p:cNvSpPr>
                <a:spLocks noChangeArrowheads="1"/>
              </p:cNvSpPr>
              <p:nvPr/>
            </p:nvSpPr>
            <p:spPr bwMode="auto">
              <a:xfrm>
                <a:off x="6339863" y="1756746"/>
                <a:ext cx="951514" cy="951155"/>
              </a:xfrm>
              <a:prstGeom prst="ellipse">
                <a:avLst/>
              </a:prstGeom>
              <a:solidFill>
                <a:srgbClr val="FFFFFF">
                  <a:alpha val="30000"/>
                </a:srgbClr>
              </a:solidFill>
              <a:ln w="19050">
                <a:solidFill>
                  <a:srgbClr val="00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solidFill>
                      <a:srgbClr val="003399"/>
                    </a:solidFill>
                  </a:rPr>
                  <a:t>Emissions</a:t>
                </a:r>
              </a:p>
              <a:p>
                <a:pPr algn="ctr"/>
                <a:r>
                  <a:rPr lang="en-US" sz="1400" dirty="0">
                    <a:solidFill>
                      <a:srgbClr val="003399"/>
                    </a:solidFill>
                  </a:rPr>
                  <a:t>inventories</a:t>
                </a:r>
                <a:endParaRPr lang="ru-RU" sz="1400" dirty="0">
                  <a:solidFill>
                    <a:srgbClr val="003399"/>
                  </a:solidFill>
                </a:endParaRPr>
              </a:p>
            </p:txBody>
          </p:sp>
          <p:sp>
            <p:nvSpPr>
              <p:cNvPr id="20" name="Oval 43"/>
              <p:cNvSpPr>
                <a:spLocks noChangeAspect="1" noChangeArrowheads="1"/>
              </p:cNvSpPr>
              <p:nvPr/>
            </p:nvSpPr>
            <p:spPr bwMode="auto">
              <a:xfrm>
                <a:off x="7838527" y="1757946"/>
                <a:ext cx="951514" cy="951155"/>
              </a:xfrm>
              <a:prstGeom prst="ellipse">
                <a:avLst/>
              </a:prstGeom>
              <a:solidFill>
                <a:srgbClr val="FFFFFF">
                  <a:alpha val="30000"/>
                </a:srgbClr>
              </a:solidFill>
              <a:ln w="19050">
                <a:solidFill>
                  <a:srgbClr val="00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solidFill>
                      <a:srgbClr val="003399"/>
                    </a:solidFill>
                  </a:rPr>
                  <a:t>Monitoring</a:t>
                </a:r>
                <a:endParaRPr lang="ru-RU" sz="1400" dirty="0">
                  <a:solidFill>
                    <a:srgbClr val="003399"/>
                  </a:solidFill>
                </a:endParaRPr>
              </a:p>
            </p:txBody>
          </p:sp>
          <p:sp>
            <p:nvSpPr>
              <p:cNvPr id="21" name="Oval 44"/>
              <p:cNvSpPr>
                <a:spLocks noChangeArrowheads="1"/>
              </p:cNvSpPr>
              <p:nvPr/>
            </p:nvSpPr>
            <p:spPr bwMode="auto">
              <a:xfrm>
                <a:off x="7081396" y="3053339"/>
                <a:ext cx="951514" cy="951155"/>
              </a:xfrm>
              <a:prstGeom prst="ellipse">
                <a:avLst/>
              </a:prstGeom>
              <a:solidFill>
                <a:srgbClr val="FFFFFF">
                  <a:alpha val="30000"/>
                </a:srgbClr>
              </a:solidFill>
              <a:ln w="19050">
                <a:solidFill>
                  <a:srgbClr val="00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solidFill>
                      <a:srgbClr val="003399"/>
                    </a:solidFill>
                  </a:rPr>
                  <a:t>Modeling</a:t>
                </a:r>
                <a:endParaRPr lang="ru-RU" sz="1400" dirty="0">
                  <a:solidFill>
                    <a:srgbClr val="003399"/>
                  </a:solidFill>
                </a:endParaRPr>
              </a:p>
            </p:txBody>
          </p:sp>
          <p:grpSp>
            <p:nvGrpSpPr>
              <p:cNvPr id="22" name="Group 76"/>
              <p:cNvGrpSpPr>
                <a:grpSpLocks/>
              </p:cNvGrpSpPr>
              <p:nvPr/>
            </p:nvGrpSpPr>
            <p:grpSpPr bwMode="auto">
              <a:xfrm>
                <a:off x="6627841" y="1725561"/>
                <a:ext cx="1877832" cy="1879520"/>
                <a:chOff x="3546" y="741"/>
                <a:chExt cx="1565" cy="1567"/>
              </a:xfrm>
            </p:grpSpPr>
            <p:sp>
              <p:nvSpPr>
                <p:cNvPr id="31" name="AutoShap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3546" y="744"/>
                  <a:ext cx="1565" cy="1564"/>
                </a:xfrm>
                <a:custGeom>
                  <a:avLst/>
                  <a:gdLst>
                    <a:gd name="G0" fmla="+- 9431 0 0"/>
                    <a:gd name="G1" fmla="+- -7120494 0 0"/>
                    <a:gd name="G2" fmla="+- 0 0 -7120494"/>
                    <a:gd name="T0" fmla="*/ 0 256 1"/>
                    <a:gd name="T1" fmla="*/ 180 256 1"/>
                    <a:gd name="G3" fmla="+- -7120494 T0 T1"/>
                    <a:gd name="T2" fmla="*/ 0 256 1"/>
                    <a:gd name="T3" fmla="*/ 90 256 1"/>
                    <a:gd name="G4" fmla="+- -7120494 T2 T3"/>
                    <a:gd name="G5" fmla="*/ G4 2 1"/>
                    <a:gd name="T4" fmla="*/ 90 256 1"/>
                    <a:gd name="T5" fmla="*/ 0 256 1"/>
                    <a:gd name="G6" fmla="+- -7120494 T4 T5"/>
                    <a:gd name="G7" fmla="*/ G6 2 1"/>
                    <a:gd name="G8" fmla="abs -7120494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9431"/>
                    <a:gd name="G18" fmla="*/ 9431 1 2"/>
                    <a:gd name="G19" fmla="+- G18 5400 0"/>
                    <a:gd name="G20" fmla="cos G19 -7120494"/>
                    <a:gd name="G21" fmla="sin G19 -7120494"/>
                    <a:gd name="G22" fmla="+- G20 10800 0"/>
                    <a:gd name="G23" fmla="+- G21 10800 0"/>
                    <a:gd name="G24" fmla="+- 10800 0 G20"/>
                    <a:gd name="G25" fmla="+- 9431 10800 0"/>
                    <a:gd name="G26" fmla="?: G9 G17 G25"/>
                    <a:gd name="G27" fmla="?: G9 0 21600"/>
                    <a:gd name="G28" fmla="cos 10800 -7120494"/>
                    <a:gd name="G29" fmla="sin 10800 -7120494"/>
                    <a:gd name="G30" fmla="sin 9431 -7120494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7120494 G34 0"/>
                    <a:gd name="G36" fmla="?: G6 G35 G31"/>
                    <a:gd name="G37" fmla="+- 21600 0 G36"/>
                    <a:gd name="G38" fmla="?: G4 0 G33"/>
                    <a:gd name="G39" fmla="?: -7120494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7565 w 21600"/>
                    <a:gd name="T15" fmla="*/ 1215 h 21600"/>
                    <a:gd name="T16" fmla="*/ 10800 w 21600"/>
                    <a:gd name="T17" fmla="*/ 1369 h 21600"/>
                    <a:gd name="T18" fmla="*/ 14035 w 21600"/>
                    <a:gd name="T19" fmla="*/ 1215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7784" y="1864"/>
                      </a:moveTo>
                      <a:cubicBezTo>
                        <a:pt x="8755" y="1536"/>
                        <a:pt x="9774" y="1368"/>
                        <a:pt x="10800" y="1369"/>
                      </a:cubicBezTo>
                      <a:cubicBezTo>
                        <a:pt x="11825" y="1369"/>
                        <a:pt x="12844" y="1536"/>
                        <a:pt x="13815" y="1864"/>
                      </a:cubicBezTo>
                      <a:lnTo>
                        <a:pt x="14253" y="567"/>
                      </a:lnTo>
                      <a:cubicBezTo>
                        <a:pt x="13140" y="191"/>
                        <a:pt x="11974" y="-1"/>
                        <a:pt x="10799" y="0"/>
                      </a:cubicBezTo>
                      <a:cubicBezTo>
                        <a:pt x="9625" y="0"/>
                        <a:pt x="8459" y="191"/>
                        <a:pt x="7346" y="567"/>
                      </a:cubicBezTo>
                      <a:close/>
                    </a:path>
                  </a:pathLst>
                </a:cu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AutoShape 56"/>
                <p:cNvSpPr>
                  <a:spLocks noChangeAspect="1" noChangeArrowheads="1"/>
                </p:cNvSpPr>
                <p:nvPr/>
              </p:nvSpPr>
              <p:spPr bwMode="auto">
                <a:xfrm rot="14618174">
                  <a:off x="4471" y="742"/>
                  <a:ext cx="177" cy="177"/>
                </a:xfrm>
                <a:prstGeom prst="rtTriangle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AutoShape 57"/>
                <p:cNvSpPr>
                  <a:spLocks noChangeAspect="1" noChangeArrowheads="1"/>
                </p:cNvSpPr>
                <p:nvPr/>
              </p:nvSpPr>
              <p:spPr bwMode="auto">
                <a:xfrm rot="1572847">
                  <a:off x="4006" y="741"/>
                  <a:ext cx="177" cy="177"/>
                </a:xfrm>
                <a:prstGeom prst="rtTriangle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" name="Group 77"/>
            <p:cNvGrpSpPr>
              <a:grpSpLocks/>
            </p:cNvGrpSpPr>
            <p:nvPr/>
          </p:nvGrpSpPr>
          <p:grpSpPr bwMode="auto">
            <a:xfrm rot="7200505">
              <a:off x="6622182" y="1730010"/>
              <a:ext cx="1877125" cy="1880233"/>
              <a:chOff x="3546" y="741"/>
              <a:chExt cx="1565" cy="1567"/>
            </a:xfrm>
          </p:grpSpPr>
          <p:sp>
            <p:nvSpPr>
              <p:cNvPr id="28" name="AutoShape 78"/>
              <p:cNvSpPr>
                <a:spLocks noChangeAspect="1" noChangeArrowheads="1"/>
              </p:cNvSpPr>
              <p:nvPr/>
            </p:nvSpPr>
            <p:spPr bwMode="auto">
              <a:xfrm>
                <a:off x="3546" y="744"/>
                <a:ext cx="1565" cy="1564"/>
              </a:xfrm>
              <a:custGeom>
                <a:avLst/>
                <a:gdLst>
                  <a:gd name="G0" fmla="+- 9431 0 0"/>
                  <a:gd name="G1" fmla="+- -7120494 0 0"/>
                  <a:gd name="G2" fmla="+- 0 0 -7120494"/>
                  <a:gd name="T0" fmla="*/ 0 256 1"/>
                  <a:gd name="T1" fmla="*/ 180 256 1"/>
                  <a:gd name="G3" fmla="+- -7120494 T0 T1"/>
                  <a:gd name="T2" fmla="*/ 0 256 1"/>
                  <a:gd name="T3" fmla="*/ 90 256 1"/>
                  <a:gd name="G4" fmla="+- -7120494 T2 T3"/>
                  <a:gd name="G5" fmla="*/ G4 2 1"/>
                  <a:gd name="T4" fmla="*/ 90 256 1"/>
                  <a:gd name="T5" fmla="*/ 0 256 1"/>
                  <a:gd name="G6" fmla="+- -7120494 T4 T5"/>
                  <a:gd name="G7" fmla="*/ G6 2 1"/>
                  <a:gd name="G8" fmla="abs -7120494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9431"/>
                  <a:gd name="G18" fmla="*/ 9431 1 2"/>
                  <a:gd name="G19" fmla="+- G18 5400 0"/>
                  <a:gd name="G20" fmla="cos G19 -7120494"/>
                  <a:gd name="G21" fmla="sin G19 -7120494"/>
                  <a:gd name="G22" fmla="+- G20 10800 0"/>
                  <a:gd name="G23" fmla="+- G21 10800 0"/>
                  <a:gd name="G24" fmla="+- 10800 0 G20"/>
                  <a:gd name="G25" fmla="+- 9431 10800 0"/>
                  <a:gd name="G26" fmla="?: G9 G17 G25"/>
                  <a:gd name="G27" fmla="?: G9 0 21600"/>
                  <a:gd name="G28" fmla="cos 10800 -7120494"/>
                  <a:gd name="G29" fmla="sin 10800 -7120494"/>
                  <a:gd name="G30" fmla="sin 9431 -7120494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7120494 G34 0"/>
                  <a:gd name="G36" fmla="?: G6 G35 G31"/>
                  <a:gd name="G37" fmla="+- 21600 0 G36"/>
                  <a:gd name="G38" fmla="?: G4 0 G33"/>
                  <a:gd name="G39" fmla="?: -7120494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7565 w 21600"/>
                  <a:gd name="T15" fmla="*/ 1215 h 21600"/>
                  <a:gd name="T16" fmla="*/ 10800 w 21600"/>
                  <a:gd name="T17" fmla="*/ 1369 h 21600"/>
                  <a:gd name="T18" fmla="*/ 14035 w 21600"/>
                  <a:gd name="T19" fmla="*/ 1215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7784" y="1864"/>
                    </a:moveTo>
                    <a:cubicBezTo>
                      <a:pt x="8755" y="1536"/>
                      <a:pt x="9774" y="1368"/>
                      <a:pt x="10800" y="1369"/>
                    </a:cubicBezTo>
                    <a:cubicBezTo>
                      <a:pt x="11825" y="1369"/>
                      <a:pt x="12844" y="1536"/>
                      <a:pt x="13815" y="1864"/>
                    </a:cubicBezTo>
                    <a:lnTo>
                      <a:pt x="14253" y="567"/>
                    </a:lnTo>
                    <a:cubicBezTo>
                      <a:pt x="13140" y="191"/>
                      <a:pt x="11974" y="-1"/>
                      <a:pt x="10799" y="0"/>
                    </a:cubicBezTo>
                    <a:cubicBezTo>
                      <a:pt x="9625" y="0"/>
                      <a:pt x="8459" y="191"/>
                      <a:pt x="7346" y="567"/>
                    </a:cubicBez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AutoShape 79"/>
              <p:cNvSpPr>
                <a:spLocks noChangeAspect="1" noChangeArrowheads="1"/>
              </p:cNvSpPr>
              <p:nvPr/>
            </p:nvSpPr>
            <p:spPr bwMode="auto">
              <a:xfrm rot="14618174">
                <a:off x="4471" y="742"/>
                <a:ext cx="177" cy="177"/>
              </a:xfrm>
              <a:prstGeom prst="rtTriangle">
                <a:avLst/>
              </a:prstGeom>
              <a:solidFill>
                <a:srgbClr val="0033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AutoShape 80"/>
              <p:cNvSpPr>
                <a:spLocks noChangeAspect="1" noChangeArrowheads="1"/>
              </p:cNvSpPr>
              <p:nvPr/>
            </p:nvSpPr>
            <p:spPr bwMode="auto">
              <a:xfrm rot="1572847">
                <a:off x="4006" y="741"/>
                <a:ext cx="177" cy="177"/>
              </a:xfrm>
              <a:prstGeom prst="rtTriangle">
                <a:avLst/>
              </a:prstGeom>
              <a:solidFill>
                <a:srgbClr val="0033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81"/>
            <p:cNvGrpSpPr>
              <a:grpSpLocks/>
            </p:cNvGrpSpPr>
            <p:nvPr/>
          </p:nvGrpSpPr>
          <p:grpSpPr bwMode="auto">
            <a:xfrm rot="14449915">
              <a:off x="6625791" y="1730004"/>
              <a:ext cx="1877121" cy="1880230"/>
              <a:chOff x="3546" y="741"/>
              <a:chExt cx="1565" cy="1567"/>
            </a:xfrm>
          </p:grpSpPr>
          <p:sp>
            <p:nvSpPr>
              <p:cNvPr id="25" name="AutoShape 82"/>
              <p:cNvSpPr>
                <a:spLocks noChangeAspect="1" noChangeArrowheads="1"/>
              </p:cNvSpPr>
              <p:nvPr/>
            </p:nvSpPr>
            <p:spPr bwMode="auto">
              <a:xfrm>
                <a:off x="3546" y="744"/>
                <a:ext cx="1565" cy="1564"/>
              </a:xfrm>
              <a:custGeom>
                <a:avLst/>
                <a:gdLst>
                  <a:gd name="G0" fmla="+- 9431 0 0"/>
                  <a:gd name="G1" fmla="+- -7120494 0 0"/>
                  <a:gd name="G2" fmla="+- 0 0 -7120494"/>
                  <a:gd name="T0" fmla="*/ 0 256 1"/>
                  <a:gd name="T1" fmla="*/ 180 256 1"/>
                  <a:gd name="G3" fmla="+- -7120494 T0 T1"/>
                  <a:gd name="T2" fmla="*/ 0 256 1"/>
                  <a:gd name="T3" fmla="*/ 90 256 1"/>
                  <a:gd name="G4" fmla="+- -7120494 T2 T3"/>
                  <a:gd name="G5" fmla="*/ G4 2 1"/>
                  <a:gd name="T4" fmla="*/ 90 256 1"/>
                  <a:gd name="T5" fmla="*/ 0 256 1"/>
                  <a:gd name="G6" fmla="+- -7120494 T4 T5"/>
                  <a:gd name="G7" fmla="*/ G6 2 1"/>
                  <a:gd name="G8" fmla="abs -7120494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9431"/>
                  <a:gd name="G18" fmla="*/ 9431 1 2"/>
                  <a:gd name="G19" fmla="+- G18 5400 0"/>
                  <a:gd name="G20" fmla="cos G19 -7120494"/>
                  <a:gd name="G21" fmla="sin G19 -7120494"/>
                  <a:gd name="G22" fmla="+- G20 10800 0"/>
                  <a:gd name="G23" fmla="+- G21 10800 0"/>
                  <a:gd name="G24" fmla="+- 10800 0 G20"/>
                  <a:gd name="G25" fmla="+- 9431 10800 0"/>
                  <a:gd name="G26" fmla="?: G9 G17 G25"/>
                  <a:gd name="G27" fmla="?: G9 0 21600"/>
                  <a:gd name="G28" fmla="cos 10800 -7120494"/>
                  <a:gd name="G29" fmla="sin 10800 -7120494"/>
                  <a:gd name="G30" fmla="sin 9431 -7120494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7120494 G34 0"/>
                  <a:gd name="G36" fmla="?: G6 G35 G31"/>
                  <a:gd name="G37" fmla="+- 21600 0 G36"/>
                  <a:gd name="G38" fmla="?: G4 0 G33"/>
                  <a:gd name="G39" fmla="?: -7120494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7565 w 21600"/>
                  <a:gd name="T15" fmla="*/ 1215 h 21600"/>
                  <a:gd name="T16" fmla="*/ 10800 w 21600"/>
                  <a:gd name="T17" fmla="*/ 1369 h 21600"/>
                  <a:gd name="T18" fmla="*/ 14035 w 21600"/>
                  <a:gd name="T19" fmla="*/ 1215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7784" y="1864"/>
                    </a:moveTo>
                    <a:cubicBezTo>
                      <a:pt x="8755" y="1536"/>
                      <a:pt x="9774" y="1368"/>
                      <a:pt x="10800" y="1369"/>
                    </a:cubicBezTo>
                    <a:cubicBezTo>
                      <a:pt x="11825" y="1369"/>
                      <a:pt x="12844" y="1536"/>
                      <a:pt x="13815" y="1864"/>
                    </a:cubicBezTo>
                    <a:lnTo>
                      <a:pt x="14253" y="567"/>
                    </a:lnTo>
                    <a:cubicBezTo>
                      <a:pt x="13140" y="191"/>
                      <a:pt x="11974" y="-1"/>
                      <a:pt x="10799" y="0"/>
                    </a:cubicBezTo>
                    <a:cubicBezTo>
                      <a:pt x="9625" y="0"/>
                      <a:pt x="8459" y="191"/>
                      <a:pt x="7346" y="567"/>
                    </a:cubicBez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AutoShape 83"/>
              <p:cNvSpPr>
                <a:spLocks noChangeAspect="1" noChangeArrowheads="1"/>
              </p:cNvSpPr>
              <p:nvPr/>
            </p:nvSpPr>
            <p:spPr bwMode="auto">
              <a:xfrm rot="79418174">
                <a:off x="4471" y="742"/>
                <a:ext cx="177" cy="177"/>
              </a:xfrm>
              <a:prstGeom prst="rtTriangle">
                <a:avLst/>
              </a:prstGeom>
              <a:solidFill>
                <a:srgbClr val="0033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AutoShape 84"/>
              <p:cNvSpPr>
                <a:spLocks noChangeAspect="1" noChangeArrowheads="1"/>
              </p:cNvSpPr>
              <p:nvPr/>
            </p:nvSpPr>
            <p:spPr bwMode="auto">
              <a:xfrm rot="44772847">
                <a:off x="4006" y="741"/>
                <a:ext cx="177" cy="177"/>
              </a:xfrm>
              <a:prstGeom prst="rtTriangle">
                <a:avLst/>
              </a:prstGeom>
              <a:solidFill>
                <a:srgbClr val="0033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6" name="Прямоугольник 11">
            <a:extLst>
              <a:ext uri="{FF2B5EF4-FFF2-40B4-BE49-F238E27FC236}">
                <a16:creationId xmlns="" xmlns:a16="http://schemas.microsoft.com/office/drawing/2014/main" id="{20093FDD-B9B1-4107-9532-A37BB9DFD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Co-operation with TF HTAP                                                                                                                                                          </a:t>
            </a:r>
            <a:r>
              <a:rPr lang="en-US" sz="1200" i="1" dirty="0" err="1">
                <a:solidFill>
                  <a:schemeClr val="accent3">
                    <a:lumMod val="75000"/>
                  </a:schemeClr>
                </a:solidFill>
              </a:rPr>
              <a:t>workplan</a:t>
            </a:r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 items 1.1.4.3, 1.1.4.5</a:t>
            </a:r>
            <a:endParaRPr lang="ru-RU" sz="12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27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="" xmlns:a16="http://schemas.microsoft.com/office/drawing/2014/main" id="{5B874900-4A4E-44E4-9AEB-AF2F50F38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" y="288001"/>
            <a:ext cx="9143999" cy="45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800" kern="0" dirty="0">
                <a:solidFill>
                  <a:schemeClr val="tx2"/>
                </a:solidFill>
                <a:ea typeface="+mj-ea"/>
                <a:cs typeface="+mj-cs"/>
              </a:rPr>
              <a:t>A pilot study of heavy metal pollution from wildfires</a:t>
            </a:r>
            <a:endParaRPr lang="en-GB" sz="2800" kern="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2" name="Text Box 43">
            <a:extLst>
              <a:ext uri="{FF2B5EF4-FFF2-40B4-BE49-F238E27FC236}">
                <a16:creationId xmlns="" xmlns:a16="http://schemas.microsoft.com/office/drawing/2014/main" id="{54B783BA-4AB2-4BE3-976D-2665E4406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20" y="1623629"/>
            <a:ext cx="403244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spcBef>
                <a:spcPts val="12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003399"/>
                </a:solidFill>
              </a:rPr>
              <a:t>Objectives:</a:t>
            </a:r>
          </a:p>
          <a:p>
            <a:pPr marL="271463" indent="-271463"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/>
              <a:t>Review of available </a:t>
            </a:r>
            <a:r>
              <a:rPr lang="en-US" sz="1600" dirty="0">
                <a:solidFill>
                  <a:srgbClr val="6600FF"/>
                </a:solidFill>
              </a:rPr>
              <a:t>wildfire databases </a:t>
            </a:r>
            <a:r>
              <a:rPr lang="en-US" sz="1600" dirty="0"/>
              <a:t>(FINN2.5, GFAS1.2, GFED4s, QFED2.4)</a:t>
            </a:r>
          </a:p>
        </p:txBody>
      </p:sp>
      <p:sp>
        <p:nvSpPr>
          <p:cNvPr id="14" name="Rectangle 25">
            <a:extLst>
              <a:ext uri="{FF2B5EF4-FFF2-40B4-BE49-F238E27FC236}">
                <a16:creationId xmlns="" xmlns:a16="http://schemas.microsoft.com/office/drawing/2014/main" id="{FEF3D4F4-B9BA-436F-AB3D-D0CAB7AA9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0000"/>
            <a:ext cx="9144000" cy="34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tabLst>
                <a:tab pos="3052763" algn="l"/>
              </a:tabLst>
            </a:pPr>
            <a:r>
              <a:rPr lang="en-US" sz="1600" b="1" dirty="0"/>
              <a:t>Model evaluation of </a:t>
            </a:r>
            <a:r>
              <a:rPr lang="en-US" sz="1600" b="1" dirty="0">
                <a:solidFill>
                  <a:srgbClr val="6600FF"/>
                </a:solidFill>
              </a:rPr>
              <a:t>wildfires contribution to HM pollution </a:t>
            </a:r>
            <a:r>
              <a:rPr lang="en-US" sz="1600" b="1" dirty="0"/>
              <a:t>within EMEP region    </a:t>
            </a:r>
            <a:endParaRPr lang="en-US" sz="1600" b="1" i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038570" y="1551697"/>
            <a:ext cx="3454263" cy="2498935"/>
            <a:chOff x="5038570" y="1551697"/>
            <a:chExt cx="3454263" cy="249893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38570" y="2001027"/>
              <a:ext cx="3299802" cy="2049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347866" y="1551697"/>
              <a:ext cx="31449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6600FF"/>
                  </a:solidFill>
                </a:rPr>
                <a:t>PM</a:t>
              </a:r>
              <a:r>
                <a:rPr lang="en-US" sz="1400" baseline="-25000" dirty="0">
                  <a:solidFill>
                    <a:srgbClr val="6600FF"/>
                  </a:solidFill>
                </a:rPr>
                <a:t>2.5</a:t>
              </a:r>
              <a:r>
                <a:rPr lang="en-US" sz="1400" dirty="0"/>
                <a:t> emission from wildfires within EMEP region (2017)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Группа 70"/>
          <p:cNvGrpSpPr/>
          <p:nvPr/>
        </p:nvGrpSpPr>
        <p:grpSpPr>
          <a:xfrm>
            <a:off x="4939163" y="1357736"/>
            <a:ext cx="3387651" cy="2085118"/>
            <a:chOff x="4939163" y="1357736"/>
            <a:chExt cx="3387651" cy="2085118"/>
          </a:xfrm>
        </p:grpSpPr>
        <p:pic>
          <p:nvPicPr>
            <p:cNvPr id="15" name="Рисунок 14" descr="Pb_emission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2100" y="1655619"/>
              <a:ext cx="2870410" cy="1787235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4939163" y="1357736"/>
              <a:ext cx="31449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rgbClr val="6600FF"/>
                  </a:solidFill>
                </a:rPr>
                <a:t>Pb</a:t>
              </a:r>
              <a:r>
                <a:rPr lang="en-US" sz="1400" dirty="0"/>
                <a:t> emission from wildfires in 2017 </a:t>
              </a:r>
            </a:p>
          </p:txBody>
        </p:sp>
        <p:grpSp>
          <p:nvGrpSpPr>
            <p:cNvPr id="61" name="Группа 60"/>
            <p:cNvGrpSpPr/>
            <p:nvPr/>
          </p:nvGrpSpPr>
          <p:grpSpPr>
            <a:xfrm>
              <a:off x="7831288" y="1674540"/>
              <a:ext cx="495526" cy="767037"/>
              <a:chOff x="8101950" y="1970806"/>
              <a:chExt cx="495526" cy="767037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8307332" y="2197692"/>
                <a:ext cx="136256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600" dirty="0"/>
                  <a:t>1</a:t>
                </a:r>
                <a:r>
                  <a:rPr lang="en-US" sz="600" dirty="0"/>
                  <a:t> - 5</a:t>
                </a:r>
                <a:endParaRPr lang="ru-RU" sz="6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307332" y="2287256"/>
                <a:ext cx="157094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600" dirty="0"/>
                  <a:t>5 -20</a:t>
                </a:r>
                <a:endParaRPr lang="ru-RU" sz="6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307332" y="2376820"/>
                <a:ext cx="213200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600" dirty="0"/>
                  <a:t>20 - 50</a:t>
                </a:r>
                <a:endParaRPr lang="ru-RU" sz="6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8307332" y="2466384"/>
                <a:ext cx="25167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600" dirty="0"/>
                  <a:t>50 - 150</a:t>
                </a:r>
                <a:endParaRPr lang="ru-RU" sz="6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307332" y="2555948"/>
                <a:ext cx="290144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600" dirty="0"/>
                  <a:t>150 - 500</a:t>
                </a:r>
                <a:endParaRPr lang="ru-RU" sz="6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8105815" y="1970806"/>
                <a:ext cx="33823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800" dirty="0"/>
                  <a:t>g/km</a:t>
                </a:r>
                <a:r>
                  <a:rPr lang="en-US" sz="800" baseline="30000" dirty="0"/>
                  <a:t>2</a:t>
                </a:r>
                <a:r>
                  <a:rPr lang="en-US" sz="800" dirty="0"/>
                  <a:t>/y</a:t>
                </a:r>
                <a:endParaRPr lang="ru-RU" sz="800" dirty="0"/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8101950" y="2121346"/>
                <a:ext cx="153334" cy="605823"/>
                <a:chOff x="8101950" y="2121346"/>
                <a:chExt cx="153334" cy="605823"/>
              </a:xfrm>
            </p:grpSpPr>
            <p:sp>
              <p:nvSpPr>
                <p:cNvPr id="50" name="Прямоугольник 49"/>
                <p:cNvSpPr>
                  <a:spLocks/>
                </p:cNvSpPr>
                <p:nvPr/>
              </p:nvSpPr>
              <p:spPr>
                <a:xfrm>
                  <a:off x="8101950" y="2210317"/>
                  <a:ext cx="153334" cy="72000"/>
                </a:xfrm>
                <a:prstGeom prst="rect">
                  <a:avLst/>
                </a:prstGeom>
                <a:solidFill>
                  <a:srgbClr val="00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Прямоугольник 50"/>
                <p:cNvSpPr>
                  <a:spLocks/>
                </p:cNvSpPr>
                <p:nvPr/>
              </p:nvSpPr>
              <p:spPr>
                <a:xfrm>
                  <a:off x="8101950" y="2299288"/>
                  <a:ext cx="153334" cy="72000"/>
                </a:xfrm>
                <a:prstGeom prst="rect">
                  <a:avLst/>
                </a:prstGeom>
                <a:solidFill>
                  <a:srgbClr val="43FB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Прямоугольник 51"/>
                <p:cNvSpPr>
                  <a:spLocks/>
                </p:cNvSpPr>
                <p:nvPr/>
              </p:nvSpPr>
              <p:spPr>
                <a:xfrm>
                  <a:off x="8101950" y="2388259"/>
                  <a:ext cx="153334" cy="72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" name="Прямоугольник 52"/>
                <p:cNvSpPr>
                  <a:spLocks/>
                </p:cNvSpPr>
                <p:nvPr/>
              </p:nvSpPr>
              <p:spPr>
                <a:xfrm>
                  <a:off x="8101950" y="2477230"/>
                  <a:ext cx="153334" cy="72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4" name="Прямоугольник 53"/>
                <p:cNvSpPr>
                  <a:spLocks/>
                </p:cNvSpPr>
                <p:nvPr/>
              </p:nvSpPr>
              <p:spPr>
                <a:xfrm>
                  <a:off x="8101950" y="2566201"/>
                  <a:ext cx="153334" cy="72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5" name="Прямоугольник 54"/>
                <p:cNvSpPr>
                  <a:spLocks/>
                </p:cNvSpPr>
                <p:nvPr/>
              </p:nvSpPr>
              <p:spPr>
                <a:xfrm>
                  <a:off x="8101950" y="2121346"/>
                  <a:ext cx="153334" cy="72000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Прямоугольник 55"/>
                <p:cNvSpPr>
                  <a:spLocks/>
                </p:cNvSpPr>
                <p:nvPr/>
              </p:nvSpPr>
              <p:spPr>
                <a:xfrm>
                  <a:off x="8101950" y="2655169"/>
                  <a:ext cx="153334" cy="72000"/>
                </a:xfrm>
                <a:prstGeom prst="rect">
                  <a:avLst/>
                </a:prstGeom>
                <a:solidFill>
                  <a:srgbClr val="8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8307332" y="2645510"/>
                <a:ext cx="17152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600" dirty="0"/>
                  <a:t>&gt; 500</a:t>
                </a:r>
                <a:endParaRPr lang="ru-RU" sz="6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8307332" y="2108128"/>
                <a:ext cx="94578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600" dirty="0"/>
                  <a:t>&lt; 1</a:t>
                </a:r>
                <a:endParaRPr lang="ru-RU" sz="600" dirty="0"/>
              </a:p>
            </p:txBody>
          </p:sp>
        </p:grpSp>
      </p:grpSp>
      <p:sp>
        <p:nvSpPr>
          <p:cNvPr id="11" name="Rectangle 8">
            <a:extLst>
              <a:ext uri="{FF2B5EF4-FFF2-40B4-BE49-F238E27FC236}">
                <a16:creationId xmlns="" xmlns:a16="http://schemas.microsoft.com/office/drawing/2014/main" id="{5B874900-4A4E-44E4-9AEB-AF2F50F38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" y="288001"/>
            <a:ext cx="9143999" cy="45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800" kern="0" dirty="0">
                <a:solidFill>
                  <a:schemeClr val="tx2"/>
                </a:solidFill>
                <a:ea typeface="+mj-ea"/>
                <a:cs typeface="+mj-cs"/>
              </a:rPr>
              <a:t>A pilot study of heavy metal pollution from wildfires</a:t>
            </a:r>
            <a:endParaRPr lang="en-GB" sz="2800" kern="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2" name="Text Box 43">
            <a:extLst>
              <a:ext uri="{FF2B5EF4-FFF2-40B4-BE49-F238E27FC236}">
                <a16:creationId xmlns="" xmlns:a16="http://schemas.microsoft.com/office/drawing/2014/main" id="{54B783BA-4AB2-4BE3-976D-2665E4406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20" y="1623629"/>
            <a:ext cx="403244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spcBef>
                <a:spcPts val="12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003399"/>
                </a:solidFill>
              </a:rPr>
              <a:t>Objectives:</a:t>
            </a:r>
          </a:p>
          <a:p>
            <a:pPr marL="271463" indent="-271463"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/>
              <a:t>Review of available </a:t>
            </a:r>
            <a:r>
              <a:rPr lang="en-US" sz="1600" dirty="0">
                <a:solidFill>
                  <a:srgbClr val="6600FF"/>
                </a:solidFill>
              </a:rPr>
              <a:t>wildfire databases </a:t>
            </a:r>
            <a:r>
              <a:rPr lang="en-US" sz="1600" dirty="0"/>
              <a:t>(FINN2.5, GFAS1.2, GFED4s, QFED2.4)</a:t>
            </a:r>
          </a:p>
        </p:txBody>
      </p:sp>
      <p:sp>
        <p:nvSpPr>
          <p:cNvPr id="14" name="Rectangle 25">
            <a:extLst>
              <a:ext uri="{FF2B5EF4-FFF2-40B4-BE49-F238E27FC236}">
                <a16:creationId xmlns="" xmlns:a16="http://schemas.microsoft.com/office/drawing/2014/main" id="{FEF3D4F4-B9BA-436F-AB3D-D0CAB7AA9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0000"/>
            <a:ext cx="9144000" cy="34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tabLst>
                <a:tab pos="3052763" algn="l"/>
              </a:tabLst>
            </a:pPr>
            <a:r>
              <a:rPr lang="en-US" sz="1600" b="1" dirty="0"/>
              <a:t>Model evaluation of </a:t>
            </a:r>
            <a:r>
              <a:rPr lang="en-US" sz="1600" b="1" dirty="0">
                <a:solidFill>
                  <a:srgbClr val="6600FF"/>
                </a:solidFill>
              </a:rPr>
              <a:t>wildfires contribution to HM pollution </a:t>
            </a:r>
            <a:r>
              <a:rPr lang="en-US" sz="1600" b="1" dirty="0"/>
              <a:t>within EMEP region    </a:t>
            </a:r>
            <a:endParaRPr lang="en-US" sz="1600" b="1" i="1" dirty="0"/>
          </a:p>
        </p:txBody>
      </p:sp>
      <p:grpSp>
        <p:nvGrpSpPr>
          <p:cNvPr id="72" name="Группа 71"/>
          <p:cNvGrpSpPr/>
          <p:nvPr/>
        </p:nvGrpSpPr>
        <p:grpSpPr>
          <a:xfrm>
            <a:off x="4322258" y="3186537"/>
            <a:ext cx="4744247" cy="1897527"/>
            <a:chOff x="4322258" y="3186537"/>
            <a:chExt cx="4744247" cy="1897527"/>
          </a:xfrm>
        </p:grpSpPr>
        <p:sp useBgFill="1"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1CAB8A2E-95DF-45E9-A19F-F372B2FB3F2D}"/>
                </a:ext>
              </a:extLst>
            </p:cNvPr>
            <p:cNvSpPr/>
            <p:nvPr/>
          </p:nvSpPr>
          <p:spPr>
            <a:xfrm>
              <a:off x="5837530" y="4842662"/>
              <a:ext cx="3228975" cy="24140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6" name="Группа 45"/>
            <p:cNvGrpSpPr/>
            <p:nvPr/>
          </p:nvGrpSpPr>
          <p:grpSpPr>
            <a:xfrm>
              <a:off x="4322258" y="3186537"/>
              <a:ext cx="4530797" cy="1789583"/>
              <a:chOff x="4322258" y="3186537"/>
              <a:chExt cx="4530797" cy="1789583"/>
            </a:xfrm>
          </p:grpSpPr>
          <p:grpSp>
            <p:nvGrpSpPr>
              <p:cNvPr id="44" name="Группа 43"/>
              <p:cNvGrpSpPr/>
              <p:nvPr/>
            </p:nvGrpSpPr>
            <p:grpSpPr>
              <a:xfrm>
                <a:off x="5365214" y="4791454"/>
                <a:ext cx="2520737" cy="184666"/>
                <a:chOff x="5365214" y="4867651"/>
                <a:chExt cx="2520737" cy="184666"/>
              </a:xfrm>
            </p:grpSpPr>
            <p:sp>
              <p:nvSpPr>
                <p:cNvPr id="36" name="Прямоугольник 35"/>
                <p:cNvSpPr>
                  <a:spLocks noChangeAspect="1"/>
                </p:cNvSpPr>
                <p:nvPr/>
              </p:nvSpPr>
              <p:spPr>
                <a:xfrm>
                  <a:off x="5365214" y="4923438"/>
                  <a:ext cx="252000" cy="1008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5673776" y="4867651"/>
                  <a:ext cx="995648" cy="184666"/>
                </a:xfrm>
                <a:prstGeom prst="rect">
                  <a:avLst/>
                </a:prstGeom>
                <a:noFill/>
              </p:spPr>
              <p:txBody>
                <a:bodyPr wrap="none" lIns="36000" tIns="0" rIns="36000" bIns="0" rtlCol="0">
                  <a:spAutoFit/>
                </a:bodyPr>
                <a:lstStyle/>
                <a:p>
                  <a:r>
                    <a:rPr lang="en-US" sz="1200" dirty="0"/>
                    <a:t>Anthropogenic</a:t>
                  </a:r>
                  <a:endParaRPr lang="ru-RU" sz="1200" dirty="0"/>
                </a:p>
              </p:txBody>
            </p:sp>
            <p:sp>
              <p:nvSpPr>
                <p:cNvPr id="38" name="Прямоугольник 37"/>
                <p:cNvSpPr>
                  <a:spLocks noChangeAspect="1"/>
                </p:cNvSpPr>
                <p:nvPr/>
              </p:nvSpPr>
              <p:spPr>
                <a:xfrm>
                  <a:off x="6947289" y="4923438"/>
                  <a:ext cx="252000" cy="1008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7255851" y="4867651"/>
                  <a:ext cx="630100" cy="184666"/>
                </a:xfrm>
                <a:prstGeom prst="rect">
                  <a:avLst/>
                </a:prstGeom>
                <a:noFill/>
              </p:spPr>
              <p:txBody>
                <a:bodyPr wrap="none" lIns="36000" tIns="0" rIns="36000" bIns="0" rtlCol="0">
                  <a:spAutoFit/>
                </a:bodyPr>
                <a:lstStyle/>
                <a:p>
                  <a:r>
                    <a:rPr lang="en-US" sz="1200" dirty="0"/>
                    <a:t>Wildfires</a:t>
                  </a:r>
                  <a:endParaRPr lang="ru-RU" sz="1200" dirty="0"/>
                </a:p>
              </p:txBody>
            </p:sp>
          </p:grpSp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22258" y="3186537"/>
                <a:ext cx="2165674" cy="15610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12528" y="3195601"/>
                <a:ext cx="2140527" cy="1542963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miter lim="800000"/>
                <a:headEnd/>
                <a:tailEnd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73" name="Text Box 43">
            <a:extLst>
              <a:ext uri="{FF2B5EF4-FFF2-40B4-BE49-F238E27FC236}">
                <a16:creationId xmlns="" xmlns:a16="http://schemas.microsoft.com/office/drawing/2014/main" id="{54B783BA-4AB2-4BE3-976D-2665E4406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20" y="2658345"/>
            <a:ext cx="40324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/>
              <a:t>Estimates of </a:t>
            </a:r>
            <a:r>
              <a:rPr lang="en-US" sz="1600" dirty="0">
                <a:solidFill>
                  <a:srgbClr val="6600FF"/>
                </a:solidFill>
              </a:rPr>
              <a:t>heavy metal emissions </a:t>
            </a:r>
            <a:r>
              <a:rPr lang="en-US" sz="1600" dirty="0"/>
              <a:t>from wildfires in the EMEP region</a:t>
            </a:r>
          </a:p>
        </p:txBody>
      </p:sp>
      <p:grpSp>
        <p:nvGrpSpPr>
          <p:cNvPr id="76" name="Группа 75"/>
          <p:cNvGrpSpPr/>
          <p:nvPr/>
        </p:nvGrpSpPr>
        <p:grpSpPr>
          <a:xfrm>
            <a:off x="5374105" y="3320715"/>
            <a:ext cx="2967789" cy="1195137"/>
            <a:chOff x="5374105" y="3320715"/>
            <a:chExt cx="2967789" cy="1195137"/>
          </a:xfrm>
        </p:grpSpPr>
        <p:sp>
          <p:nvSpPr>
            <p:cNvPr id="74" name="Овал 73"/>
            <p:cNvSpPr/>
            <p:nvPr/>
          </p:nvSpPr>
          <p:spPr>
            <a:xfrm>
              <a:off x="5374105" y="3336758"/>
              <a:ext cx="858253" cy="705853"/>
            </a:xfrm>
            <a:prstGeom prst="ellipse">
              <a:avLst/>
            </a:prstGeom>
            <a:noFill/>
            <a:ln>
              <a:solidFill>
                <a:srgbClr val="66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836567" y="3320715"/>
              <a:ext cx="505327" cy="1195137"/>
            </a:xfrm>
            <a:prstGeom prst="ellipse">
              <a:avLst/>
            </a:prstGeom>
            <a:noFill/>
            <a:ln>
              <a:solidFill>
                <a:srgbClr val="66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="" xmlns:a16="http://schemas.microsoft.com/office/drawing/2014/main" id="{5B874900-4A4E-44E4-9AEB-AF2F50F38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" y="288001"/>
            <a:ext cx="9143999" cy="45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800" kern="0" dirty="0">
                <a:solidFill>
                  <a:schemeClr val="tx2"/>
                </a:solidFill>
                <a:ea typeface="+mj-ea"/>
                <a:cs typeface="+mj-cs"/>
              </a:rPr>
              <a:t>A pilot study of heavy metal pollution from wildfires</a:t>
            </a:r>
            <a:endParaRPr lang="en-GB" sz="2800" kern="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2" name="Text Box 43">
            <a:extLst>
              <a:ext uri="{FF2B5EF4-FFF2-40B4-BE49-F238E27FC236}">
                <a16:creationId xmlns="" xmlns:a16="http://schemas.microsoft.com/office/drawing/2014/main" id="{54B783BA-4AB2-4BE3-976D-2665E4406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20" y="1623629"/>
            <a:ext cx="403244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spcBef>
                <a:spcPts val="12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003399"/>
                </a:solidFill>
              </a:rPr>
              <a:t>Objectives:</a:t>
            </a:r>
          </a:p>
          <a:p>
            <a:pPr marL="271463" indent="-271463"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/>
              <a:t>Review of available </a:t>
            </a:r>
            <a:r>
              <a:rPr lang="en-US" sz="1600" dirty="0">
                <a:solidFill>
                  <a:srgbClr val="6600FF"/>
                </a:solidFill>
              </a:rPr>
              <a:t>wildfire databases </a:t>
            </a:r>
            <a:r>
              <a:rPr lang="en-US" sz="1600" dirty="0"/>
              <a:t>(FINN2.5, GFAS1.2, GFED4s, QFED2.4)</a:t>
            </a:r>
          </a:p>
          <a:p>
            <a:pPr marL="271463" indent="-271463"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/>
              <a:t>Estimates of </a:t>
            </a:r>
            <a:r>
              <a:rPr lang="en-US" sz="1600" dirty="0">
                <a:solidFill>
                  <a:srgbClr val="6600FF"/>
                </a:solidFill>
              </a:rPr>
              <a:t>heavy metal emissions </a:t>
            </a:r>
            <a:r>
              <a:rPr lang="en-US" sz="1600" dirty="0"/>
              <a:t>from wildfires in the EMEP region</a:t>
            </a:r>
          </a:p>
        </p:txBody>
      </p:sp>
      <p:sp>
        <p:nvSpPr>
          <p:cNvPr id="14" name="Rectangle 25">
            <a:extLst>
              <a:ext uri="{FF2B5EF4-FFF2-40B4-BE49-F238E27FC236}">
                <a16:creationId xmlns="" xmlns:a16="http://schemas.microsoft.com/office/drawing/2014/main" id="{FEF3D4F4-B9BA-436F-AB3D-D0CAB7AA9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0000"/>
            <a:ext cx="9144000" cy="34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tabLst>
                <a:tab pos="3052763" algn="l"/>
              </a:tabLst>
            </a:pPr>
            <a:r>
              <a:rPr lang="en-US" sz="1600" b="1" dirty="0"/>
              <a:t>Model evaluation of </a:t>
            </a:r>
            <a:r>
              <a:rPr lang="en-US" sz="1600" b="1" dirty="0">
                <a:solidFill>
                  <a:srgbClr val="6600FF"/>
                </a:solidFill>
              </a:rPr>
              <a:t>wildfires contribution to HM pollution </a:t>
            </a:r>
            <a:r>
              <a:rPr lang="en-US" sz="1600" b="1" dirty="0"/>
              <a:t>within EMEP region    </a:t>
            </a:r>
            <a:endParaRPr lang="en-US" sz="1600" b="1" i="1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4838022" y="3989632"/>
            <a:ext cx="4228483" cy="1073168"/>
            <a:chOff x="4838022" y="4010896"/>
            <a:chExt cx="4228483" cy="1073168"/>
          </a:xfrm>
        </p:grpSpPr>
        <p:sp useBgFill="1"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1CAB8A2E-95DF-45E9-A19F-F372B2FB3F2D}"/>
                </a:ext>
              </a:extLst>
            </p:cNvPr>
            <p:cNvSpPr/>
            <p:nvPr/>
          </p:nvSpPr>
          <p:spPr>
            <a:xfrm>
              <a:off x="5837530" y="4842662"/>
              <a:ext cx="3228975" cy="24140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 Box 43">
              <a:extLst>
                <a:ext uri="{FF2B5EF4-FFF2-40B4-BE49-F238E27FC236}">
                  <a16:creationId xmlns="" xmlns:a16="http://schemas.microsoft.com/office/drawing/2014/main" id="{395E53BC-AD05-4D56-B83F-852D03A263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8022" y="4010896"/>
              <a:ext cx="3609176" cy="907941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71463" indent="-271463">
                <a:spcBef>
                  <a:spcPts val="600"/>
                </a:spcBef>
                <a:buClr>
                  <a:schemeClr val="tx2"/>
                </a:buClr>
                <a:tabLst>
                  <a:tab pos="271463" algn="l"/>
                </a:tabLst>
              </a:pPr>
              <a:r>
                <a:rPr lang="en-US" sz="1600" b="1" dirty="0">
                  <a:solidFill>
                    <a:srgbClr val="003399"/>
                  </a:solidFill>
                </a:rPr>
                <a:t>Note:</a:t>
              </a:r>
            </a:p>
            <a:p>
              <a:pPr marL="271463" indent="-271463">
                <a:spcBef>
                  <a:spcPts val="600"/>
                </a:spcBef>
                <a:buClr>
                  <a:schemeClr val="tx2"/>
                </a:buClr>
                <a:buFontTx/>
                <a:buChar char="•"/>
                <a:tabLst>
                  <a:tab pos="271463" algn="l"/>
                </a:tabLst>
              </a:pPr>
              <a:r>
                <a:rPr lang="en-US" sz="1600" dirty="0"/>
                <a:t>Contribution of wildfires </a:t>
              </a:r>
              <a:r>
                <a:rPr lang="en-US" sz="1600" dirty="0">
                  <a:solidFill>
                    <a:srgbClr val="6600FF"/>
                  </a:solidFill>
                </a:rPr>
                <a:t>exceeds 30% </a:t>
              </a:r>
              <a:r>
                <a:rPr lang="en-US" sz="1600" dirty="0"/>
                <a:t>in particular countries and months 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965088" y="1475497"/>
            <a:ext cx="3199729" cy="2441873"/>
            <a:chOff x="5325292" y="1475497"/>
            <a:chExt cx="3199729" cy="2441873"/>
          </a:xfrm>
        </p:grpSpPr>
        <p:sp>
          <p:nvSpPr>
            <p:cNvPr id="13" name="TextBox 12"/>
            <p:cNvSpPr txBox="1"/>
            <p:nvPr/>
          </p:nvSpPr>
          <p:spPr>
            <a:xfrm>
              <a:off x="5325292" y="1475497"/>
              <a:ext cx="31449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Relative contribution of wildfires to </a:t>
              </a:r>
              <a:r>
                <a:rPr lang="en-US" sz="1400" dirty="0" err="1">
                  <a:solidFill>
                    <a:srgbClr val="6600FF"/>
                  </a:solidFill>
                </a:rPr>
                <a:t>Pb</a:t>
              </a:r>
              <a:r>
                <a:rPr lang="en-US" sz="1400" dirty="0">
                  <a:solidFill>
                    <a:srgbClr val="6600FF"/>
                  </a:solidFill>
                </a:rPr>
                <a:t> </a:t>
              </a:r>
              <a:r>
                <a:rPr lang="en-US" sz="1400" dirty="0"/>
                <a:t>concentration (August 2017)  </a:t>
              </a: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5368558" y="1953491"/>
              <a:ext cx="3156463" cy="1963879"/>
              <a:chOff x="5368558" y="1953491"/>
              <a:chExt cx="3156463" cy="1963879"/>
            </a:xfrm>
          </p:grpSpPr>
          <p:pic>
            <p:nvPicPr>
              <p:cNvPr id="7" name="Рисунок 6" descr="Pb_conc_wildfires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368558" y="2008907"/>
                <a:ext cx="3058435" cy="1908463"/>
              </a:xfrm>
              <a:prstGeom prst="rect">
                <a:avLst/>
              </a:prstGeo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" name="Рисунок 9" descr="Pb_conc_wildfires_legend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000998" y="1953491"/>
                <a:ext cx="524023" cy="621722"/>
              </a:xfrm>
              <a:prstGeom prst="rect">
                <a:avLst/>
              </a:prstGeom>
            </p:spPr>
          </p:pic>
        </p:grpSp>
      </p:grpSp>
      <p:sp>
        <p:nvSpPr>
          <p:cNvPr id="18" name="Text Box 43">
            <a:extLst>
              <a:ext uri="{FF2B5EF4-FFF2-40B4-BE49-F238E27FC236}">
                <a16:creationId xmlns="" xmlns:a16="http://schemas.microsoft.com/office/drawing/2014/main" id="{54B783BA-4AB2-4BE3-976D-2665E4406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20" y="3300029"/>
            <a:ext cx="40324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/>
              <a:t>Simulations of the </a:t>
            </a:r>
            <a:r>
              <a:rPr lang="en-US" sz="1600" dirty="0">
                <a:solidFill>
                  <a:srgbClr val="6600FF"/>
                </a:solidFill>
              </a:rPr>
              <a:t>wildfires effect on pollution levels</a:t>
            </a:r>
            <a:r>
              <a:rPr lang="en-US" sz="1600" dirty="0"/>
              <a:t> in the EMEP countries</a:t>
            </a:r>
            <a:endParaRPr lang="ru-RU" sz="1600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5447937" y="3105968"/>
            <a:ext cx="976925" cy="744137"/>
            <a:chOff x="5447937" y="3105968"/>
            <a:chExt cx="976925" cy="744137"/>
          </a:xfrm>
        </p:grpSpPr>
        <p:sp>
          <p:nvSpPr>
            <p:cNvPr id="20" name="Овал 19"/>
            <p:cNvSpPr/>
            <p:nvPr/>
          </p:nvSpPr>
          <p:spPr>
            <a:xfrm>
              <a:off x="5919535" y="3208422"/>
              <a:ext cx="505327" cy="641683"/>
            </a:xfrm>
            <a:prstGeom prst="ellipse">
              <a:avLst/>
            </a:prstGeom>
            <a:noFill/>
            <a:ln>
              <a:solidFill>
                <a:srgbClr val="66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Овал 20"/>
            <p:cNvSpPr/>
            <p:nvPr/>
          </p:nvSpPr>
          <p:spPr>
            <a:xfrm rot="1191605">
              <a:off x="5447937" y="3105968"/>
              <a:ext cx="291937" cy="408437"/>
            </a:xfrm>
            <a:prstGeom prst="ellipse">
              <a:avLst/>
            </a:prstGeom>
            <a:noFill/>
            <a:ln>
              <a:solidFill>
                <a:srgbClr val="66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13" y="288001"/>
            <a:ext cx="9143999" cy="45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3200" kern="0" dirty="0">
                <a:solidFill>
                  <a:schemeClr val="tx2"/>
                </a:solidFill>
                <a:ea typeface="+mj-ea"/>
                <a:cs typeface="+mj-cs"/>
              </a:rPr>
              <a:t>Co-operation with effect community</a:t>
            </a:r>
          </a:p>
        </p:txBody>
      </p: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0" y="900000"/>
            <a:ext cx="9144000" cy="34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tabLst>
                <a:tab pos="3052763" algn="l"/>
              </a:tabLst>
            </a:pPr>
            <a:r>
              <a:rPr lang="en-US" sz="1600" b="1" dirty="0">
                <a:solidFill>
                  <a:schemeClr val="accent4"/>
                </a:solidFill>
              </a:rPr>
              <a:t>Use of EMEP observations, modelling, and moss measurements (</a:t>
            </a:r>
            <a:r>
              <a:rPr lang="en-US" sz="1600" b="1" dirty="0">
                <a:solidFill>
                  <a:srgbClr val="6600FF"/>
                </a:solidFill>
              </a:rPr>
              <a:t>ICP-Vegetation</a:t>
            </a:r>
            <a:r>
              <a:rPr lang="en-US" sz="1600" b="1" dirty="0">
                <a:solidFill>
                  <a:schemeClr val="accent4"/>
                </a:solidFill>
              </a:rPr>
              <a:t>) for trend analysis</a:t>
            </a:r>
            <a:endParaRPr lang="en-US" sz="1600" b="1" i="1" dirty="0">
              <a:solidFill>
                <a:srgbClr val="6600FF"/>
              </a:solidFill>
            </a:endParaRPr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5021657" y="1581905"/>
            <a:ext cx="3860801" cy="241296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003399"/>
                </a:solidFill>
              </a:rPr>
              <a:t>Key features: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/>
              <a:t>Combination</a:t>
            </a:r>
            <a:r>
              <a:rPr lang="en-US" sz="1600" dirty="0">
                <a:solidFill>
                  <a:srgbClr val="6600FF"/>
                </a:solidFill>
              </a:rPr>
              <a:t> </a:t>
            </a:r>
            <a:r>
              <a:rPr lang="en-US" sz="1600" dirty="0"/>
              <a:t>of different data types provides </a:t>
            </a:r>
            <a:r>
              <a:rPr lang="en-US" sz="1600" dirty="0">
                <a:solidFill>
                  <a:srgbClr val="6600FF"/>
                </a:solidFill>
              </a:rPr>
              <a:t>more reliable estimates </a:t>
            </a:r>
            <a:r>
              <a:rPr lang="en-US" sz="1600" dirty="0"/>
              <a:t>of pollution changes on local and regional scales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/>
              <a:t>Analysis of discrepancies allows revealing </a:t>
            </a:r>
            <a:r>
              <a:rPr lang="en-US" sz="1600" dirty="0">
                <a:solidFill>
                  <a:srgbClr val="6600FF"/>
                </a:solidFill>
              </a:rPr>
              <a:t>assessment uncertainties </a:t>
            </a:r>
            <a:r>
              <a:rPr lang="en-US" sz="1600" dirty="0"/>
              <a:t>(e.g. emission estimates, model parameterizations etc.)</a:t>
            </a:r>
          </a:p>
        </p:txBody>
      </p:sp>
      <p:grpSp>
        <p:nvGrpSpPr>
          <p:cNvPr id="2" name="Группа 55"/>
          <p:cNvGrpSpPr/>
          <p:nvPr/>
        </p:nvGrpSpPr>
        <p:grpSpPr>
          <a:xfrm>
            <a:off x="1465226" y="1737594"/>
            <a:ext cx="2092944" cy="2418148"/>
            <a:chOff x="1465226" y="1737594"/>
            <a:chExt cx="2092944" cy="2418148"/>
          </a:xfrm>
        </p:grpSpPr>
        <p:pic>
          <p:nvPicPr>
            <p:cNvPr id="36" name="Рисунок 35" descr="moss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1240" y="2083071"/>
              <a:ext cx="1835847" cy="2072671"/>
            </a:xfrm>
            <a:prstGeom prst="rect">
              <a:avLst/>
            </a:prstGeom>
            <a:ln w="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1465226" y="1737594"/>
              <a:ext cx="20929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/>
                <a:t>Pb</a:t>
              </a:r>
              <a:r>
                <a:rPr lang="en-US" sz="1400" dirty="0"/>
                <a:t>  concentration in moss</a:t>
              </a:r>
            </a:p>
          </p:txBody>
        </p:sp>
        <p:pic>
          <p:nvPicPr>
            <p:cNvPr id="10" name="Picture 6" descr="pb_mosses(legend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4508" y="2122399"/>
              <a:ext cx="388215" cy="703373"/>
            </a:xfrm>
            <a:prstGeom prst="rect">
              <a:avLst/>
            </a:prstGeom>
            <a:noFill/>
          </p:spPr>
        </p:pic>
      </p:grpSp>
      <p:grpSp>
        <p:nvGrpSpPr>
          <p:cNvPr id="4" name="Группа 67"/>
          <p:cNvGrpSpPr/>
          <p:nvPr/>
        </p:nvGrpSpPr>
        <p:grpSpPr>
          <a:xfrm>
            <a:off x="173585" y="1509856"/>
            <a:ext cx="4669771" cy="3311907"/>
            <a:chOff x="173583" y="1509855"/>
            <a:chExt cx="4669771" cy="3311907"/>
          </a:xfrm>
        </p:grpSpPr>
        <p:grpSp>
          <p:nvGrpSpPr>
            <p:cNvPr id="5" name="Группа 66"/>
            <p:cNvGrpSpPr/>
            <p:nvPr/>
          </p:nvGrpSpPr>
          <p:grpSpPr>
            <a:xfrm>
              <a:off x="173583" y="1509855"/>
              <a:ext cx="4669771" cy="3193737"/>
              <a:chOff x="173583" y="1509855"/>
              <a:chExt cx="4669771" cy="3193737"/>
            </a:xfrm>
          </p:grpSpPr>
          <p:grpSp>
            <p:nvGrpSpPr>
              <p:cNvPr id="6" name="Группа 62"/>
              <p:cNvGrpSpPr/>
              <p:nvPr/>
            </p:nvGrpSpPr>
            <p:grpSpPr>
              <a:xfrm>
                <a:off x="173583" y="1509855"/>
                <a:ext cx="2233357" cy="1440000"/>
                <a:chOff x="173583" y="1509855"/>
                <a:chExt cx="2233357" cy="1440000"/>
              </a:xfrm>
            </p:grpSpPr>
            <p:pic>
              <p:nvPicPr>
                <p:cNvPr id="2057" name="Picture 9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73583" y="1509855"/>
                  <a:ext cx="1339331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95" name="Овал 94">
                  <a:extLst>
                    <a:ext uri="{FF2B5EF4-FFF2-40B4-BE49-F238E27FC236}">
                      <a16:creationId xmlns="" xmlns:a16="http://schemas.microsoft.com/office/drawing/2014/main" id="{E0B49E5F-279A-4306-9372-2118DDAEF11F}"/>
                    </a:ext>
                  </a:extLst>
                </p:cNvPr>
                <p:cNvSpPr/>
                <p:nvPr/>
              </p:nvSpPr>
              <p:spPr>
                <a:xfrm>
                  <a:off x="2262561" y="2763080"/>
                  <a:ext cx="144379" cy="144000"/>
                </a:xfrm>
                <a:prstGeom prst="ellipse">
                  <a:avLst/>
                </a:prstGeom>
                <a:noFill/>
                <a:ln w="22225">
                  <a:solidFill>
                    <a:srgbClr val="00339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6" name="Прямая со стрелкой 95">
                  <a:extLst>
                    <a:ext uri="{FF2B5EF4-FFF2-40B4-BE49-F238E27FC236}">
                      <a16:creationId xmlns="" xmlns:a16="http://schemas.microsoft.com/office/drawing/2014/main" id="{08966D3B-9785-42CE-B264-8828B1A21E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473958" y="2354239"/>
                  <a:ext cx="784747" cy="429904"/>
                </a:xfrm>
                <a:prstGeom prst="straightConnector1">
                  <a:avLst/>
                </a:prstGeom>
                <a:ln w="22225">
                  <a:solidFill>
                    <a:srgbClr val="003399"/>
                  </a:solidFill>
                  <a:headEnd type="none" w="lg" len="lg"/>
                  <a:tailEnd type="stealth" w="lg" len="lg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Группа 63"/>
              <p:cNvGrpSpPr/>
              <p:nvPr/>
            </p:nvGrpSpPr>
            <p:grpSpPr>
              <a:xfrm>
                <a:off x="180407" y="3053379"/>
                <a:ext cx="2436188" cy="1650213"/>
                <a:chOff x="180407" y="3053379"/>
                <a:chExt cx="2436188" cy="1650213"/>
              </a:xfrm>
            </p:grpSpPr>
            <p:pic>
              <p:nvPicPr>
                <p:cNvPr id="2056" name="Picture 8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80407" y="3263592"/>
                  <a:ext cx="1339331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04" name="Овал 103">
                  <a:extLst>
                    <a:ext uri="{FF2B5EF4-FFF2-40B4-BE49-F238E27FC236}">
                      <a16:creationId xmlns="" xmlns:a16="http://schemas.microsoft.com/office/drawing/2014/main" id="{5DE82CEC-D0E5-495D-A67E-5CF2D5F782F9}"/>
                    </a:ext>
                  </a:extLst>
                </p:cNvPr>
                <p:cNvSpPr/>
                <p:nvPr/>
              </p:nvSpPr>
              <p:spPr>
                <a:xfrm>
                  <a:off x="2472216" y="3053379"/>
                  <a:ext cx="144379" cy="144000"/>
                </a:xfrm>
                <a:prstGeom prst="ellipse">
                  <a:avLst/>
                </a:prstGeom>
                <a:noFill/>
                <a:ln w="22225">
                  <a:solidFill>
                    <a:srgbClr val="00339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5" name="Прямая со стрелкой 104">
                  <a:extLst>
                    <a:ext uri="{FF2B5EF4-FFF2-40B4-BE49-F238E27FC236}">
                      <a16:creationId xmlns="" xmlns:a16="http://schemas.microsoft.com/office/drawing/2014/main" id="{BBCCAB41-964D-4F35-9E5F-CB10CC83B744}"/>
                    </a:ext>
                  </a:extLst>
                </p:cNvPr>
                <p:cNvCxnSpPr>
                  <a:cxnSpLocks/>
                  <a:stCxn id="104" idx="3"/>
                </p:cNvCxnSpPr>
                <p:nvPr/>
              </p:nvCxnSpPr>
              <p:spPr>
                <a:xfrm flipH="1">
                  <a:off x="1473958" y="3176291"/>
                  <a:ext cx="1019402" cy="699673"/>
                </a:xfrm>
                <a:prstGeom prst="straightConnector1">
                  <a:avLst/>
                </a:prstGeom>
                <a:ln w="22225">
                  <a:solidFill>
                    <a:srgbClr val="003399"/>
                  </a:solidFill>
                  <a:headEnd type="none" w="lg" len="lg"/>
                  <a:tailEnd type="stealth" w="lg" len="lg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Группа 65"/>
              <p:cNvGrpSpPr/>
              <p:nvPr/>
            </p:nvGrpSpPr>
            <p:grpSpPr>
              <a:xfrm>
                <a:off x="2647437" y="1516679"/>
                <a:ext cx="2195917" cy="1440000"/>
                <a:chOff x="2647437" y="1516679"/>
                <a:chExt cx="2195917" cy="1440000"/>
              </a:xfrm>
            </p:grpSpPr>
            <p:pic>
              <p:nvPicPr>
                <p:cNvPr id="2058" name="Picture 10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508400" y="1516679"/>
                  <a:ext cx="1334954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02" name="Овал 101">
                  <a:extLst>
                    <a:ext uri="{FF2B5EF4-FFF2-40B4-BE49-F238E27FC236}">
                      <a16:creationId xmlns="" xmlns:a16="http://schemas.microsoft.com/office/drawing/2014/main" id="{3084C458-FC4F-4ACA-8667-18690DEEBE74}"/>
                    </a:ext>
                  </a:extLst>
                </p:cNvPr>
                <p:cNvSpPr/>
                <p:nvPr/>
              </p:nvSpPr>
              <p:spPr>
                <a:xfrm>
                  <a:off x="2647437" y="2560958"/>
                  <a:ext cx="144379" cy="144000"/>
                </a:xfrm>
                <a:prstGeom prst="ellipse">
                  <a:avLst/>
                </a:prstGeom>
                <a:noFill/>
                <a:ln w="22225">
                  <a:solidFill>
                    <a:srgbClr val="00339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8" name="Прямая со стрелкой 107">
                  <a:extLst>
                    <a:ext uri="{FF2B5EF4-FFF2-40B4-BE49-F238E27FC236}">
                      <a16:creationId xmlns="" xmlns:a16="http://schemas.microsoft.com/office/drawing/2014/main" id="{979764F2-EC37-42F1-A1A8-9FE0F43F433C}"/>
                    </a:ext>
                  </a:extLst>
                </p:cNvPr>
                <p:cNvCxnSpPr>
                  <a:cxnSpLocks/>
                  <a:stCxn id="102" idx="7"/>
                </p:cNvCxnSpPr>
                <p:nvPr/>
              </p:nvCxnSpPr>
              <p:spPr>
                <a:xfrm flipV="1">
                  <a:off x="2770672" y="2231410"/>
                  <a:ext cx="737728" cy="350636"/>
                </a:xfrm>
                <a:prstGeom prst="straightConnector1">
                  <a:avLst/>
                </a:prstGeom>
                <a:ln w="22225">
                  <a:solidFill>
                    <a:srgbClr val="003399"/>
                  </a:solidFill>
                  <a:headEnd type="none" w="lg" len="lg"/>
                  <a:tailEnd type="stealth" w="lg" len="lg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Группа 64"/>
              <p:cNvGrpSpPr/>
              <p:nvPr/>
            </p:nvGrpSpPr>
            <p:grpSpPr>
              <a:xfrm>
                <a:off x="2584892" y="2791263"/>
                <a:ext cx="2258076" cy="1912329"/>
                <a:chOff x="2584892" y="2791263"/>
                <a:chExt cx="2258076" cy="1912329"/>
              </a:xfrm>
            </p:grpSpPr>
            <p:pic>
              <p:nvPicPr>
                <p:cNvPr id="2059" name="Picture 11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503637" y="3263592"/>
                  <a:ext cx="1339331" cy="144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03" name="Овал 102">
                  <a:extLst>
                    <a:ext uri="{FF2B5EF4-FFF2-40B4-BE49-F238E27FC236}">
                      <a16:creationId xmlns="" xmlns:a16="http://schemas.microsoft.com/office/drawing/2014/main" id="{11A3EC74-6EA2-4787-9B08-937C3523040F}"/>
                    </a:ext>
                  </a:extLst>
                </p:cNvPr>
                <p:cNvSpPr/>
                <p:nvPr/>
              </p:nvSpPr>
              <p:spPr>
                <a:xfrm>
                  <a:off x="2584892" y="2791263"/>
                  <a:ext cx="144379" cy="144000"/>
                </a:xfrm>
                <a:prstGeom prst="ellipse">
                  <a:avLst/>
                </a:prstGeom>
                <a:noFill/>
                <a:ln w="22225">
                  <a:solidFill>
                    <a:srgbClr val="00339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0" name="Прямая со стрелкой 109">
                  <a:extLst>
                    <a:ext uri="{FF2B5EF4-FFF2-40B4-BE49-F238E27FC236}">
                      <a16:creationId xmlns="" xmlns:a16="http://schemas.microsoft.com/office/drawing/2014/main" id="{95DBE0DB-BF0D-41F1-90FD-9A383F387728}"/>
                    </a:ext>
                  </a:extLst>
                </p:cNvPr>
                <p:cNvCxnSpPr>
                  <a:cxnSpLocks/>
                  <a:stCxn id="103" idx="5"/>
                </p:cNvCxnSpPr>
                <p:nvPr/>
              </p:nvCxnSpPr>
              <p:spPr>
                <a:xfrm>
                  <a:off x="2708127" y="2914175"/>
                  <a:ext cx="867586" cy="825312"/>
                </a:xfrm>
                <a:prstGeom prst="straightConnector1">
                  <a:avLst/>
                </a:prstGeom>
                <a:ln w="22225">
                  <a:solidFill>
                    <a:srgbClr val="003399"/>
                  </a:solidFill>
                  <a:headEnd type="none" w="lg" len="lg"/>
                  <a:tailEnd type="stealth" w="lg" len="lg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Группа 56"/>
            <p:cNvGrpSpPr/>
            <p:nvPr/>
          </p:nvGrpSpPr>
          <p:grpSpPr>
            <a:xfrm>
              <a:off x="1772708" y="4269389"/>
              <a:ext cx="1610054" cy="552373"/>
              <a:chOff x="1772708" y="4269389"/>
              <a:chExt cx="1610054" cy="552373"/>
            </a:xfrm>
          </p:grpSpPr>
          <p:grpSp>
            <p:nvGrpSpPr>
              <p:cNvPr id="14" name="Группа 119">
                <a:extLst>
                  <a:ext uri="{FF2B5EF4-FFF2-40B4-BE49-F238E27FC236}">
                    <a16:creationId xmlns="" xmlns:a16="http://schemas.microsoft.com/office/drawing/2014/main" id="{1A96D077-7524-4DDB-85B0-342E9F243104}"/>
                  </a:ext>
                </a:extLst>
              </p:cNvPr>
              <p:cNvGrpSpPr/>
              <p:nvPr/>
            </p:nvGrpSpPr>
            <p:grpSpPr>
              <a:xfrm>
                <a:off x="1772708" y="4313915"/>
                <a:ext cx="219199" cy="79200"/>
                <a:chOff x="1636681" y="4384726"/>
                <a:chExt cx="219199" cy="79200"/>
              </a:xfrm>
            </p:grpSpPr>
            <p:cxnSp>
              <p:nvCxnSpPr>
                <p:cNvPr id="29" name="Прямая соединительная линия 28"/>
                <p:cNvCxnSpPr>
                  <a:cxnSpLocks/>
                </p:cNvCxnSpPr>
                <p:nvPr/>
              </p:nvCxnSpPr>
              <p:spPr>
                <a:xfrm>
                  <a:off x="1636681" y="4420726"/>
                  <a:ext cx="219199" cy="0"/>
                </a:xfrm>
                <a:prstGeom prst="line">
                  <a:avLst/>
                </a:prstGeom>
                <a:ln w="349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Овал 29"/>
                <p:cNvSpPr>
                  <a:spLocks noChangeAspect="1"/>
                </p:cNvSpPr>
                <p:nvPr/>
              </p:nvSpPr>
              <p:spPr>
                <a:xfrm>
                  <a:off x="1705488" y="4384726"/>
                  <a:ext cx="79200" cy="792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2018860" y="4269389"/>
                <a:ext cx="1210835" cy="169277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r>
                  <a:rPr lang="en-US" sz="1100" dirty="0"/>
                  <a:t>Conc. in moss (obs.)</a:t>
                </a:r>
                <a:endParaRPr lang="ru-RU" sz="1100" dirty="0"/>
              </a:p>
            </p:txBody>
          </p:sp>
          <p:grpSp>
            <p:nvGrpSpPr>
              <p:cNvPr id="15" name="Группа 114">
                <a:extLst>
                  <a:ext uri="{FF2B5EF4-FFF2-40B4-BE49-F238E27FC236}">
                    <a16:creationId xmlns="" xmlns:a16="http://schemas.microsoft.com/office/drawing/2014/main" id="{18F83D89-C9FC-4B50-B571-82EA343D2E62}"/>
                  </a:ext>
                </a:extLst>
              </p:cNvPr>
              <p:cNvGrpSpPr/>
              <p:nvPr/>
            </p:nvGrpSpPr>
            <p:grpSpPr>
              <a:xfrm>
                <a:off x="1772708" y="4505042"/>
                <a:ext cx="219199" cy="72000"/>
                <a:chOff x="1636681" y="4211443"/>
                <a:chExt cx="219199" cy="72000"/>
              </a:xfrm>
            </p:grpSpPr>
            <p:cxnSp>
              <p:nvCxnSpPr>
                <p:cNvPr id="26" name="Прямая соединительная линия 25"/>
                <p:cNvCxnSpPr>
                  <a:cxnSpLocks/>
                </p:cNvCxnSpPr>
                <p:nvPr/>
              </p:nvCxnSpPr>
              <p:spPr>
                <a:xfrm>
                  <a:off x="1636681" y="4247443"/>
                  <a:ext cx="219199" cy="0"/>
                </a:xfrm>
                <a:prstGeom prst="line">
                  <a:avLst/>
                </a:prstGeom>
                <a:ln w="34925">
                  <a:solidFill>
                    <a:srgbClr val="CC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Прямоугольник 26"/>
                <p:cNvSpPr>
                  <a:spLocks noChangeAspect="1"/>
                </p:cNvSpPr>
                <p:nvPr/>
              </p:nvSpPr>
              <p:spPr>
                <a:xfrm rot="2700000">
                  <a:off x="1710280" y="4211443"/>
                  <a:ext cx="72000" cy="72000"/>
                </a:xfrm>
                <a:prstGeom prst="rect">
                  <a:avLst/>
                </a:prstGeom>
                <a:solidFill>
                  <a:srgbClr val="CC00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2018860" y="4457793"/>
                <a:ext cx="1363902" cy="169277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r>
                  <a:rPr lang="en-US" sz="1100" dirty="0"/>
                  <a:t>Wet deposition (obs.)</a:t>
                </a:r>
                <a:endParaRPr lang="ru-RU" sz="1100" dirty="0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1779532" y="4692489"/>
                <a:ext cx="198000" cy="89270"/>
              </a:xfrm>
              <a:prstGeom prst="rect">
                <a:avLst/>
              </a:prstGeom>
              <a:solidFill>
                <a:srgbClr val="FFC00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="" xmlns:a16="http://schemas.microsoft.com/office/drawing/2014/main" id="{8BC5CB82-A66C-4B4F-A1C5-A5F424BD7061}"/>
                  </a:ext>
                </a:extLst>
              </p:cNvPr>
              <p:cNvSpPr txBox="1"/>
              <p:nvPr/>
            </p:nvSpPr>
            <p:spPr>
              <a:xfrm>
                <a:off x="2018860" y="4652485"/>
                <a:ext cx="1170761" cy="169277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r>
                  <a:rPr lang="en-US" sz="1100" dirty="0"/>
                  <a:t>Deposition (model)</a:t>
                </a:r>
                <a:endParaRPr lang="ru-RU" sz="1100" dirty="0"/>
              </a:p>
            </p:txBody>
          </p:sp>
        </p:grpSp>
      </p:grpSp>
      <p:sp>
        <p:nvSpPr>
          <p:cNvPr id="70" name="Прямоугольник 11"/>
          <p:cNvSpPr>
            <a:spLocks noChangeArrowheads="1"/>
          </p:cNvSpPr>
          <p:nvPr/>
        </p:nvSpPr>
        <p:spPr bwMode="auto">
          <a:xfrm>
            <a:off x="0" y="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Co-operation with WGE                                                                                                                                                                              </a:t>
            </a:r>
            <a:r>
              <a:rPr lang="en-US" sz="1200" i="1" dirty="0" err="1">
                <a:solidFill>
                  <a:schemeClr val="accent3">
                    <a:lumMod val="75000"/>
                  </a:schemeClr>
                </a:solidFill>
              </a:rPr>
              <a:t>workplan</a:t>
            </a:r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 item 1.1.1.13</a:t>
            </a:r>
            <a:endParaRPr lang="ru-RU" sz="1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5303761" y="4165083"/>
            <a:ext cx="3770437" cy="923448"/>
            <a:chOff x="5303761" y="4165083"/>
            <a:chExt cx="3770437" cy="923448"/>
          </a:xfrm>
        </p:grpSpPr>
        <p:sp useBgFill="1">
          <p:nvSpPr>
            <p:cNvPr id="40" name="Прямоугольник 39"/>
            <p:cNvSpPr/>
            <p:nvPr/>
          </p:nvSpPr>
          <p:spPr>
            <a:xfrm>
              <a:off x="5849368" y="4837245"/>
              <a:ext cx="3224830" cy="2512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33F5E7D0-0D17-4445-B307-CF1B84245403}"/>
                </a:ext>
              </a:extLst>
            </p:cNvPr>
            <p:cNvSpPr txBox="1"/>
            <p:nvPr/>
          </p:nvSpPr>
          <p:spPr>
            <a:xfrm>
              <a:off x="5303761" y="4165083"/>
              <a:ext cx="34929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>
                  <a:solidFill>
                    <a:srgbClr val="003399"/>
                  </a:solidFill>
                </a:rPr>
                <a:t>Presented at the ICP-Vegetation Task Force meeting (21-23 Feb 2022)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7929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5"/>
          <p:cNvGrpSpPr/>
          <p:nvPr/>
        </p:nvGrpSpPr>
        <p:grpSpPr>
          <a:xfrm>
            <a:off x="348568" y="1613090"/>
            <a:ext cx="4000137" cy="2817675"/>
            <a:chOff x="348566" y="1613089"/>
            <a:chExt cx="4000137" cy="2817675"/>
          </a:xfrm>
        </p:grpSpPr>
        <p:sp>
          <p:nvSpPr>
            <p:cNvPr id="22" name="Text Box 43">
              <a:extLst>
                <a:ext uri="{FF2B5EF4-FFF2-40B4-BE49-F238E27FC236}">
                  <a16:creationId xmlns="" xmlns:a16="http://schemas.microsoft.com/office/drawing/2014/main" id="{14A28A7F-F9F1-48A8-AF37-652B00029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566" y="1613089"/>
              <a:ext cx="4000137" cy="243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71463" indent="-271463">
                <a:spcBef>
                  <a:spcPts val="1200"/>
                </a:spcBef>
                <a:buClr>
                  <a:schemeClr val="tx2"/>
                </a:buClr>
                <a:tabLst>
                  <a:tab pos="271463" algn="l"/>
                </a:tabLst>
              </a:pPr>
              <a:r>
                <a:rPr lang="en-US" sz="1600" b="1" dirty="0">
                  <a:solidFill>
                    <a:srgbClr val="003399"/>
                  </a:solidFill>
                </a:rPr>
                <a:t>Assessment items:</a:t>
              </a:r>
            </a:p>
            <a:p>
              <a:pPr marL="271463" indent="-271463">
                <a:spcBef>
                  <a:spcPts val="1200"/>
                </a:spcBef>
                <a:buClr>
                  <a:schemeClr val="tx2"/>
                </a:buClr>
                <a:buFontTx/>
                <a:buChar char="•"/>
                <a:tabLst>
                  <a:tab pos="271463" algn="l"/>
                </a:tabLst>
              </a:pPr>
              <a:r>
                <a:rPr lang="en-US" sz="1600" dirty="0"/>
                <a:t>Considered pollutants – </a:t>
              </a:r>
              <a:r>
                <a:rPr lang="en-US" sz="1600" dirty="0">
                  <a:solidFill>
                    <a:srgbClr val="6600FF"/>
                  </a:solidFill>
                </a:rPr>
                <a:t>Cd</a:t>
              </a:r>
              <a:r>
                <a:rPr lang="en-US" sz="1600" dirty="0"/>
                <a:t>, </a:t>
              </a:r>
              <a:r>
                <a:rPr lang="en-US" sz="1600" dirty="0">
                  <a:solidFill>
                    <a:srgbClr val="6600FF"/>
                  </a:solidFill>
                </a:rPr>
                <a:t>Pb</a:t>
              </a:r>
              <a:r>
                <a:rPr lang="en-US" sz="1600" dirty="0"/>
                <a:t>, </a:t>
              </a:r>
              <a:r>
                <a:rPr lang="en-US" sz="1600" dirty="0">
                  <a:solidFill>
                    <a:srgbClr val="6600FF"/>
                  </a:solidFill>
                </a:rPr>
                <a:t>Hg</a:t>
              </a:r>
            </a:p>
            <a:p>
              <a:pPr marL="271463" indent="-271463">
                <a:spcBef>
                  <a:spcPts val="1200"/>
                </a:spcBef>
                <a:buClr>
                  <a:schemeClr val="tx2"/>
                </a:buClr>
                <a:buFontTx/>
                <a:buChar char="•"/>
                <a:tabLst>
                  <a:tab pos="271463" algn="l"/>
                </a:tabLst>
              </a:pPr>
              <a:r>
                <a:rPr lang="en-US" sz="1600" dirty="0">
                  <a:solidFill>
                    <a:srgbClr val="6600FF"/>
                  </a:solidFill>
                </a:rPr>
                <a:t>Long-term trends </a:t>
              </a:r>
              <a:r>
                <a:rPr lang="en-US" sz="1600" dirty="0"/>
                <a:t>of HM deposition to the OSPAR maritime regions</a:t>
              </a:r>
            </a:p>
            <a:p>
              <a:pPr marL="271463" indent="-271463">
                <a:spcBef>
                  <a:spcPts val="1200"/>
                </a:spcBef>
                <a:buClr>
                  <a:schemeClr val="tx2"/>
                </a:buClr>
                <a:buFontTx/>
                <a:buChar char="•"/>
                <a:tabLst>
                  <a:tab pos="271463" algn="l"/>
                </a:tabLst>
              </a:pPr>
              <a:r>
                <a:rPr lang="en-US" sz="1600" dirty="0">
                  <a:solidFill>
                    <a:srgbClr val="6600FF"/>
                  </a:solidFill>
                </a:rPr>
                <a:t>Source apportionment </a:t>
              </a:r>
              <a:r>
                <a:rPr lang="en-US" sz="1600" dirty="0"/>
                <a:t>of HM deposition</a:t>
              </a:r>
            </a:p>
            <a:p>
              <a:pPr marL="271463" indent="-271463">
                <a:spcBef>
                  <a:spcPts val="1200"/>
                </a:spcBef>
                <a:buClr>
                  <a:schemeClr val="tx2"/>
                </a:buClr>
                <a:buFontTx/>
                <a:buChar char="•"/>
                <a:tabLst>
                  <a:tab pos="271463" algn="l"/>
                </a:tabLst>
              </a:pPr>
              <a:r>
                <a:rPr lang="en-US" sz="1600" dirty="0">
                  <a:solidFill>
                    <a:srgbClr val="6600FF"/>
                  </a:solidFill>
                </a:rPr>
                <a:t>Evaluation</a:t>
              </a:r>
              <a:r>
                <a:rPr lang="en-US" sz="1600" dirty="0"/>
                <a:t> of modeling results vs. observations  (EMEP/CAMP)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33F5E7D0-0D17-4445-B307-CF1B84245403}"/>
                </a:ext>
              </a:extLst>
            </p:cNvPr>
            <p:cNvSpPr txBox="1"/>
            <p:nvPr/>
          </p:nvSpPr>
          <p:spPr>
            <a:xfrm>
              <a:off x="597093" y="4122987"/>
              <a:ext cx="32612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>
                  <a:solidFill>
                    <a:srgbClr val="003399"/>
                  </a:solidFill>
                </a:rPr>
                <a:t>The project was funded by OSPAR </a:t>
              </a: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008" y="1636958"/>
            <a:ext cx="2078348" cy="2949639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13" y="288001"/>
            <a:ext cx="9143999" cy="45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GB" sz="3200" kern="0" dirty="0">
                <a:solidFill>
                  <a:schemeClr val="tx2"/>
                </a:solidFill>
                <a:ea typeface="+mj-ea"/>
                <a:cs typeface="+mj-cs"/>
              </a:rPr>
              <a:t>Contribution to marine pollution assessment</a:t>
            </a:r>
          </a:p>
        </p:txBody>
      </p:sp>
      <p:sp>
        <p:nvSpPr>
          <p:cNvPr id="4" name="Rectangle 25">
            <a:extLst>
              <a:ext uri="{FF2B5EF4-FFF2-40B4-BE49-F238E27FC236}">
                <a16:creationId xmlns="" xmlns:a16="http://schemas.microsoft.com/office/drawing/2014/main" id="{804C819F-C184-478C-86EF-1A4910330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0000"/>
            <a:ext cx="9144000" cy="34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tabLst>
                <a:tab pos="3052763" algn="l"/>
              </a:tabLst>
            </a:pPr>
            <a:endParaRPr lang="en-US" sz="1600" b="1" i="1" dirty="0">
              <a:solidFill>
                <a:srgbClr val="6600FF"/>
              </a:solidFill>
            </a:endParaRPr>
          </a:p>
        </p:txBody>
      </p:sp>
      <p:sp>
        <p:nvSpPr>
          <p:cNvPr id="8" name="Прямоугольник 11">
            <a:extLst>
              <a:ext uri="{FF2B5EF4-FFF2-40B4-BE49-F238E27FC236}">
                <a16:creationId xmlns="" xmlns:a16="http://schemas.microsoft.com/office/drawing/2014/main" id="{D1003CC5-9255-4774-90B5-F69D60E9D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Co-operation with marine conventions                                                                                                                                                         workplan item 1.3.1</a:t>
            </a:r>
            <a:endParaRPr lang="ru-RU" sz="1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3" name="Группа 60"/>
          <p:cNvGrpSpPr/>
          <p:nvPr/>
        </p:nvGrpSpPr>
        <p:grpSpPr>
          <a:xfrm>
            <a:off x="0" y="900000"/>
            <a:ext cx="9144000" cy="4157188"/>
            <a:chOff x="0" y="900000"/>
            <a:chExt cx="9144000" cy="4157188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0E28AC91-AC90-47E8-A666-D75695AFD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00000"/>
              <a:ext cx="9144000" cy="340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457200" indent="-457200" algn="ctr">
                <a:lnSpc>
                  <a:spcPct val="110000"/>
                </a:lnSpc>
                <a:spcBef>
                  <a:spcPct val="40000"/>
                </a:spcBef>
                <a:buClr>
                  <a:schemeClr val="tx2"/>
                </a:buClr>
                <a:buFont typeface="Wingdings" pitchFamily="2" charset="2"/>
                <a:buNone/>
                <a:tabLst>
                  <a:tab pos="3052763" algn="l"/>
                </a:tabLst>
              </a:pPr>
              <a:r>
                <a:rPr lang="en-US" sz="1600" b="1" dirty="0">
                  <a:solidFill>
                    <a:schemeClr val="accent4"/>
                  </a:solidFill>
                </a:rPr>
                <a:t>Model assessment of heavy metal loads to the Northern Atlantic (</a:t>
              </a:r>
              <a:r>
                <a:rPr lang="en-US" sz="1600" b="1" dirty="0">
                  <a:solidFill>
                    <a:srgbClr val="6600FF"/>
                  </a:solidFill>
                </a:rPr>
                <a:t>co-operation with OSPAR</a:t>
              </a:r>
              <a:r>
                <a:rPr lang="en-US" sz="1600" b="1" dirty="0">
                  <a:solidFill>
                    <a:schemeClr val="accent4"/>
                  </a:solidFill>
                </a:rPr>
                <a:t>)</a:t>
              </a:r>
              <a:endParaRPr lang="en-US" sz="1600" b="1" i="1" dirty="0">
                <a:solidFill>
                  <a:srgbClr val="6600FF"/>
                </a:solidFill>
              </a:endParaRPr>
            </a:p>
          </p:txBody>
        </p:sp>
        <p:grpSp>
          <p:nvGrpSpPr>
            <p:cNvPr id="5" name="Группа 54"/>
            <p:cNvGrpSpPr/>
            <p:nvPr/>
          </p:nvGrpSpPr>
          <p:grpSpPr>
            <a:xfrm>
              <a:off x="123450" y="4698557"/>
              <a:ext cx="1088035" cy="358631"/>
              <a:chOff x="123450" y="4698557"/>
              <a:chExt cx="1088035" cy="358631"/>
            </a:xfrm>
          </p:grpSpPr>
          <p:grpSp>
            <p:nvGrpSpPr>
              <p:cNvPr id="6" name="Group 22">
                <a:extLst>
                  <a:ext uri="{FF2B5EF4-FFF2-40B4-BE49-F238E27FC236}">
                    <a16:creationId xmlns="" xmlns:a16="http://schemas.microsoft.com/office/drawing/2014/main" id="{D91F31D8-57D4-466A-9C3C-0226B8E9236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23450" y="4714707"/>
                <a:ext cx="347605" cy="342481"/>
                <a:chOff x="4687" y="2932"/>
                <a:chExt cx="563" cy="555"/>
              </a:xfrm>
            </p:grpSpPr>
            <p:sp>
              <p:nvSpPr>
                <p:cNvPr id="42" name="Oval 23">
                  <a:extLst>
                    <a:ext uri="{FF2B5EF4-FFF2-40B4-BE49-F238E27FC236}">
                      <a16:creationId xmlns="" xmlns:a16="http://schemas.microsoft.com/office/drawing/2014/main" id="{95AB05F8-1E86-4349-BB9C-1580E1C8CD7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12" y="2936"/>
                  <a:ext cx="507" cy="48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43" name="Picture 24" descr="OSPAR_logo1">
                  <a:extLst>
                    <a:ext uri="{FF2B5EF4-FFF2-40B4-BE49-F238E27FC236}">
                      <a16:creationId xmlns="" xmlns:a16="http://schemas.microsoft.com/office/drawing/2014/main" id="{16654EDF-E70A-47AE-94FB-FC22B85D69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687" y="2932"/>
                  <a:ext cx="563" cy="555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41" name="Text Box 25">
                <a:extLst>
                  <a:ext uri="{FF2B5EF4-FFF2-40B4-BE49-F238E27FC236}">
                    <a16:creationId xmlns="" xmlns:a16="http://schemas.microsoft.com/office/drawing/2014/main" id="{07338558-60B4-4949-AF1C-E2998DCBAC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914" y="4698557"/>
                <a:ext cx="774571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b="1" dirty="0">
                    <a:solidFill>
                      <a:srgbClr val="0099CC"/>
                    </a:solidFill>
                    <a:latin typeface="Arial" charset="0"/>
                  </a:rPr>
                  <a:t>OSPAR</a:t>
                </a:r>
              </a:p>
              <a:p>
                <a:r>
                  <a:rPr lang="en-US" sz="700" b="1" dirty="0">
                    <a:solidFill>
                      <a:srgbClr val="003399"/>
                    </a:solidFill>
                    <a:latin typeface="Arial" charset="0"/>
                  </a:rPr>
                  <a:t>COMMISSION</a:t>
                </a:r>
                <a:endParaRPr lang="ru-RU" sz="700" b="1" dirty="0">
                  <a:solidFill>
                    <a:srgbClr val="003399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9" name="Группа 58"/>
          <p:cNvGrpSpPr/>
          <p:nvPr/>
        </p:nvGrpSpPr>
        <p:grpSpPr>
          <a:xfrm>
            <a:off x="4407288" y="1575168"/>
            <a:ext cx="2155371" cy="2946480"/>
            <a:chOff x="4407286" y="1575168"/>
            <a:chExt cx="2155371" cy="2946480"/>
          </a:xfrm>
        </p:grpSpPr>
        <p:grpSp>
          <p:nvGrpSpPr>
            <p:cNvPr id="10" name="Группа 51"/>
            <p:cNvGrpSpPr/>
            <p:nvPr/>
          </p:nvGrpSpPr>
          <p:grpSpPr>
            <a:xfrm>
              <a:off x="4407286" y="1575168"/>
              <a:ext cx="2155371" cy="2946480"/>
              <a:chOff x="4407286" y="1575168"/>
              <a:chExt cx="2155371" cy="2946480"/>
            </a:xfrm>
          </p:grpSpPr>
          <p:pic>
            <p:nvPicPr>
              <p:cNvPr id="16" name="Picture 2">
                <a:extLst>
                  <a:ext uri="{FF2B5EF4-FFF2-40B4-BE49-F238E27FC236}">
                    <a16:creationId xmlns="" xmlns:a16="http://schemas.microsoft.com/office/drawing/2014/main" id="{890AD9DB-846B-44C1-8B67-480421C611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591455" y="1898608"/>
                <a:ext cx="1826451" cy="2623040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DAF35AF9-AC1D-4F97-86CB-C91803AD97CE}"/>
                  </a:ext>
                </a:extLst>
              </p:cNvPr>
              <p:cNvSpPr txBox="1"/>
              <p:nvPr/>
            </p:nvSpPr>
            <p:spPr>
              <a:xfrm>
                <a:off x="4407286" y="1575168"/>
                <a:ext cx="2155371" cy="284693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sz="1400" dirty="0" err="1"/>
                  <a:t>Pb</a:t>
                </a:r>
                <a:r>
                  <a:rPr lang="en-US" sz="1400" dirty="0"/>
                  <a:t> deposition (2015)</a:t>
                </a:r>
                <a:endParaRPr lang="ru-RU" sz="1400" dirty="0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094B191-D070-4A3F-8D14-D4F8423BF7DC}"/>
                </a:ext>
              </a:extLst>
            </p:cNvPr>
            <p:cNvSpPr txBox="1"/>
            <p:nvPr/>
          </p:nvSpPr>
          <p:spPr>
            <a:xfrm>
              <a:off x="4988350" y="3596917"/>
              <a:ext cx="6632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Wider </a:t>
              </a:r>
              <a:r>
                <a:rPr lang="en-US" sz="800" b="1" dirty="0" err="1"/>
                <a:t>Atrlantic</a:t>
              </a:r>
              <a:endParaRPr lang="ru-RU" sz="800" b="1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0B7B80F5-A541-4F1E-9E28-D016594FE88D}"/>
                </a:ext>
              </a:extLst>
            </p:cNvPr>
            <p:cNvSpPr txBox="1"/>
            <p:nvPr/>
          </p:nvSpPr>
          <p:spPr>
            <a:xfrm>
              <a:off x="5288998" y="2370727"/>
              <a:ext cx="6632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Arctic waters</a:t>
              </a:r>
              <a:endParaRPr lang="ru-RU" sz="800" b="1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BA5D1CF0-134E-4571-B4A3-2DAB35A1C486}"/>
                </a:ext>
              </a:extLst>
            </p:cNvPr>
            <p:cNvSpPr txBox="1"/>
            <p:nvPr/>
          </p:nvSpPr>
          <p:spPr>
            <a:xfrm>
              <a:off x="5788887" y="3184742"/>
              <a:ext cx="5975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Greater North Sea</a:t>
              </a:r>
              <a:endParaRPr lang="ru-RU" sz="800" b="1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6E86C7A2-5E6E-413A-AC94-11D2330CB4F1}"/>
                </a:ext>
              </a:extLst>
            </p:cNvPr>
            <p:cNvSpPr txBox="1"/>
            <p:nvPr/>
          </p:nvSpPr>
          <p:spPr>
            <a:xfrm>
              <a:off x="5561219" y="3644674"/>
              <a:ext cx="5975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Celtic Seas</a:t>
              </a:r>
              <a:endParaRPr lang="ru-RU" sz="800" b="1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EA879775-F03A-450C-B0E7-9E786D099DCE}"/>
                </a:ext>
              </a:extLst>
            </p:cNvPr>
            <p:cNvSpPr txBox="1"/>
            <p:nvPr/>
          </p:nvSpPr>
          <p:spPr>
            <a:xfrm>
              <a:off x="5573854" y="3917307"/>
              <a:ext cx="5975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Bay of Biscay</a:t>
              </a:r>
              <a:endParaRPr lang="ru-RU" sz="800" b="1" dirty="0"/>
            </a:p>
          </p:txBody>
        </p:sp>
      </p:grpSp>
      <p:grpSp>
        <p:nvGrpSpPr>
          <p:cNvPr id="11" name="Группа 59"/>
          <p:cNvGrpSpPr/>
          <p:nvPr/>
        </p:nvGrpSpPr>
        <p:grpSpPr>
          <a:xfrm>
            <a:off x="5438559" y="1542644"/>
            <a:ext cx="3335079" cy="3212955"/>
            <a:chOff x="5438557" y="1542643"/>
            <a:chExt cx="3335079" cy="3212955"/>
          </a:xfrm>
        </p:grpSpPr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56324" y="1823538"/>
              <a:ext cx="1980000" cy="1471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56324" y="3284176"/>
              <a:ext cx="1980000" cy="1471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CE2D8BEA-D18F-4594-A10A-FE24DD41DA8A}"/>
                </a:ext>
              </a:extLst>
            </p:cNvPr>
            <p:cNvSpPr txBox="1"/>
            <p:nvPr/>
          </p:nvSpPr>
          <p:spPr>
            <a:xfrm>
              <a:off x="6618265" y="1542643"/>
              <a:ext cx="2155371" cy="28469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sz="1400" dirty="0"/>
                <a:t>HM deposition trends</a:t>
              </a:r>
              <a:endParaRPr lang="ru-RU" sz="1400" dirty="0"/>
            </a:p>
          </p:txBody>
        </p:sp>
        <p:grpSp>
          <p:nvGrpSpPr>
            <p:cNvPr id="12" name="Группа 57"/>
            <p:cNvGrpSpPr/>
            <p:nvPr/>
          </p:nvGrpSpPr>
          <p:grpSpPr>
            <a:xfrm>
              <a:off x="5438557" y="3847225"/>
              <a:ext cx="1214727" cy="217747"/>
              <a:chOff x="5438557" y="3847225"/>
              <a:chExt cx="1214727" cy="217747"/>
            </a:xfrm>
          </p:grpSpPr>
          <p:cxnSp>
            <p:nvCxnSpPr>
              <p:cNvPr id="32" name="Прямая со стрелкой 31">
                <a:extLst>
                  <a:ext uri="{FF2B5EF4-FFF2-40B4-BE49-F238E27FC236}">
                    <a16:creationId xmlns="" xmlns:a16="http://schemas.microsoft.com/office/drawing/2014/main" id="{67DA6024-332D-4173-9870-A798B24D1B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86400" y="3847225"/>
                <a:ext cx="1166884" cy="184245"/>
              </a:xfrm>
              <a:prstGeom prst="straightConnector1">
                <a:avLst/>
              </a:prstGeom>
              <a:ln w="19050">
                <a:solidFill>
                  <a:srgbClr val="CC00CC"/>
                </a:solidFill>
                <a:headEnd type="none" w="lg" len="lg"/>
                <a:tailEnd type="none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Овал 49"/>
              <p:cNvSpPr>
                <a:spLocks noChangeAspect="1"/>
              </p:cNvSpPr>
              <p:nvPr/>
            </p:nvSpPr>
            <p:spPr>
              <a:xfrm>
                <a:off x="5438557" y="4010972"/>
                <a:ext cx="54000" cy="54000"/>
              </a:xfrm>
              <a:prstGeom prst="ellipse">
                <a:avLst/>
              </a:prstGeom>
              <a:solidFill>
                <a:srgbClr val="CC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Группа 56"/>
            <p:cNvGrpSpPr/>
            <p:nvPr/>
          </p:nvGrpSpPr>
          <p:grpSpPr>
            <a:xfrm>
              <a:off x="5857166" y="2659869"/>
              <a:ext cx="782470" cy="591884"/>
              <a:chOff x="5857166" y="2659869"/>
              <a:chExt cx="782470" cy="591884"/>
            </a:xfrm>
          </p:grpSpPr>
          <p:cxnSp>
            <p:nvCxnSpPr>
              <p:cNvPr id="31" name="Прямая со стрелкой 30">
                <a:extLst>
                  <a:ext uri="{FF2B5EF4-FFF2-40B4-BE49-F238E27FC236}">
                    <a16:creationId xmlns="" xmlns:a16="http://schemas.microsoft.com/office/drawing/2014/main" id="{A37EF817-2005-42A8-BC43-5AB6457829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02656" y="2659869"/>
                <a:ext cx="736980" cy="545911"/>
              </a:xfrm>
              <a:prstGeom prst="straightConnector1">
                <a:avLst/>
              </a:prstGeom>
              <a:ln w="19050">
                <a:solidFill>
                  <a:srgbClr val="CC00CC"/>
                </a:solidFill>
                <a:headEnd type="none" w="lg" len="lg"/>
                <a:tailEnd type="none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Овал 50"/>
              <p:cNvSpPr>
                <a:spLocks noChangeAspect="1"/>
              </p:cNvSpPr>
              <p:nvPr/>
            </p:nvSpPr>
            <p:spPr>
              <a:xfrm>
                <a:off x="5857166" y="3197753"/>
                <a:ext cx="54000" cy="54000"/>
              </a:xfrm>
              <a:prstGeom prst="ellipse">
                <a:avLst/>
              </a:prstGeom>
              <a:solidFill>
                <a:srgbClr val="CC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97536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91217" y="1418713"/>
            <a:ext cx="8187945" cy="3481930"/>
            <a:chOff x="291217" y="1418713"/>
            <a:chExt cx="8187945" cy="3481930"/>
          </a:xfrm>
        </p:grpSpPr>
        <p:pic>
          <p:nvPicPr>
            <p:cNvPr id="36" name="Рисунок 35" descr="gitHub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217" y="1418713"/>
              <a:ext cx="5280243" cy="3481930"/>
            </a:xfrm>
            <a:prstGeom prst="rect">
              <a:avLst/>
            </a:prstGeom>
            <a:ln w="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5821447" y="4209032"/>
              <a:ext cx="26577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/>
                <a:t>https://github.com/msc-east</a:t>
              </a:r>
              <a:endParaRPr lang="en-US" sz="1600" dirty="0"/>
            </a:p>
          </p:txBody>
        </p:sp>
      </p:grp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13" y="288001"/>
            <a:ext cx="9143999" cy="45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GB" sz="3200" kern="0" dirty="0">
                <a:solidFill>
                  <a:schemeClr val="tx2"/>
                </a:solidFill>
                <a:ea typeface="+mj-ea"/>
                <a:cs typeface="+mj-cs"/>
              </a:rPr>
              <a:t>GLEMOS open source (pilot version)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68121" y="900000"/>
            <a:ext cx="5207772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GLEMOS model source code is available at </a:t>
            </a:r>
            <a:r>
              <a:rPr lang="en-US" sz="1600" b="1" dirty="0" err="1">
                <a:solidFill>
                  <a:srgbClr val="6600FF"/>
                </a:solidFill>
              </a:rPr>
              <a:t>GitHub</a:t>
            </a:r>
            <a:r>
              <a:rPr lang="en-US" sz="1600" b="1" dirty="0">
                <a:solidFill>
                  <a:srgbClr val="6600FF"/>
                </a:solidFill>
              </a:rPr>
              <a:t> </a:t>
            </a:r>
            <a:r>
              <a:rPr lang="en-US" sz="1600" b="1" dirty="0"/>
              <a:t>platform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7B572A1-BF36-4621-8499-8E2BFEF8D205}"/>
              </a:ext>
            </a:extLst>
          </p:cNvPr>
          <p:cNvGrpSpPr/>
          <p:nvPr/>
        </p:nvGrpSpPr>
        <p:grpSpPr>
          <a:xfrm>
            <a:off x="1771318" y="1690005"/>
            <a:ext cx="7238002" cy="2216441"/>
            <a:chOff x="1771318" y="1690005"/>
            <a:chExt cx="7238002" cy="2216441"/>
          </a:xfrm>
        </p:grpSpPr>
        <p:sp>
          <p:nvSpPr>
            <p:cNvPr id="8" name="Text Box 43"/>
            <p:cNvSpPr txBox="1">
              <a:spLocks noChangeArrowheads="1"/>
            </p:cNvSpPr>
            <p:nvPr/>
          </p:nvSpPr>
          <p:spPr bwMode="auto">
            <a:xfrm>
              <a:off x="5737583" y="1690005"/>
              <a:ext cx="3271737" cy="2216441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71463" indent="-271463">
                <a:lnSpc>
                  <a:spcPct val="110000"/>
                </a:lnSpc>
                <a:spcBef>
                  <a:spcPts val="600"/>
                </a:spcBef>
                <a:buClr>
                  <a:schemeClr val="tx2"/>
                </a:buClr>
                <a:tabLst>
                  <a:tab pos="271463" algn="l"/>
                </a:tabLst>
              </a:pPr>
              <a:r>
                <a:rPr lang="en-US" sz="1600" b="1" dirty="0">
                  <a:solidFill>
                    <a:srgbClr val="003399"/>
                  </a:solidFill>
                </a:rPr>
                <a:t>GLEMOS distribution:</a:t>
              </a:r>
            </a:p>
            <a:p>
              <a:pPr marL="342900" indent="-342900">
                <a:lnSpc>
                  <a:spcPct val="110000"/>
                </a:lnSpc>
                <a:spcBef>
                  <a:spcPts val="600"/>
                </a:spcBef>
                <a:buClr>
                  <a:schemeClr val="tx2"/>
                </a:buClr>
                <a:buFont typeface="+mj-lt"/>
                <a:buAutoNum type="arabicPeriod"/>
                <a:tabLst>
                  <a:tab pos="271463" algn="l"/>
                </a:tabLst>
              </a:pPr>
              <a:r>
                <a:rPr lang="en-US" sz="1600" dirty="0"/>
                <a:t>Source code </a:t>
              </a:r>
              <a:r>
                <a:rPr lang="en-US" sz="1400" i="1" dirty="0">
                  <a:solidFill>
                    <a:srgbClr val="003399"/>
                  </a:solidFill>
                </a:rPr>
                <a:t>(</a:t>
              </a:r>
              <a:r>
                <a:rPr lang="en-US" sz="1400" i="1" dirty="0" err="1">
                  <a:solidFill>
                    <a:srgbClr val="003399"/>
                  </a:solidFill>
                </a:rPr>
                <a:t>GLEMOS_Source</a:t>
              </a:r>
              <a:r>
                <a:rPr lang="en-US" sz="1400" i="1" dirty="0">
                  <a:solidFill>
                    <a:srgbClr val="003399"/>
                  </a:solidFill>
                </a:rPr>
                <a:t>)</a:t>
              </a:r>
            </a:p>
            <a:p>
              <a:pPr marL="342900" indent="-342900">
                <a:lnSpc>
                  <a:spcPct val="110000"/>
                </a:lnSpc>
                <a:spcBef>
                  <a:spcPts val="600"/>
                </a:spcBef>
                <a:buClr>
                  <a:schemeClr val="tx2"/>
                </a:buClr>
                <a:buFont typeface="+mj-lt"/>
                <a:buAutoNum type="arabicPeriod"/>
                <a:tabLst>
                  <a:tab pos="271463" algn="l"/>
                </a:tabLst>
              </a:pPr>
              <a:r>
                <a:rPr lang="en-US" sz="1600" dirty="0"/>
                <a:t>Control scripts </a:t>
              </a:r>
              <a:r>
                <a:rPr lang="en-US" sz="1400" i="1" dirty="0">
                  <a:solidFill>
                    <a:srgbClr val="003399"/>
                  </a:solidFill>
                </a:rPr>
                <a:t>(</a:t>
              </a:r>
              <a:r>
                <a:rPr lang="en-US" sz="1400" i="1" dirty="0" err="1">
                  <a:solidFill>
                    <a:srgbClr val="003399"/>
                  </a:solidFill>
                </a:rPr>
                <a:t>GLEMOS_Manager</a:t>
              </a:r>
              <a:r>
                <a:rPr lang="en-US" sz="1400" i="1" dirty="0">
                  <a:solidFill>
                    <a:srgbClr val="003399"/>
                  </a:solidFill>
                </a:rPr>
                <a:t>)</a:t>
              </a:r>
            </a:p>
            <a:p>
              <a:pPr marL="342900" indent="-342900">
                <a:lnSpc>
                  <a:spcPct val="110000"/>
                </a:lnSpc>
                <a:spcBef>
                  <a:spcPts val="600"/>
                </a:spcBef>
                <a:buClr>
                  <a:schemeClr val="tx2"/>
                </a:buClr>
                <a:buFont typeface="+mj-lt"/>
                <a:buAutoNum type="arabicPeriod"/>
                <a:tabLst>
                  <a:tab pos="271463" algn="l"/>
                </a:tabLst>
              </a:pPr>
              <a:r>
                <a:rPr lang="en-US" sz="1600" dirty="0"/>
                <a:t>Input parameters </a:t>
              </a:r>
              <a:r>
                <a:rPr lang="en-US" sz="1400" i="1" dirty="0">
                  <a:solidFill>
                    <a:srgbClr val="003399"/>
                  </a:solidFill>
                </a:rPr>
                <a:t>(</a:t>
              </a:r>
              <a:r>
                <a:rPr lang="en-US" sz="1400" i="1" dirty="0" err="1">
                  <a:solidFill>
                    <a:srgbClr val="003399"/>
                  </a:solidFill>
                </a:rPr>
                <a:t>GLEMOS_Inputs</a:t>
              </a:r>
              <a:r>
                <a:rPr lang="en-US" sz="1400" i="1" dirty="0">
                  <a:solidFill>
                    <a:srgbClr val="003399"/>
                  </a:solidFill>
                </a:rPr>
                <a:t>)</a:t>
              </a:r>
            </a:p>
            <a:p>
              <a:pPr marL="342900" indent="-342900">
                <a:lnSpc>
                  <a:spcPct val="110000"/>
                </a:lnSpc>
                <a:spcBef>
                  <a:spcPts val="600"/>
                </a:spcBef>
                <a:buClr>
                  <a:schemeClr val="tx2"/>
                </a:buClr>
                <a:buFont typeface="+mj-lt"/>
                <a:buAutoNum type="arabicPeriod"/>
                <a:tabLst>
                  <a:tab pos="271463" algn="l"/>
                </a:tabLst>
              </a:pPr>
              <a:r>
                <a:rPr lang="en-US" sz="1600" dirty="0"/>
                <a:t>Data processing utilities </a:t>
              </a:r>
              <a:r>
                <a:rPr lang="en-US" sz="1400" i="1" dirty="0">
                  <a:solidFill>
                    <a:srgbClr val="003399"/>
                  </a:solidFill>
                </a:rPr>
                <a:t>(</a:t>
              </a:r>
              <a:r>
                <a:rPr lang="en-US" sz="1400" i="1" dirty="0" err="1">
                  <a:solidFill>
                    <a:srgbClr val="003399"/>
                  </a:solidFill>
                </a:rPr>
                <a:t>GLEMOS_Utilities</a:t>
              </a:r>
              <a:r>
                <a:rPr lang="en-US" sz="1400" i="1" dirty="0">
                  <a:solidFill>
                    <a:srgbClr val="003399"/>
                  </a:solidFill>
                </a:rPr>
                <a:t>)</a:t>
              </a: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771318" y="2233304"/>
              <a:ext cx="3675621" cy="1242564"/>
              <a:chOff x="1771318" y="2233304"/>
              <a:chExt cx="3675621" cy="1242564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1771318" y="2233304"/>
                <a:ext cx="1807859" cy="593313"/>
              </a:xfrm>
              <a:prstGeom prst="roundRect">
                <a:avLst>
                  <a:gd name="adj" fmla="val 7601"/>
                </a:avLst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3639080" y="2233304"/>
                <a:ext cx="1807859" cy="593313"/>
              </a:xfrm>
              <a:prstGeom prst="roundRect">
                <a:avLst>
                  <a:gd name="adj" fmla="val 7601"/>
                </a:avLst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Скругленный прямоугольник 9"/>
              <p:cNvSpPr/>
              <p:nvPr/>
            </p:nvSpPr>
            <p:spPr>
              <a:xfrm>
                <a:off x="1771318" y="2882555"/>
                <a:ext cx="1807859" cy="593313"/>
              </a:xfrm>
              <a:prstGeom prst="roundRect">
                <a:avLst>
                  <a:gd name="adj" fmla="val 7601"/>
                </a:avLst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3639080" y="2882555"/>
                <a:ext cx="1807859" cy="593313"/>
              </a:xfrm>
              <a:prstGeom prst="roundRect">
                <a:avLst>
                  <a:gd name="adj" fmla="val 7601"/>
                </a:avLst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88A00D49-60DA-41DE-8A43-F072971A051B}"/>
                </a:ext>
              </a:extLst>
            </p:cNvPr>
            <p:cNvSpPr txBox="1"/>
            <p:nvPr/>
          </p:nvSpPr>
          <p:spPr>
            <a:xfrm>
              <a:off x="3375866" y="217736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1</a:t>
              </a:r>
              <a:endParaRPr lang="ru-RU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1F0CD2DB-6C7E-422E-9A7F-18E59FCC05EF}"/>
                </a:ext>
              </a:extLst>
            </p:cNvPr>
            <p:cNvSpPr txBox="1"/>
            <p:nvPr/>
          </p:nvSpPr>
          <p:spPr>
            <a:xfrm>
              <a:off x="3375866" y="284904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2</a:t>
              </a:r>
              <a:endParaRPr lang="ru-RU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E95D4CA-1B44-48AB-87D3-87004BD04E9C}"/>
                </a:ext>
              </a:extLst>
            </p:cNvPr>
            <p:cNvSpPr txBox="1"/>
            <p:nvPr/>
          </p:nvSpPr>
          <p:spPr>
            <a:xfrm>
              <a:off x="5238900" y="218113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3</a:t>
              </a:r>
              <a:endParaRPr lang="ru-RU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CE7E23B8-DEBF-42BA-B792-C92C4E710BA0}"/>
                </a:ext>
              </a:extLst>
            </p:cNvPr>
            <p:cNvSpPr txBox="1"/>
            <p:nvPr/>
          </p:nvSpPr>
          <p:spPr>
            <a:xfrm>
              <a:off x="5238900" y="284893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4</a:t>
              </a:r>
              <a:endParaRPr lang="ru-RU" sz="1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7536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3"/>
          <p:cNvSpPr txBox="1">
            <a:spLocks noChangeArrowheads="1"/>
          </p:cNvSpPr>
          <p:nvPr/>
        </p:nvSpPr>
        <p:spPr bwMode="auto">
          <a:xfrm>
            <a:off x="1684840" y="1370843"/>
            <a:ext cx="582113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lvl="1" indent="-271463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/>
              <a:t>Scientific collaboration on </a:t>
            </a:r>
            <a:r>
              <a:rPr lang="en-US" sz="1600" dirty="0">
                <a:solidFill>
                  <a:srgbClr val="6600FF"/>
                </a:solidFill>
              </a:rPr>
              <a:t>multi-model assessment of Hg trends and source attribution</a:t>
            </a:r>
            <a:r>
              <a:rPr lang="en-US" sz="1600" dirty="0"/>
              <a:t> (TF HTAP, Minamata Convention)</a:t>
            </a:r>
          </a:p>
          <a:p>
            <a:pPr marL="271463" lvl="1" indent="-271463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/>
              <a:t>Contribution to the multi-pollutant model experiments on the effect of </a:t>
            </a:r>
            <a:r>
              <a:rPr lang="en-US" sz="1600" dirty="0">
                <a:solidFill>
                  <a:srgbClr val="6600FF"/>
                </a:solidFill>
              </a:rPr>
              <a:t>wildfire emissions </a:t>
            </a:r>
            <a:r>
              <a:rPr lang="en-US" sz="1600" dirty="0"/>
              <a:t>on pollution levels (TF HTAP)</a:t>
            </a:r>
          </a:p>
          <a:p>
            <a:pPr marL="271463" lvl="1" indent="-271463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/>
              <a:t>Co-operation with the </a:t>
            </a:r>
            <a:r>
              <a:rPr lang="en-US" sz="1600" dirty="0">
                <a:solidFill>
                  <a:srgbClr val="6600FF"/>
                </a:solidFill>
              </a:rPr>
              <a:t>effect community </a:t>
            </a:r>
            <a:r>
              <a:rPr lang="en-US" sz="1600" dirty="0"/>
              <a:t>on assessment of heavy metal </a:t>
            </a:r>
            <a:r>
              <a:rPr lang="en-US" sz="1600" dirty="0" smtClean="0"/>
              <a:t>pollution </a:t>
            </a:r>
            <a:r>
              <a:rPr lang="en-US" sz="1600" dirty="0"/>
              <a:t>and trends (WGE, ICP Vegetation)</a:t>
            </a:r>
          </a:p>
          <a:p>
            <a:pPr marL="271463" lvl="1" indent="-271463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/>
              <a:t>Research of heavy metal pollution of the </a:t>
            </a:r>
            <a:r>
              <a:rPr lang="en-US" sz="1600" dirty="0">
                <a:solidFill>
                  <a:srgbClr val="6600FF"/>
                </a:solidFill>
              </a:rPr>
              <a:t>marine environment </a:t>
            </a:r>
            <a:r>
              <a:rPr lang="en-US" sz="1600" dirty="0"/>
              <a:t>(co-operation with OSPAR and HELCOM)</a:t>
            </a:r>
          </a:p>
          <a:p>
            <a:pPr marL="271463" lvl="1" indent="-271463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/>
              <a:t>Further development and support of </a:t>
            </a:r>
            <a:r>
              <a:rPr lang="en-US" sz="1600" dirty="0">
                <a:solidFill>
                  <a:srgbClr val="6600FF"/>
                </a:solidFill>
              </a:rPr>
              <a:t>GLEMOS open source </a:t>
            </a:r>
            <a:r>
              <a:rPr lang="en-US" sz="1600" dirty="0"/>
              <a:t>distribution</a:t>
            </a: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13" y="288002"/>
            <a:ext cx="9143999" cy="78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3200" kern="0" dirty="0">
                <a:solidFill>
                  <a:schemeClr val="tx2"/>
                </a:solidFill>
                <a:ea typeface="+mj-ea"/>
                <a:cs typeface="+mj-cs"/>
              </a:rPr>
              <a:t>Future research activities</a:t>
            </a:r>
          </a:p>
          <a:p>
            <a:pPr lvl="0" algn="ctr" eaLnBrk="0" hangingPunct="0"/>
            <a:r>
              <a:rPr lang="en-US" kern="0" dirty="0">
                <a:solidFill>
                  <a:schemeClr val="tx2"/>
                </a:solidFill>
                <a:ea typeface="+mj-ea"/>
                <a:cs typeface="+mj-cs"/>
              </a:rPr>
              <a:t>(Work plan 2022-2023, EMEP Strategy)</a:t>
            </a:r>
            <a:endParaRPr lang="en-GB" kern="0" dirty="0">
              <a:solidFill>
                <a:schemeClr val="tx2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597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3"/>
          <p:cNvSpPr txBox="1">
            <a:spLocks noChangeArrowheads="1"/>
          </p:cNvSpPr>
          <p:nvPr/>
        </p:nvSpPr>
        <p:spPr bwMode="auto">
          <a:xfrm>
            <a:off x="1324800" y="900000"/>
            <a:ext cx="7560973" cy="401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6600FF"/>
                </a:solidFill>
              </a:rPr>
              <a:t>Operational </a:t>
            </a:r>
            <a:r>
              <a:rPr lang="en-US" dirty="0"/>
              <a:t>assessment of HM (</a:t>
            </a:r>
            <a:r>
              <a:rPr lang="en-US" dirty="0" err="1"/>
              <a:t>Cd</a:t>
            </a:r>
            <a:r>
              <a:rPr lang="en-US" dirty="0"/>
              <a:t>, </a:t>
            </a:r>
            <a:r>
              <a:rPr lang="en-US" dirty="0" err="1"/>
              <a:t>Pb</a:t>
            </a:r>
            <a:r>
              <a:rPr lang="en-US" dirty="0"/>
              <a:t>, Hg) pollution in 2020</a:t>
            </a:r>
          </a:p>
          <a:p>
            <a:pPr marL="800100" lvl="2" indent="-342900">
              <a:spcBef>
                <a:spcPts val="600"/>
              </a:spcBef>
              <a:buClr>
                <a:schemeClr val="tx2"/>
              </a:buClr>
              <a:buFontTx/>
              <a:buChar char="-"/>
            </a:pPr>
            <a:r>
              <a:rPr lang="en-US" sz="1400" dirty="0"/>
              <a:t>Collection and analysis of monitoring data </a:t>
            </a:r>
            <a:r>
              <a:rPr lang="en-US" sz="1400" dirty="0">
                <a:solidFill>
                  <a:srgbClr val="003399"/>
                </a:solidFill>
              </a:rPr>
              <a:t>(CCC)</a:t>
            </a:r>
            <a:endParaRPr lang="en-US" sz="1400" dirty="0"/>
          </a:p>
          <a:p>
            <a:pPr marL="800100" lvl="2" indent="-342900">
              <a:spcBef>
                <a:spcPts val="600"/>
              </a:spcBef>
              <a:buClr>
                <a:schemeClr val="tx2"/>
              </a:buClr>
              <a:buFontTx/>
              <a:buChar char="-"/>
            </a:pPr>
            <a:r>
              <a:rPr lang="en-US" sz="1400" dirty="0"/>
              <a:t>Compiling, gap-filling and gridding of emissions data </a:t>
            </a:r>
            <a:r>
              <a:rPr lang="en-US" sz="1400" dirty="0">
                <a:solidFill>
                  <a:srgbClr val="003399"/>
                </a:solidFill>
              </a:rPr>
              <a:t>(CEIP)</a:t>
            </a:r>
          </a:p>
          <a:p>
            <a:pPr marL="800100" lvl="2" indent="-342900">
              <a:spcBef>
                <a:spcPts val="600"/>
              </a:spcBef>
              <a:buClr>
                <a:schemeClr val="tx2"/>
              </a:buClr>
              <a:buFontTx/>
              <a:buChar char="-"/>
            </a:pPr>
            <a:r>
              <a:rPr lang="en-US" sz="1400" dirty="0"/>
              <a:t>Model assessment of </a:t>
            </a:r>
            <a:r>
              <a:rPr lang="en-US" sz="1400" dirty="0" err="1"/>
              <a:t>transboundary</a:t>
            </a:r>
            <a:r>
              <a:rPr lang="en-US" sz="1400" dirty="0"/>
              <a:t> pollution </a:t>
            </a:r>
            <a:r>
              <a:rPr lang="en-US" sz="1400" dirty="0">
                <a:solidFill>
                  <a:srgbClr val="003399"/>
                </a:solidFill>
              </a:rPr>
              <a:t>(MSC-E) </a:t>
            </a:r>
            <a:endParaRPr lang="en-US" sz="1400" i="1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6600FF"/>
                </a:solidFill>
              </a:rPr>
              <a:t>Country-scale study </a:t>
            </a:r>
            <a:r>
              <a:rPr lang="en-US" dirty="0"/>
              <a:t>of Hg pollution in Norway </a:t>
            </a:r>
            <a:r>
              <a:rPr lang="en-US" dirty="0">
                <a:solidFill>
                  <a:srgbClr val="003399"/>
                </a:solidFill>
              </a:rPr>
              <a:t>(national experts, TFMM)</a:t>
            </a:r>
          </a:p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6600FF"/>
                </a:solidFill>
              </a:rPr>
              <a:t>Scientific co-operation </a:t>
            </a:r>
            <a:r>
              <a:rPr lang="en-US" dirty="0"/>
              <a:t>on Hg assessment </a:t>
            </a:r>
            <a:r>
              <a:rPr lang="en-US" dirty="0">
                <a:solidFill>
                  <a:srgbClr val="003399"/>
                </a:solidFill>
              </a:rPr>
              <a:t>(national experts, AMAP, TF HTAP</a:t>
            </a:r>
            <a:r>
              <a:rPr lang="en-US" dirty="0"/>
              <a:t>)</a:t>
            </a:r>
          </a:p>
          <a:p>
            <a:pPr marL="800100" lvl="2" indent="-342900">
              <a:spcBef>
                <a:spcPts val="600"/>
              </a:spcBef>
              <a:buClr>
                <a:schemeClr val="tx2"/>
              </a:buClr>
              <a:buFontTx/>
              <a:buChar char="-"/>
            </a:pPr>
            <a:r>
              <a:rPr lang="en-US" sz="1400" dirty="0"/>
              <a:t>Assessment of Hg pollution in the Arctic</a:t>
            </a:r>
            <a:endParaRPr lang="en-US" sz="1400" dirty="0">
              <a:solidFill>
                <a:srgbClr val="003399"/>
              </a:solidFill>
            </a:endParaRPr>
          </a:p>
          <a:p>
            <a:pPr marL="800100" lvl="2" indent="-342900">
              <a:spcBef>
                <a:spcPts val="600"/>
              </a:spcBef>
              <a:buClr>
                <a:schemeClr val="tx2"/>
              </a:buClr>
              <a:buFontTx/>
              <a:buChar char="-"/>
            </a:pPr>
            <a:r>
              <a:rPr lang="en-US" sz="1400" dirty="0"/>
              <a:t>Co-operative activities within TF HTAP</a:t>
            </a:r>
          </a:p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A pilot study of </a:t>
            </a:r>
            <a:r>
              <a:rPr lang="en-US" dirty="0">
                <a:solidFill>
                  <a:srgbClr val="6600FF"/>
                </a:solidFill>
              </a:rPr>
              <a:t>HM pollution from </a:t>
            </a:r>
            <a:r>
              <a:rPr lang="en-US" dirty="0" smtClean="0">
                <a:solidFill>
                  <a:srgbClr val="6600FF"/>
                </a:solidFill>
              </a:rPr>
              <a:t>wildfires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3399"/>
                </a:solidFill>
              </a:rPr>
              <a:t>(TF HTAP)</a:t>
            </a:r>
            <a:endParaRPr lang="en-US" dirty="0">
              <a:solidFill>
                <a:srgbClr val="003399"/>
              </a:solidFill>
            </a:endParaRPr>
          </a:p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Co-operation with WGE: </a:t>
            </a:r>
            <a:r>
              <a:rPr lang="en-US" dirty="0">
                <a:solidFill>
                  <a:srgbClr val="6600FF"/>
                </a:solidFill>
              </a:rPr>
              <a:t>Trend analysis </a:t>
            </a:r>
            <a:r>
              <a:rPr lang="en-US" dirty="0">
                <a:solidFill>
                  <a:srgbClr val="003399"/>
                </a:solidFill>
              </a:rPr>
              <a:t>(ICP-Vegetation)</a:t>
            </a:r>
          </a:p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Outreach: </a:t>
            </a:r>
            <a:r>
              <a:rPr lang="en-US" dirty="0">
                <a:solidFill>
                  <a:srgbClr val="6600FF"/>
                </a:solidFill>
              </a:rPr>
              <a:t>Marine pollution </a:t>
            </a:r>
            <a:r>
              <a:rPr lang="en-US" dirty="0"/>
              <a:t>assessment </a:t>
            </a:r>
            <a:r>
              <a:rPr lang="en-US" dirty="0">
                <a:solidFill>
                  <a:srgbClr val="003399"/>
                </a:solidFill>
              </a:rPr>
              <a:t>(</a:t>
            </a:r>
            <a:r>
              <a:rPr lang="en-US" dirty="0" smtClean="0">
                <a:solidFill>
                  <a:srgbClr val="003399"/>
                </a:solidFill>
              </a:rPr>
              <a:t>OSPAR, HELCOM)</a:t>
            </a:r>
            <a:endParaRPr lang="en-US" dirty="0">
              <a:solidFill>
                <a:srgbClr val="003399"/>
              </a:solidFill>
            </a:endParaRPr>
          </a:p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GLEMOS model </a:t>
            </a:r>
            <a:r>
              <a:rPr lang="en-US" dirty="0">
                <a:solidFill>
                  <a:srgbClr val="6600FF"/>
                </a:solidFill>
              </a:rPr>
              <a:t>open source</a:t>
            </a:r>
            <a:r>
              <a:rPr lang="en-US" dirty="0"/>
              <a:t> distribution</a:t>
            </a:r>
          </a:p>
        </p:txBody>
      </p:sp>
      <p:sp useBgFill="1"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5DCDFFE-C6DD-49DB-9E45-88AAAEA46DD3}"/>
              </a:ext>
            </a:extLst>
          </p:cNvPr>
          <p:cNvSpPr/>
          <p:nvPr/>
        </p:nvSpPr>
        <p:spPr>
          <a:xfrm>
            <a:off x="5837530" y="4842662"/>
            <a:ext cx="3228975" cy="2414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13" y="288001"/>
            <a:ext cx="9143999" cy="45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GB" sz="3200" kern="0" dirty="0">
                <a:solidFill>
                  <a:schemeClr val="tx2"/>
                </a:solidFill>
                <a:ea typeface="+mj-ea"/>
                <a:cs typeface="+mj-cs"/>
              </a:rPr>
              <a:t>Heavy metal research and assessment in 2022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3"/>
          <p:cNvSpPr txBox="1">
            <a:spLocks noChangeArrowheads="1"/>
          </p:cNvSpPr>
          <p:nvPr/>
        </p:nvSpPr>
        <p:spPr bwMode="auto">
          <a:xfrm>
            <a:off x="1324800" y="900000"/>
            <a:ext cx="7560973" cy="401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Operational assessment of HM pollution in 2020</a:t>
            </a:r>
          </a:p>
          <a:p>
            <a:pPr marL="800100" lvl="2" indent="-342900">
              <a:spcBef>
                <a:spcPts val="600"/>
              </a:spcBef>
              <a:buClr>
                <a:schemeClr val="tx2"/>
              </a:buClr>
              <a:buFontTx/>
              <a:buChar char="-"/>
            </a:pP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Collection and analysis of monitoring data (CCC)</a:t>
            </a:r>
          </a:p>
          <a:p>
            <a:pPr marL="800100" lvl="2" indent="-342900">
              <a:spcBef>
                <a:spcPts val="600"/>
              </a:spcBef>
              <a:buClr>
                <a:schemeClr val="tx2"/>
              </a:buClr>
              <a:buFontTx/>
              <a:buChar char="-"/>
            </a:pP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Compiling, gap-filling and gridding of emissions data (CEIP)</a:t>
            </a:r>
          </a:p>
          <a:p>
            <a:pPr marL="800100" lvl="2" indent="-342900">
              <a:spcBef>
                <a:spcPts val="600"/>
              </a:spcBef>
              <a:buClr>
                <a:schemeClr val="tx2"/>
              </a:buClr>
              <a:buFontTx/>
              <a:buChar char="-"/>
            </a:pP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Model assessment of </a:t>
            </a:r>
            <a:r>
              <a:rPr lang="en-US" sz="1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transboundary</a:t>
            </a: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pollution (MSC-E) </a:t>
            </a:r>
            <a:endParaRPr lang="en-US" sz="14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6600FF"/>
                </a:solidFill>
              </a:rPr>
              <a:t>Country-scale study </a:t>
            </a:r>
            <a:r>
              <a:rPr lang="en-US" dirty="0"/>
              <a:t>of Hg pollution in Norway </a:t>
            </a:r>
            <a:r>
              <a:rPr lang="en-US" dirty="0">
                <a:solidFill>
                  <a:srgbClr val="003399"/>
                </a:solidFill>
              </a:rPr>
              <a:t>(national experts, TFMM)</a:t>
            </a:r>
          </a:p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6600FF"/>
                </a:solidFill>
              </a:rPr>
              <a:t>Scientific co-operation </a:t>
            </a:r>
            <a:r>
              <a:rPr lang="en-US" dirty="0"/>
              <a:t>on Hg assessment </a:t>
            </a:r>
            <a:r>
              <a:rPr lang="en-US" dirty="0">
                <a:solidFill>
                  <a:srgbClr val="003399"/>
                </a:solidFill>
              </a:rPr>
              <a:t>(national experts, AMAP, TF HTAP</a:t>
            </a:r>
            <a:r>
              <a:rPr lang="en-US" dirty="0"/>
              <a:t>)</a:t>
            </a:r>
          </a:p>
          <a:p>
            <a:pPr marL="800100" lvl="2" indent="-342900">
              <a:spcBef>
                <a:spcPts val="600"/>
              </a:spcBef>
              <a:buClr>
                <a:schemeClr val="tx2"/>
              </a:buClr>
              <a:buFontTx/>
              <a:buChar char="-"/>
            </a:pPr>
            <a:r>
              <a:rPr lang="en-US" sz="1400" dirty="0"/>
              <a:t>Assessment of Hg pollution in the Arctic</a:t>
            </a:r>
            <a:endParaRPr lang="en-US" sz="1400" dirty="0">
              <a:solidFill>
                <a:srgbClr val="003399"/>
              </a:solidFill>
            </a:endParaRPr>
          </a:p>
          <a:p>
            <a:pPr marL="800100" lvl="2" indent="-342900">
              <a:spcBef>
                <a:spcPts val="600"/>
              </a:spcBef>
              <a:buClr>
                <a:schemeClr val="tx2"/>
              </a:buClr>
              <a:buFontTx/>
              <a:buChar char="-"/>
            </a:pPr>
            <a:r>
              <a:rPr lang="en-US" sz="1400" dirty="0"/>
              <a:t>Co-operative activities within TF HTAP</a:t>
            </a:r>
          </a:p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A pilot study of </a:t>
            </a:r>
            <a:r>
              <a:rPr lang="en-US" dirty="0">
                <a:solidFill>
                  <a:srgbClr val="6600FF"/>
                </a:solidFill>
              </a:rPr>
              <a:t>HM pollution from </a:t>
            </a:r>
            <a:r>
              <a:rPr lang="en-US" dirty="0" smtClean="0">
                <a:solidFill>
                  <a:srgbClr val="6600FF"/>
                </a:solidFill>
              </a:rPr>
              <a:t>wildfires </a:t>
            </a:r>
            <a:r>
              <a:rPr lang="en-US" dirty="0" smtClean="0">
                <a:solidFill>
                  <a:srgbClr val="003399"/>
                </a:solidFill>
              </a:rPr>
              <a:t>(TF HTAP)</a:t>
            </a:r>
            <a:endParaRPr lang="en-US" dirty="0">
              <a:solidFill>
                <a:srgbClr val="6600FF"/>
              </a:solidFill>
            </a:endParaRPr>
          </a:p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Co-operation with WGE: </a:t>
            </a:r>
            <a:r>
              <a:rPr lang="en-US" dirty="0">
                <a:solidFill>
                  <a:srgbClr val="6600FF"/>
                </a:solidFill>
              </a:rPr>
              <a:t>Trend analysis </a:t>
            </a:r>
            <a:r>
              <a:rPr lang="en-US" dirty="0">
                <a:solidFill>
                  <a:srgbClr val="003399"/>
                </a:solidFill>
              </a:rPr>
              <a:t>(ICP-Vegetation)</a:t>
            </a:r>
          </a:p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Outreach: </a:t>
            </a:r>
            <a:r>
              <a:rPr lang="en-US" dirty="0">
                <a:solidFill>
                  <a:srgbClr val="6600FF"/>
                </a:solidFill>
              </a:rPr>
              <a:t>Marine pollution </a:t>
            </a:r>
            <a:r>
              <a:rPr lang="en-US" dirty="0"/>
              <a:t>assessment </a:t>
            </a:r>
            <a:r>
              <a:rPr lang="en-US" dirty="0">
                <a:solidFill>
                  <a:srgbClr val="003399"/>
                </a:solidFill>
              </a:rPr>
              <a:t>(</a:t>
            </a:r>
            <a:r>
              <a:rPr lang="en-US" dirty="0" smtClean="0">
                <a:solidFill>
                  <a:srgbClr val="003399"/>
                </a:solidFill>
              </a:rPr>
              <a:t>OSPAR, HELCOM)</a:t>
            </a:r>
            <a:endParaRPr lang="en-US" dirty="0">
              <a:solidFill>
                <a:srgbClr val="003399"/>
              </a:solidFill>
            </a:endParaRPr>
          </a:p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GLEMOS model </a:t>
            </a:r>
            <a:r>
              <a:rPr lang="en-US" dirty="0">
                <a:solidFill>
                  <a:srgbClr val="6600FF"/>
                </a:solidFill>
              </a:rPr>
              <a:t>open source</a:t>
            </a:r>
            <a:r>
              <a:rPr lang="en-US" dirty="0"/>
              <a:t> distribution</a:t>
            </a:r>
          </a:p>
        </p:txBody>
      </p:sp>
      <p:sp useBgFill="1"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5DCDFFE-C6DD-49DB-9E45-88AAAEA46DD3}"/>
              </a:ext>
            </a:extLst>
          </p:cNvPr>
          <p:cNvSpPr/>
          <p:nvPr/>
        </p:nvSpPr>
        <p:spPr>
          <a:xfrm>
            <a:off x="5837530" y="4842662"/>
            <a:ext cx="3228975" cy="2414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13" y="288001"/>
            <a:ext cx="9143999" cy="45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GB" sz="3200" kern="0" dirty="0">
                <a:solidFill>
                  <a:schemeClr val="tx2"/>
                </a:solidFill>
                <a:ea typeface="+mj-ea"/>
                <a:cs typeface="+mj-cs"/>
              </a:rPr>
              <a:t>Heavy metal research and assessment in 2022   </a:t>
            </a:r>
          </a:p>
        </p:txBody>
      </p:sp>
      <p:grpSp>
        <p:nvGrpSpPr>
          <p:cNvPr id="2" name="Группа 9"/>
          <p:cNvGrpSpPr/>
          <p:nvPr/>
        </p:nvGrpSpPr>
        <p:grpSpPr>
          <a:xfrm>
            <a:off x="5980694" y="911069"/>
            <a:ext cx="2898983" cy="3979939"/>
            <a:chOff x="5980694" y="911069"/>
            <a:chExt cx="2898983" cy="3979939"/>
          </a:xfrm>
        </p:grpSpPr>
        <p:pic>
          <p:nvPicPr>
            <p:cNvPr id="7" name="Рисунок 6" descr="CCC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0694" y="911069"/>
              <a:ext cx="1800000" cy="2520000"/>
            </a:xfrm>
            <a:prstGeom prst="rect">
              <a:avLst/>
            </a:prstGeom>
            <a:ln w="0">
              <a:solidFill>
                <a:schemeClr val="tx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Рисунок 5" descr="CEIP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47022" y="1397715"/>
              <a:ext cx="1800000" cy="2520000"/>
            </a:xfrm>
            <a:prstGeom prst="rect">
              <a:avLst/>
            </a:prstGeom>
            <a:ln w="0">
              <a:solidFill>
                <a:schemeClr val="tx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13350" y="1884361"/>
              <a:ext cx="1800000" cy="2520000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79677" y="2371008"/>
              <a:ext cx="1800000" cy="2520000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13" y="288002"/>
            <a:ext cx="914399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800" kern="0" dirty="0">
                <a:solidFill>
                  <a:schemeClr val="tx2"/>
                </a:solidFill>
                <a:ea typeface="+mj-ea"/>
                <a:cs typeface="+mj-cs"/>
              </a:rPr>
              <a:t>Country-scale studies for the EMEP countries (2010-2022)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6D60B0DB-FD69-4A09-978E-4CC52BA8E763}"/>
              </a:ext>
            </a:extLst>
          </p:cNvPr>
          <p:cNvGrpSpPr/>
          <p:nvPr/>
        </p:nvGrpSpPr>
        <p:grpSpPr>
          <a:xfrm>
            <a:off x="700942" y="1391663"/>
            <a:ext cx="4895850" cy="3398470"/>
            <a:chOff x="700942" y="1391663"/>
            <a:chExt cx="4895850" cy="3398470"/>
          </a:xfrm>
        </p:grpSpPr>
        <p:sp>
          <p:nvSpPr>
            <p:cNvPr id="12" name="Text Box 43"/>
            <p:cNvSpPr txBox="1">
              <a:spLocks noChangeArrowheads="1"/>
            </p:cNvSpPr>
            <p:nvPr/>
          </p:nvSpPr>
          <p:spPr bwMode="auto">
            <a:xfrm>
              <a:off x="700942" y="3482083"/>
              <a:ext cx="4681348" cy="1308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marL="357188" indent="-357188">
                <a:spcBef>
                  <a:spcPts val="600"/>
                </a:spcBef>
                <a:buClr>
                  <a:schemeClr val="tx2"/>
                </a:buClr>
              </a:pPr>
              <a:r>
                <a:rPr lang="en-US" sz="1600" b="1" dirty="0">
                  <a:solidFill>
                    <a:schemeClr val="tx2"/>
                  </a:solidFill>
                </a:rPr>
                <a:t>Main outcomes:</a:t>
              </a:r>
              <a:r>
                <a:rPr lang="en-US" sz="1600" b="1" dirty="0">
                  <a:solidFill>
                    <a:schemeClr val="hlink"/>
                  </a:solidFill>
                </a:rPr>
                <a:t> </a:t>
              </a:r>
            </a:p>
            <a:p>
              <a:pPr marL="357188" indent="-357188">
                <a:spcBef>
                  <a:spcPts val="600"/>
                </a:spcBef>
                <a:buClr>
                  <a:schemeClr val="tx2"/>
                </a:buClr>
                <a:buFontTx/>
                <a:buChar char="•"/>
              </a:pPr>
              <a:r>
                <a:rPr lang="en-US" sz="1600" dirty="0"/>
                <a:t>Refined information on pollution levels </a:t>
              </a:r>
            </a:p>
            <a:p>
              <a:pPr marL="357188" indent="-357188">
                <a:spcBef>
                  <a:spcPts val="600"/>
                </a:spcBef>
                <a:buClr>
                  <a:schemeClr val="tx2"/>
                </a:buClr>
                <a:buFontTx/>
                <a:buChar char="•"/>
              </a:pPr>
              <a:r>
                <a:rPr lang="en-US" sz="1600" dirty="0"/>
                <a:t>Analysis of national emissions </a:t>
              </a:r>
            </a:p>
            <a:p>
              <a:pPr marL="357188" indent="-357188">
                <a:spcBef>
                  <a:spcPts val="600"/>
                </a:spcBef>
                <a:buClr>
                  <a:schemeClr val="tx2"/>
                </a:buClr>
                <a:buFontTx/>
                <a:buChar char="•"/>
              </a:pPr>
              <a:r>
                <a:rPr lang="en-US" sz="1600" dirty="0"/>
                <a:t>Improvement of </a:t>
              </a:r>
              <a:r>
                <a:rPr lang="en-US" sz="1600" dirty="0" err="1"/>
                <a:t>modelling</a:t>
              </a:r>
              <a:r>
                <a:rPr lang="en-US" sz="1600" dirty="0"/>
                <a:t> approaches</a:t>
              </a:r>
            </a:p>
          </p:txBody>
        </p:sp>
        <p:sp>
          <p:nvSpPr>
            <p:cNvPr id="13" name="Text Box 43"/>
            <p:cNvSpPr txBox="1">
              <a:spLocks noChangeArrowheads="1"/>
            </p:cNvSpPr>
            <p:nvPr/>
          </p:nvSpPr>
          <p:spPr bwMode="auto">
            <a:xfrm>
              <a:off x="700942" y="1391663"/>
              <a:ext cx="4789990" cy="1154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marL="357188" indent="-357188">
                <a:spcBef>
                  <a:spcPts val="600"/>
                </a:spcBef>
                <a:buClr>
                  <a:schemeClr val="tx2"/>
                </a:buClr>
              </a:pPr>
              <a:r>
                <a:rPr lang="en-US" sz="1600" b="1" dirty="0">
                  <a:solidFill>
                    <a:schemeClr val="tx2"/>
                  </a:solidFill>
                </a:rPr>
                <a:t>Objective:</a:t>
              </a:r>
              <a:r>
                <a:rPr lang="en-US" sz="1600" b="1" dirty="0">
                  <a:solidFill>
                    <a:schemeClr val="hlink"/>
                  </a:solidFill>
                </a:rPr>
                <a:t> </a:t>
              </a:r>
            </a:p>
            <a:p>
              <a:pPr marL="357188" indent="-357188">
                <a:spcBef>
                  <a:spcPts val="600"/>
                </a:spcBef>
                <a:buClr>
                  <a:schemeClr val="tx2"/>
                </a:buClr>
              </a:pPr>
              <a:r>
                <a:rPr lang="en-US" sz="1600" dirty="0"/>
                <a:t>	Assessment of HM and POP pollution on a country scale involving </a:t>
              </a:r>
              <a:r>
                <a:rPr lang="en-US" sz="1600" dirty="0">
                  <a:solidFill>
                    <a:srgbClr val="6600FF"/>
                  </a:solidFill>
                </a:rPr>
                <a:t>national experts </a:t>
              </a:r>
              <a:r>
                <a:rPr lang="en-US" sz="1600" dirty="0"/>
                <a:t>and variety of </a:t>
              </a:r>
              <a:r>
                <a:rPr lang="en-US" sz="1600" dirty="0">
                  <a:solidFill>
                    <a:srgbClr val="6600FF"/>
                  </a:solidFill>
                </a:rPr>
                <a:t>national data</a:t>
              </a:r>
            </a:p>
          </p:txBody>
        </p:sp>
        <p:sp>
          <p:nvSpPr>
            <p:cNvPr id="14" name="Text Box 43"/>
            <p:cNvSpPr txBox="1">
              <a:spLocks noChangeArrowheads="1"/>
            </p:cNvSpPr>
            <p:nvPr/>
          </p:nvSpPr>
          <p:spPr bwMode="auto">
            <a:xfrm>
              <a:off x="700942" y="2559983"/>
              <a:ext cx="4895850" cy="907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marL="357188" indent="-357188">
                <a:spcBef>
                  <a:spcPts val="600"/>
                </a:spcBef>
                <a:buClr>
                  <a:schemeClr val="tx2"/>
                </a:buClr>
              </a:pPr>
              <a:r>
                <a:rPr lang="en-US" sz="1600" b="1" dirty="0">
                  <a:solidFill>
                    <a:schemeClr val="tx2"/>
                  </a:solidFill>
                </a:rPr>
                <a:t>Countries involved: </a:t>
              </a:r>
            </a:p>
            <a:p>
              <a:pPr marL="357188" indent="-357188">
                <a:spcBef>
                  <a:spcPts val="600"/>
                </a:spcBef>
                <a:buClr>
                  <a:schemeClr val="tx2"/>
                </a:buClr>
              </a:pPr>
              <a:r>
                <a:rPr lang="en-US" sz="1600" dirty="0"/>
                <a:t>	Czech Republic, Croatia, Netherlands, Belarus, UK, Poland, Spain, France, Germany,</a:t>
              </a:r>
              <a:r>
                <a:rPr lang="en-US" sz="1600" dirty="0">
                  <a:solidFill>
                    <a:srgbClr val="6600FF"/>
                  </a:solidFill>
                </a:rPr>
                <a:t> Norway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C862628B-AF51-4D68-9B6D-48260B120F80}"/>
              </a:ext>
            </a:extLst>
          </p:cNvPr>
          <p:cNvGrpSpPr/>
          <p:nvPr/>
        </p:nvGrpSpPr>
        <p:grpSpPr>
          <a:xfrm>
            <a:off x="5512877" y="1342254"/>
            <a:ext cx="3553628" cy="3741810"/>
            <a:chOff x="5512877" y="1342254"/>
            <a:chExt cx="3553628" cy="3741810"/>
          </a:xfrm>
        </p:grpSpPr>
        <p:sp useBgFill="1"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A7234725-BE23-4B78-8F15-E547E19E109B}"/>
                </a:ext>
              </a:extLst>
            </p:cNvPr>
            <p:cNvSpPr/>
            <p:nvPr/>
          </p:nvSpPr>
          <p:spPr>
            <a:xfrm>
              <a:off x="5837530" y="4842662"/>
              <a:ext cx="3228975" cy="24140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3E17F3C6-CAA5-40A6-8702-E2C30F21F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9274" y="1342254"/>
              <a:ext cx="3008816" cy="3481200"/>
            </a:xfrm>
            <a:prstGeom prst="rect">
              <a:avLst/>
            </a:prstGeom>
          </p:spPr>
        </p:pic>
        <p:sp>
          <p:nvSpPr>
            <p:cNvPr id="17" name="Text Box 35"/>
            <p:cNvSpPr txBox="1">
              <a:spLocks noChangeArrowheads="1"/>
            </p:cNvSpPr>
            <p:nvPr/>
          </p:nvSpPr>
          <p:spPr bwMode="auto">
            <a:xfrm>
              <a:off x="5512877" y="4738207"/>
              <a:ext cx="32289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1400" dirty="0"/>
                <a:t>Participating countries</a:t>
              </a:r>
              <a:endParaRPr lang="ru-RU" sz="1400" dirty="0"/>
            </a:p>
          </p:txBody>
        </p:sp>
      </p:grp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Co-operation with national experts                                                                                                                                                               workplan item 1.2.1</a:t>
            </a:r>
            <a:endParaRPr lang="ru-RU" sz="1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FD546BE2-E8D1-4CAB-8841-698AE49A23E3}"/>
              </a:ext>
            </a:extLst>
          </p:cNvPr>
          <p:cNvSpPr/>
          <p:nvPr/>
        </p:nvSpPr>
        <p:spPr>
          <a:xfrm rot="2000987">
            <a:off x="7089484" y="1045523"/>
            <a:ext cx="670373" cy="1818768"/>
          </a:xfrm>
          <a:prstGeom prst="ellipse">
            <a:avLst/>
          </a:prstGeom>
          <a:noFill/>
          <a:ln w="3175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0" y="900000"/>
            <a:ext cx="9144000" cy="34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tabLst>
                <a:tab pos="3052763" algn="l"/>
              </a:tabLst>
            </a:pPr>
            <a:r>
              <a:rPr lang="en-US" sz="1600" b="1" dirty="0"/>
              <a:t>In co-operation with </a:t>
            </a:r>
            <a:r>
              <a:rPr lang="en-US" sz="1600" b="1" dirty="0">
                <a:solidFill>
                  <a:srgbClr val="6600FF"/>
                </a:solidFill>
              </a:rPr>
              <a:t>Task Force on Measurements and Modelling </a:t>
            </a:r>
            <a:r>
              <a:rPr lang="en-US" sz="1600" b="1" dirty="0"/>
              <a:t>(TFMM)</a:t>
            </a:r>
          </a:p>
        </p:txBody>
      </p:sp>
    </p:spTree>
    <p:extLst>
      <p:ext uri="{BB962C8B-B14F-4D97-AF65-F5344CB8AC3E}">
        <p14:creationId xmlns="" xmlns:p14="http://schemas.microsoft.com/office/powerpoint/2010/main" val="326980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13" y="288002"/>
            <a:ext cx="914399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800" kern="0" dirty="0">
                <a:solidFill>
                  <a:schemeClr val="tx2"/>
                </a:solidFill>
                <a:ea typeface="+mj-ea"/>
                <a:cs typeface="+mj-cs"/>
              </a:rPr>
              <a:t>Case study: Hg pollution in Norway</a:t>
            </a:r>
            <a:endParaRPr lang="en-GB" sz="2800" kern="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0" y="900000"/>
            <a:ext cx="9144000" cy="34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tabLst>
                <a:tab pos="3052763" algn="l"/>
              </a:tabLst>
            </a:pPr>
            <a:r>
              <a:rPr lang="en-US" sz="1600" b="1" dirty="0"/>
              <a:t>EMEP/MSC-E contribution to the </a:t>
            </a:r>
            <a:r>
              <a:rPr lang="en-US" sz="1600" b="1" i="1" dirty="0">
                <a:solidFill>
                  <a:srgbClr val="6600FF"/>
                </a:solidFill>
              </a:rPr>
              <a:t>Norwegian Mercury Assessment 2022</a:t>
            </a:r>
          </a:p>
        </p:txBody>
      </p:sp>
      <p:sp>
        <p:nvSpPr>
          <p:cNvPr id="4" name="Text Box 43"/>
          <p:cNvSpPr txBox="1">
            <a:spLocks noChangeArrowheads="1"/>
          </p:cNvSpPr>
          <p:nvPr/>
        </p:nvSpPr>
        <p:spPr bwMode="auto">
          <a:xfrm>
            <a:off x="4617945" y="1552120"/>
            <a:ext cx="3873058" cy="90794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003399"/>
                </a:solidFill>
              </a:rPr>
              <a:t>Contributors:</a:t>
            </a:r>
          </a:p>
          <a:p>
            <a:pPr marL="271463" indent="-271463"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/>
              <a:t>Norway: NILU, NIVA, NP, IMR, NEA, NIPH EMEP: </a:t>
            </a:r>
            <a:r>
              <a:rPr lang="en-US" sz="1600" dirty="0">
                <a:solidFill>
                  <a:srgbClr val="6600FF"/>
                </a:solidFill>
              </a:rPr>
              <a:t>MSC-E</a:t>
            </a:r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4607312" y="2544498"/>
            <a:ext cx="3847406" cy="229293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003399"/>
                </a:solidFill>
              </a:rPr>
              <a:t>Provided data and analysis:</a:t>
            </a:r>
          </a:p>
          <a:p>
            <a:pPr marL="271463" indent="-271463"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/>
              <a:t>Modelled</a:t>
            </a:r>
            <a:r>
              <a:rPr lang="en-US" sz="1600" dirty="0">
                <a:solidFill>
                  <a:srgbClr val="6600FF"/>
                </a:solidFill>
              </a:rPr>
              <a:t> spatial patterns </a:t>
            </a:r>
            <a:r>
              <a:rPr lang="en-US" sz="1600" dirty="0"/>
              <a:t>of Hg loads to Norway and adjacent seas </a:t>
            </a:r>
            <a:endParaRPr lang="en-US" sz="1600" dirty="0">
              <a:solidFill>
                <a:srgbClr val="6600FF"/>
              </a:solidFill>
            </a:endParaRPr>
          </a:p>
          <a:p>
            <a:pPr marL="271463" indent="-271463"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solidFill>
                  <a:srgbClr val="6600FF"/>
                </a:solidFill>
              </a:rPr>
              <a:t>Long-term trends </a:t>
            </a:r>
            <a:r>
              <a:rPr lang="en-US" sz="1600" dirty="0"/>
              <a:t>(1990-2020) of Hg emissions, air concentration and deposition</a:t>
            </a:r>
          </a:p>
          <a:p>
            <a:pPr marL="271463" indent="-271463"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/>
              <a:t>Contribution to analysis of </a:t>
            </a:r>
            <a:r>
              <a:rPr lang="en-US" sz="1600" dirty="0">
                <a:solidFill>
                  <a:srgbClr val="6600FF"/>
                </a:solidFill>
              </a:rPr>
              <a:t>Hg levels and trends in biota </a:t>
            </a:r>
            <a:r>
              <a:rPr lang="en-US" sz="1600" dirty="0"/>
              <a:t>(fish, bears, foxes)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260982" y="1307712"/>
            <a:ext cx="4122864" cy="3587625"/>
            <a:chOff x="260982" y="1307712"/>
            <a:chExt cx="4122864" cy="3587625"/>
          </a:xfrm>
        </p:grpSpPr>
        <p:pic>
          <p:nvPicPr>
            <p:cNvPr id="22" name="Рисунок 21" descr="hg_wet_2015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982" y="1607773"/>
              <a:ext cx="3280259" cy="308016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772288" y="1307712"/>
              <a:ext cx="225764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Hg wet deposition (2015)</a:t>
              </a:r>
              <a:endParaRPr lang="ru-RU" sz="1400" dirty="0"/>
            </a:p>
          </p:txBody>
        </p:sp>
        <p:pic>
          <p:nvPicPr>
            <p:cNvPr id="28" name="Рисунок 27" descr="hg_wet_legend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794" y="4697337"/>
              <a:ext cx="2414635" cy="198000"/>
            </a:xfrm>
            <a:prstGeom prst="rect">
              <a:avLst/>
            </a:prstGeom>
          </p:spPr>
        </p:pic>
        <p:pic>
          <p:nvPicPr>
            <p:cNvPr id="10241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67513" y="2622853"/>
              <a:ext cx="2516333" cy="1289939"/>
            </a:xfrm>
            <a:prstGeom prst="rect">
              <a:avLst/>
            </a:prstGeom>
            <a:solidFill>
              <a:srgbClr val="FFFFFF">
                <a:alpha val="88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" name="Овал 29"/>
            <p:cNvSpPr/>
            <p:nvPr/>
          </p:nvSpPr>
          <p:spPr>
            <a:xfrm>
              <a:off x="850107" y="4227366"/>
              <a:ext cx="144379" cy="144000"/>
            </a:xfrm>
            <a:prstGeom prst="ellipse">
              <a:avLst/>
            </a:prstGeom>
            <a:noFill/>
            <a:ln w="22225"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Прямая со стрелкой 28"/>
            <p:cNvCxnSpPr>
              <a:cxnSpLocks/>
              <a:stCxn id="30" idx="7"/>
            </p:cNvCxnSpPr>
            <p:nvPr/>
          </p:nvCxnSpPr>
          <p:spPr>
            <a:xfrm flipV="1">
              <a:off x="973342" y="3625492"/>
              <a:ext cx="1087217" cy="622962"/>
            </a:xfrm>
            <a:prstGeom prst="straightConnector1">
              <a:avLst/>
            </a:prstGeom>
            <a:ln w="22225">
              <a:solidFill>
                <a:srgbClr val="003399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Co-operation with TFMM                                                                                                                                                                                </a:t>
            </a:r>
            <a:r>
              <a:rPr lang="en-US" sz="1200" i="1" dirty="0" err="1">
                <a:solidFill>
                  <a:schemeClr val="accent3">
                    <a:lumMod val="75000"/>
                  </a:schemeClr>
                </a:solidFill>
              </a:rPr>
              <a:t>workplan</a:t>
            </a:r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 item 1.2.1</a:t>
            </a:r>
            <a:endParaRPr lang="ru-RU" sz="12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980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13" y="288000"/>
            <a:ext cx="914399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800" kern="0" dirty="0">
                <a:solidFill>
                  <a:schemeClr val="tx2"/>
                </a:solidFill>
              </a:rPr>
              <a:t>Case study</a:t>
            </a:r>
            <a:r>
              <a:rPr lang="ru-RU" sz="2800" kern="0" dirty="0">
                <a:solidFill>
                  <a:schemeClr val="tx2"/>
                </a:solidFill>
              </a:rPr>
              <a:t> </a:t>
            </a:r>
            <a:r>
              <a:rPr lang="en-US" sz="2800" kern="0" dirty="0">
                <a:solidFill>
                  <a:schemeClr val="tx2"/>
                </a:solidFill>
              </a:rPr>
              <a:t>for Norway: </a:t>
            </a:r>
            <a:r>
              <a:rPr lang="en-US" sz="2800" kern="0" dirty="0">
                <a:solidFill>
                  <a:schemeClr val="tx2"/>
                </a:solidFill>
                <a:ea typeface="+mj-ea"/>
                <a:cs typeface="+mj-cs"/>
              </a:rPr>
              <a:t>Spatial patterns of Hg deposition</a:t>
            </a:r>
            <a:endParaRPr lang="en-GB" sz="2800" kern="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468308" y="1192947"/>
            <a:ext cx="3653675" cy="310854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003399"/>
                </a:solidFill>
              </a:rPr>
              <a:t>Main outcome:</a:t>
            </a:r>
          </a:p>
          <a:p>
            <a:pPr marL="271463" indent="-271463"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/>
              <a:t>No significant </a:t>
            </a:r>
            <a:r>
              <a:rPr lang="en-US" sz="1600" dirty="0">
                <a:solidFill>
                  <a:srgbClr val="6600FF"/>
                </a:solidFill>
              </a:rPr>
              <a:t>north-south gradient </a:t>
            </a:r>
            <a:r>
              <a:rPr lang="en-US" sz="1600" dirty="0"/>
              <a:t>of Hg deposition over the country </a:t>
            </a:r>
          </a:p>
          <a:p>
            <a:pPr marL="271463" indent="-271463"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solidFill>
                  <a:srgbClr val="6600FF"/>
                </a:solidFill>
              </a:rPr>
              <a:t>Elevated Hg levels </a:t>
            </a:r>
            <a:r>
              <a:rPr lang="en-US" sz="1600" dirty="0"/>
              <a:t>in the southmost part and along the Atlantic coast</a:t>
            </a:r>
          </a:p>
          <a:p>
            <a:pPr marL="271463" indent="-271463"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/>
              <a:t>The </a:t>
            </a:r>
            <a:r>
              <a:rPr lang="en-US" sz="1600" dirty="0">
                <a:solidFill>
                  <a:srgbClr val="6600FF"/>
                </a:solidFill>
              </a:rPr>
              <a:t>lowest Hg deposition </a:t>
            </a:r>
            <a:r>
              <a:rPr lang="en-US" sz="1600" dirty="0"/>
              <a:t>in the inland  areas of southern and northern parts of the country</a:t>
            </a:r>
          </a:p>
          <a:p>
            <a:pPr marL="271463" indent="-271463"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/>
              <a:t>Discrepancies in spatial patterns of   </a:t>
            </a:r>
            <a:r>
              <a:rPr lang="en-US" sz="1600" dirty="0">
                <a:solidFill>
                  <a:srgbClr val="6600FF"/>
                </a:solidFill>
              </a:rPr>
              <a:t>Hg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6600FF"/>
                </a:solidFill>
              </a:rPr>
              <a:t>deposition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6600FF"/>
                </a:solidFill>
              </a:rPr>
              <a:t>Hg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6600FF"/>
                </a:solidFill>
              </a:rPr>
              <a:t>in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6600FF"/>
                </a:solidFill>
              </a:rPr>
              <a:t>moss</a:t>
            </a:r>
            <a:r>
              <a:rPr lang="en-US" sz="1600" dirty="0"/>
              <a:t>         require additional analysis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3398008" y="964502"/>
            <a:ext cx="4600640" cy="4320000"/>
            <a:chOff x="3398008" y="964502"/>
            <a:chExt cx="4600640" cy="4320000"/>
          </a:xfrm>
        </p:grpSpPr>
        <p:grpSp>
          <p:nvGrpSpPr>
            <p:cNvPr id="2" name="Группа 32"/>
            <p:cNvGrpSpPr/>
            <p:nvPr/>
          </p:nvGrpSpPr>
          <p:grpSpPr>
            <a:xfrm>
              <a:off x="3398008" y="964502"/>
              <a:ext cx="4600640" cy="4320000"/>
              <a:chOff x="3398008" y="964502"/>
              <a:chExt cx="4600640" cy="4320000"/>
            </a:xfrm>
          </p:grpSpPr>
          <p:pic>
            <p:nvPicPr>
              <p:cNvPr id="20" name="Рисунок 19" descr="hg_dep_2015_norway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398008" y="964502"/>
                <a:ext cx="4600640" cy="432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4320955" y="1062593"/>
                <a:ext cx="225764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Hg </a:t>
                </a:r>
                <a:r>
                  <a:rPr lang="en-US" sz="1400" dirty="0" smtClean="0"/>
                  <a:t>deposition </a:t>
                </a:r>
                <a:r>
                  <a:rPr lang="en-US" sz="1400" dirty="0"/>
                  <a:t>(2015)</a:t>
                </a:r>
                <a:endParaRPr lang="ru-RU" sz="1400" dirty="0"/>
              </a:p>
            </p:txBody>
          </p:sp>
        </p:grpSp>
        <p:grpSp>
          <p:nvGrpSpPr>
            <p:cNvPr id="3" name="Группа 28"/>
            <p:cNvGrpSpPr/>
            <p:nvPr/>
          </p:nvGrpSpPr>
          <p:grpSpPr>
            <a:xfrm>
              <a:off x="5684876" y="2332067"/>
              <a:ext cx="606256" cy="1002681"/>
              <a:chOff x="5677788" y="2176131"/>
              <a:chExt cx="606256" cy="1002681"/>
            </a:xfrm>
          </p:grpSpPr>
          <p:pic>
            <p:nvPicPr>
              <p:cNvPr id="24" name="Рисунок 23" descr="hg_dep_norway_legend2.G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755687" y="2398030"/>
                <a:ext cx="482859" cy="780782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5677788" y="2176131"/>
                <a:ext cx="6062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g/km</a:t>
                </a:r>
                <a:r>
                  <a:rPr lang="en-US" sz="1000" baseline="30000" dirty="0"/>
                  <a:t>2</a:t>
                </a:r>
                <a:r>
                  <a:rPr lang="en-US" sz="1000" dirty="0"/>
                  <a:t>/y</a:t>
                </a:r>
              </a:p>
            </p:txBody>
          </p:sp>
        </p:grpSp>
      </p:grpSp>
      <p:grpSp>
        <p:nvGrpSpPr>
          <p:cNvPr id="4" name="Группа 36"/>
          <p:cNvGrpSpPr/>
          <p:nvPr/>
        </p:nvGrpSpPr>
        <p:grpSpPr>
          <a:xfrm>
            <a:off x="5413937" y="964502"/>
            <a:ext cx="4600640" cy="4320000"/>
            <a:chOff x="5413937" y="964502"/>
            <a:chExt cx="4600640" cy="4320000"/>
          </a:xfrm>
        </p:grpSpPr>
        <p:grpSp>
          <p:nvGrpSpPr>
            <p:cNvPr id="5" name="Группа 35"/>
            <p:cNvGrpSpPr/>
            <p:nvPr/>
          </p:nvGrpSpPr>
          <p:grpSpPr>
            <a:xfrm>
              <a:off x="5413937" y="964502"/>
              <a:ext cx="4600640" cy="4320000"/>
              <a:chOff x="5413937" y="964502"/>
              <a:chExt cx="4600640" cy="4320000"/>
            </a:xfrm>
          </p:grpSpPr>
          <p:pic>
            <p:nvPicPr>
              <p:cNvPr id="26" name="Рисунок 25" descr="hg_moss_2015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13937" y="964502"/>
                <a:ext cx="4600640" cy="432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6954981" y="1034988"/>
                <a:ext cx="202276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Hg in moss (2015)</a:t>
                </a:r>
                <a:endParaRPr lang="ru-RU" sz="1400" dirty="0"/>
              </a:p>
            </p:txBody>
          </p:sp>
        </p:grpSp>
        <p:grpSp>
          <p:nvGrpSpPr>
            <p:cNvPr id="6" name="Группа 29"/>
            <p:cNvGrpSpPr/>
            <p:nvPr/>
          </p:nvGrpSpPr>
          <p:grpSpPr>
            <a:xfrm>
              <a:off x="7765315" y="2314345"/>
              <a:ext cx="660004" cy="1062291"/>
              <a:chOff x="7765315" y="2179673"/>
              <a:chExt cx="660004" cy="1062291"/>
            </a:xfrm>
          </p:grpSpPr>
          <p:pic>
            <p:nvPicPr>
              <p:cNvPr id="25" name="Рисунок 24" descr="hg_moss_legend2.GIF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785098" y="2279073"/>
                <a:ext cx="640221" cy="962891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7765315" y="2179673"/>
                <a:ext cx="42992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Symbol" pitchFamily="18" charset="2"/>
                  </a:rPr>
                  <a:t>m</a:t>
                </a:r>
                <a:r>
                  <a:rPr lang="en-US" sz="1000" dirty="0"/>
                  <a:t>g/g</a:t>
                </a:r>
              </a:p>
            </p:txBody>
          </p:sp>
        </p:grpSp>
      </p:grpSp>
      <p:grpSp>
        <p:nvGrpSpPr>
          <p:cNvPr id="8" name="Группа 33"/>
          <p:cNvGrpSpPr/>
          <p:nvPr/>
        </p:nvGrpSpPr>
        <p:grpSpPr>
          <a:xfrm>
            <a:off x="3726409" y="2107162"/>
            <a:ext cx="1529276" cy="2753973"/>
            <a:chOff x="3726409" y="2106024"/>
            <a:chExt cx="1529276" cy="2753973"/>
          </a:xfrm>
        </p:grpSpPr>
        <p:sp>
          <p:nvSpPr>
            <p:cNvPr id="22" name="Овал 21"/>
            <p:cNvSpPr/>
            <p:nvPr/>
          </p:nvSpPr>
          <p:spPr>
            <a:xfrm rot="1631652">
              <a:off x="3726409" y="4335523"/>
              <a:ext cx="805656" cy="524474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Овал 29"/>
            <p:cNvSpPr/>
            <p:nvPr/>
          </p:nvSpPr>
          <p:spPr>
            <a:xfrm rot="18419017">
              <a:off x="4339982" y="2661364"/>
              <a:ext cx="1471043" cy="360363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Группа 34"/>
          <p:cNvGrpSpPr/>
          <p:nvPr/>
        </p:nvGrpSpPr>
        <p:grpSpPr>
          <a:xfrm>
            <a:off x="4277532" y="1639445"/>
            <a:ext cx="2234361" cy="2785692"/>
            <a:chOff x="4277530" y="1638308"/>
            <a:chExt cx="2234361" cy="2785692"/>
          </a:xfrm>
        </p:grpSpPr>
        <p:sp>
          <p:nvSpPr>
            <p:cNvPr id="21" name="Овал 20"/>
            <p:cNvSpPr/>
            <p:nvPr/>
          </p:nvSpPr>
          <p:spPr>
            <a:xfrm>
              <a:off x="5949061" y="1638308"/>
              <a:ext cx="562830" cy="535834"/>
            </a:xfrm>
            <a:prstGeom prst="ellipse">
              <a:avLst/>
            </a:pr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Овал 31"/>
            <p:cNvSpPr/>
            <p:nvPr/>
          </p:nvSpPr>
          <p:spPr>
            <a:xfrm rot="1631652">
              <a:off x="4277530" y="3640336"/>
              <a:ext cx="562830" cy="783664"/>
            </a:xfrm>
            <a:prstGeom prst="ellipse">
              <a:avLst/>
            </a:pr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Группа 41"/>
          <p:cNvGrpSpPr/>
          <p:nvPr/>
        </p:nvGrpSpPr>
        <p:grpSpPr>
          <a:xfrm>
            <a:off x="4451445" y="3860043"/>
            <a:ext cx="2676870" cy="832513"/>
            <a:chOff x="4430973" y="3846394"/>
            <a:chExt cx="2676870" cy="832513"/>
          </a:xfrm>
        </p:grpSpPr>
        <p:sp>
          <p:nvSpPr>
            <p:cNvPr id="39" name="Овал 38"/>
            <p:cNvSpPr/>
            <p:nvPr/>
          </p:nvSpPr>
          <p:spPr>
            <a:xfrm>
              <a:off x="6373504" y="3846394"/>
              <a:ext cx="734339" cy="832513"/>
            </a:xfrm>
            <a:prstGeom prst="ellipse">
              <a:avLst/>
            </a:prstGeom>
            <a:noFill/>
            <a:ln w="31750">
              <a:solidFill>
                <a:srgbClr val="FF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4430973" y="3846394"/>
              <a:ext cx="734339" cy="832513"/>
            </a:xfrm>
            <a:prstGeom prst="ellipse">
              <a:avLst/>
            </a:prstGeom>
            <a:noFill/>
            <a:ln w="31750">
              <a:solidFill>
                <a:srgbClr val="FF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Группа 42"/>
          <p:cNvGrpSpPr/>
          <p:nvPr/>
        </p:nvGrpSpPr>
        <p:grpSpPr>
          <a:xfrm>
            <a:off x="5741729" y="2107162"/>
            <a:ext cx="1529276" cy="2753973"/>
            <a:chOff x="3726409" y="2106024"/>
            <a:chExt cx="1529276" cy="2753973"/>
          </a:xfrm>
        </p:grpSpPr>
        <p:sp>
          <p:nvSpPr>
            <p:cNvPr id="44" name="Овал 43"/>
            <p:cNvSpPr/>
            <p:nvPr/>
          </p:nvSpPr>
          <p:spPr>
            <a:xfrm rot="1631652">
              <a:off x="3726409" y="4335523"/>
              <a:ext cx="805656" cy="524474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Овал 44"/>
            <p:cNvSpPr/>
            <p:nvPr/>
          </p:nvSpPr>
          <p:spPr>
            <a:xfrm rot="18419017">
              <a:off x="4339982" y="2661364"/>
              <a:ext cx="1471043" cy="360363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Овал 46"/>
          <p:cNvSpPr/>
          <p:nvPr/>
        </p:nvSpPr>
        <p:spPr>
          <a:xfrm>
            <a:off x="7964380" y="1639446"/>
            <a:ext cx="562830" cy="535834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Co-operation with TFMM                                                                                                                                                                                </a:t>
            </a:r>
            <a:r>
              <a:rPr lang="en-US" sz="1200" i="1" dirty="0" err="1">
                <a:solidFill>
                  <a:schemeClr val="accent3">
                    <a:lumMod val="75000"/>
                  </a:schemeClr>
                </a:solidFill>
              </a:rPr>
              <a:t>workplan</a:t>
            </a:r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 item 1.2.1</a:t>
            </a:r>
            <a:endParaRPr lang="ru-RU" sz="12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041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7" grpId="0" animBg="1"/>
      <p:bldP spid="4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13" y="288002"/>
            <a:ext cx="914399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800" kern="0" dirty="0">
                <a:solidFill>
                  <a:schemeClr val="tx2"/>
                </a:solidFill>
              </a:rPr>
              <a:t>Case study for Norway : </a:t>
            </a:r>
            <a:r>
              <a:rPr lang="en-US" sz="2800" kern="0" dirty="0">
                <a:solidFill>
                  <a:schemeClr val="tx2"/>
                </a:solidFill>
                <a:ea typeface="+mj-ea"/>
                <a:cs typeface="+mj-cs"/>
              </a:rPr>
              <a:t>Hg deposition to aquatic regions</a:t>
            </a:r>
            <a:endParaRPr lang="en-GB" sz="2800" kern="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4" name="Text Box 43"/>
          <p:cNvSpPr txBox="1">
            <a:spLocks noChangeArrowheads="1"/>
          </p:cNvSpPr>
          <p:nvPr/>
        </p:nvSpPr>
        <p:spPr bwMode="auto">
          <a:xfrm>
            <a:off x="5254547" y="3817898"/>
            <a:ext cx="3692605" cy="90794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003399"/>
                </a:solidFill>
              </a:rPr>
              <a:t>Note:</a:t>
            </a:r>
          </a:p>
          <a:p>
            <a:pPr marL="271463" indent="-271463"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/>
              <a:t>Hg levels in fish geographically correlate with Hg atmospheric loads</a:t>
            </a:r>
            <a:endParaRPr lang="en-US" sz="1600" dirty="0">
              <a:solidFill>
                <a:srgbClr val="6600FF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5369359" y="1086301"/>
            <a:ext cx="3288154" cy="2746618"/>
            <a:chOff x="5369359" y="1086301"/>
            <a:chExt cx="3288154" cy="2746618"/>
          </a:xfrm>
        </p:grpSpPr>
        <p:pic>
          <p:nvPicPr>
            <p:cNvPr id="3" name="Рисунок 2">
              <a:extLst>
                <a:ext uri="{FF2B5EF4-FFF2-40B4-BE49-F238E27FC236}">
                  <a16:creationId xmlns="" xmlns:a16="http://schemas.microsoft.com/office/drawing/2014/main" id="{F3D2E691-57AA-433B-B2D3-0E323331E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9359" y="1586449"/>
              <a:ext cx="3288154" cy="2246470"/>
            </a:xfrm>
            <a:prstGeom prst="rect">
              <a:avLst/>
            </a:prstGeom>
          </p:spPr>
        </p:pic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5929102" y="1086301"/>
              <a:ext cx="200822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Mean Hg deposition vs. Hg concentration in fish </a:t>
              </a:r>
              <a:endParaRPr lang="ru-RU" sz="14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-66734" y="1089508"/>
            <a:ext cx="4995197" cy="3433923"/>
            <a:chOff x="-66734" y="1089508"/>
            <a:chExt cx="4995197" cy="3433923"/>
          </a:xfrm>
        </p:grpSpPr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2670816" y="1089508"/>
              <a:ext cx="225764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Hg concentration in marine fish (2006-2019)</a:t>
              </a:r>
              <a:endParaRPr lang="ru-RU" sz="1400" dirty="0"/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="" xmlns:a16="http://schemas.microsoft.com/office/drawing/2014/main" id="{1AA09CBE-D4E2-4EF4-ACE0-00E8BA0BA705}"/>
                </a:ext>
              </a:extLst>
            </p:cNvPr>
            <p:cNvGrpSpPr/>
            <p:nvPr/>
          </p:nvGrpSpPr>
          <p:grpSpPr>
            <a:xfrm>
              <a:off x="2739256" y="1653887"/>
              <a:ext cx="2128877" cy="2122848"/>
              <a:chOff x="2739256" y="1653887"/>
              <a:chExt cx="2128877" cy="21228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Прямоугольник 7"/>
              <p:cNvSpPr/>
              <p:nvPr/>
            </p:nvSpPr>
            <p:spPr>
              <a:xfrm>
                <a:off x="2739256" y="1653887"/>
                <a:ext cx="2128877" cy="212284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77614" y="1692718"/>
                <a:ext cx="2051635" cy="2042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Рисунок 9" descr="hg_dep_neao_2015_amap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5210" y="1660231"/>
              <a:ext cx="2123810" cy="2123810"/>
            </a:xfrm>
            <a:prstGeom prst="rect">
              <a:avLst/>
            </a:prstGeom>
            <a:ln w="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Рисунок 11" descr="hg_dep_neao_legend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5880" y="3859834"/>
              <a:ext cx="1922475" cy="15764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257844" y="1096332"/>
              <a:ext cx="232363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Hg deposition to the North East Atlantic (2015)</a:t>
              </a:r>
              <a:endParaRPr lang="ru-RU" sz="1400" dirty="0"/>
            </a:p>
          </p:txBody>
        </p:sp>
        <p:pic>
          <p:nvPicPr>
            <p:cNvPr id="19" name="Рисунок 18" descr="hg_dep_neao_amap_04x04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4131" y="1659331"/>
              <a:ext cx="2124000" cy="2124000"/>
            </a:xfrm>
            <a:prstGeom prst="rect">
              <a:avLst/>
            </a:prstGeom>
            <a:ln w="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 Box 4">
              <a:extLst>
                <a:ext uri="{FF2B5EF4-FFF2-40B4-BE49-F238E27FC236}">
                  <a16:creationId xmlns="" xmlns:a16="http://schemas.microsoft.com/office/drawing/2014/main" id="{1719F24E-0C05-4683-928F-3C520F157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0816" y="3832919"/>
              <a:ext cx="219731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 dirty="0">
                  <a:solidFill>
                    <a:srgbClr val="003399"/>
                  </a:solidFill>
                </a:rPr>
                <a:t>Fish measurements</a:t>
              </a:r>
            </a:p>
            <a:p>
              <a:pPr algn="ctr"/>
              <a:r>
                <a:rPr lang="en-US" sz="1400" i="1" dirty="0">
                  <a:solidFill>
                    <a:srgbClr val="003399"/>
                  </a:solidFill>
                </a:rPr>
                <a:t>(Ho et al., 2021)</a:t>
              </a:r>
              <a:endParaRPr lang="ru-RU" sz="1400" i="1" dirty="0">
                <a:solidFill>
                  <a:srgbClr val="003399"/>
                </a:solidFill>
              </a:endParaRPr>
            </a:p>
          </p:txBody>
        </p:sp>
        <p:sp>
          <p:nvSpPr>
            <p:cNvPr id="20" name="Text Box 4">
              <a:extLst>
                <a:ext uri="{FF2B5EF4-FFF2-40B4-BE49-F238E27FC236}">
                  <a16:creationId xmlns="" xmlns:a16="http://schemas.microsoft.com/office/drawing/2014/main" id="{BA7B4440-05A2-4234-8E15-5BB3D6E52C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6734" y="4061766"/>
              <a:ext cx="3070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 dirty="0">
                  <a:solidFill>
                    <a:srgbClr val="003399"/>
                  </a:solidFill>
                </a:rPr>
                <a:t>Multi-model simulations</a:t>
              </a:r>
            </a:p>
            <a:p>
              <a:pPr algn="ctr"/>
              <a:r>
                <a:rPr lang="en-US" sz="1000" i="1" dirty="0">
                  <a:solidFill>
                    <a:srgbClr val="003399"/>
                  </a:solidFill>
                </a:rPr>
                <a:t>(GLEMOS, GEM-MACH-Hg, GEOS-</a:t>
              </a:r>
              <a:r>
                <a:rPr lang="en-US" sz="1000" i="1" dirty="0" err="1">
                  <a:solidFill>
                    <a:srgbClr val="003399"/>
                  </a:solidFill>
                </a:rPr>
                <a:t>Chem</a:t>
              </a:r>
              <a:r>
                <a:rPr lang="en-US" sz="1000" i="1" dirty="0">
                  <a:solidFill>
                    <a:srgbClr val="003399"/>
                  </a:solidFill>
                </a:rPr>
                <a:t>, DEHM)</a:t>
              </a:r>
              <a:endParaRPr lang="ru-RU" sz="1000" i="1" dirty="0">
                <a:solidFill>
                  <a:srgbClr val="003399"/>
                </a:solidFill>
              </a:endParaRPr>
            </a:p>
          </p:txBody>
        </p:sp>
        <p:pic>
          <p:nvPicPr>
            <p:cNvPr id="18" name="Picture 82" descr="Bigeye_tun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59170" y="3450245"/>
              <a:ext cx="231270" cy="113760"/>
            </a:xfrm>
            <a:prstGeom prst="rect">
              <a:avLst/>
            </a:prstGeom>
            <a:noFill/>
          </p:spPr>
        </p:pic>
        <p:pic>
          <p:nvPicPr>
            <p:cNvPr id="22" name="Picture 82" descr="Bigeye_tuna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28012" y="3555623"/>
              <a:ext cx="161013" cy="79201"/>
            </a:xfrm>
            <a:prstGeom prst="rect">
              <a:avLst/>
            </a:prstGeom>
            <a:noFill/>
          </p:spPr>
        </p:pic>
      </p:grpSp>
      <p:sp>
        <p:nvSpPr>
          <p:cNvPr id="24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Co-operation with TFMM                                                                                                                                                                                </a:t>
            </a:r>
            <a:r>
              <a:rPr lang="en-US" sz="1200" i="1" dirty="0" err="1">
                <a:solidFill>
                  <a:schemeClr val="accent3">
                    <a:lumMod val="75000"/>
                  </a:schemeClr>
                </a:solidFill>
              </a:rPr>
              <a:t>workplan</a:t>
            </a:r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 item 1.2.1</a:t>
            </a:r>
            <a:endParaRPr lang="ru-RU" sz="12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03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Группа 188"/>
          <p:cNvGrpSpPr/>
          <p:nvPr/>
        </p:nvGrpSpPr>
        <p:grpSpPr>
          <a:xfrm>
            <a:off x="4034754" y="932105"/>
            <a:ext cx="4821759" cy="3311094"/>
            <a:chOff x="4034754" y="932105"/>
            <a:chExt cx="4821759" cy="3311094"/>
          </a:xfrm>
        </p:grpSpPr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4952856" y="932105"/>
              <a:ext cx="29855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Hg atmospheric deposition (GLEMOS)</a:t>
              </a:r>
              <a:endParaRPr lang="ru-RU" sz="1400" dirty="0"/>
            </a:p>
          </p:txBody>
        </p:sp>
        <p:grpSp>
          <p:nvGrpSpPr>
            <p:cNvPr id="4" name="Группа 32">
              <a:extLst>
                <a:ext uri="{FF2B5EF4-FFF2-40B4-BE49-F238E27FC236}">
                  <a16:creationId xmlns="" xmlns:a16="http://schemas.microsoft.com/office/drawing/2014/main" id="{2F58356F-E7FA-4FED-AAD7-451D9C3BE61D}"/>
                </a:ext>
              </a:extLst>
            </p:cNvPr>
            <p:cNvGrpSpPr/>
            <p:nvPr/>
          </p:nvGrpSpPr>
          <p:grpSpPr>
            <a:xfrm>
              <a:off x="4034754" y="1386874"/>
              <a:ext cx="4821759" cy="2592000"/>
              <a:chOff x="4034752" y="1488474"/>
              <a:chExt cx="4821759" cy="2592000"/>
            </a:xfrm>
          </p:grpSpPr>
          <p:pic>
            <p:nvPicPr>
              <p:cNvPr id="22" name="Рисунок 21" descr="hg_dep_2000_norway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034752" y="1488474"/>
                <a:ext cx="2760383" cy="2592000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3" name="Рисунок 22" descr="hg_dep_2015_norway2.G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096127" y="1488474"/>
                <a:ext cx="2760384" cy="2592000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25" name="Рисунок 24" descr="hg_dep_norway_legend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11640" y="4024424"/>
              <a:ext cx="2667982" cy="218775"/>
            </a:xfrm>
            <a:prstGeom prst="rect">
              <a:avLst/>
            </a:prstGeom>
          </p:spPr>
        </p:pic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4927456" y="1212035"/>
              <a:ext cx="97497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2000</a:t>
              </a:r>
              <a:endParaRPr lang="ru-RU" sz="1400" dirty="0"/>
            </a:p>
          </p:txBody>
        </p:sp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6988832" y="1212035"/>
              <a:ext cx="97497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2015</a:t>
              </a:r>
              <a:endParaRPr lang="ru-RU" sz="1400" dirty="0"/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4790805" y="2348886"/>
            <a:ext cx="2311613" cy="190811"/>
            <a:chOff x="4790805" y="2348886"/>
            <a:chExt cx="2311613" cy="190811"/>
          </a:xfrm>
        </p:grpSpPr>
        <p:pic>
          <p:nvPicPr>
            <p:cNvPr id="28" name="Picture 82" descr="Bigeye_tun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21963" y="2348886"/>
              <a:ext cx="231270" cy="113760"/>
            </a:xfrm>
            <a:prstGeom prst="rect">
              <a:avLst/>
            </a:prstGeom>
            <a:noFill/>
          </p:spPr>
        </p:pic>
        <p:pic>
          <p:nvPicPr>
            <p:cNvPr id="29" name="Picture 82" descr="Bigeye_tun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90805" y="2454264"/>
              <a:ext cx="161013" cy="79201"/>
            </a:xfrm>
            <a:prstGeom prst="rect">
              <a:avLst/>
            </a:prstGeom>
            <a:noFill/>
          </p:spPr>
        </p:pic>
        <p:pic>
          <p:nvPicPr>
            <p:cNvPr id="30" name="Picture 82" descr="Bigeye_tun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1148" y="2355118"/>
              <a:ext cx="231270" cy="113760"/>
            </a:xfrm>
            <a:prstGeom prst="rect">
              <a:avLst/>
            </a:prstGeom>
            <a:noFill/>
          </p:spPr>
        </p:pic>
        <p:pic>
          <p:nvPicPr>
            <p:cNvPr id="33" name="Picture 82" descr="Bigeye_tun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39990" y="2460496"/>
              <a:ext cx="161013" cy="79201"/>
            </a:xfrm>
            <a:prstGeom prst="rect">
              <a:avLst/>
            </a:prstGeom>
            <a:noFill/>
          </p:spPr>
        </p:pic>
      </p:grpSp>
      <p:sp useBgFill="1"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75E91EDA-F382-4331-8360-FDEEE6835E19}"/>
              </a:ext>
            </a:extLst>
          </p:cNvPr>
          <p:cNvSpPr/>
          <p:nvPr/>
        </p:nvSpPr>
        <p:spPr>
          <a:xfrm>
            <a:off x="5837530" y="4842662"/>
            <a:ext cx="3228975" cy="2414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13" y="288002"/>
            <a:ext cx="914399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800" kern="0" dirty="0">
                <a:solidFill>
                  <a:schemeClr val="tx2"/>
                </a:solidFill>
              </a:rPr>
              <a:t>Case study for Norway : </a:t>
            </a:r>
            <a:r>
              <a:rPr lang="en-US" sz="2800" kern="0" dirty="0">
                <a:solidFill>
                  <a:schemeClr val="tx2"/>
                </a:solidFill>
                <a:ea typeface="+mj-ea"/>
                <a:cs typeface="+mj-cs"/>
              </a:rPr>
              <a:t>Long-term trends of Hg pollution</a:t>
            </a:r>
            <a:endParaRPr lang="en-GB" sz="2800" kern="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grpSp>
        <p:nvGrpSpPr>
          <p:cNvPr id="192" name="Группа 191"/>
          <p:cNvGrpSpPr/>
          <p:nvPr/>
        </p:nvGrpSpPr>
        <p:grpSpPr>
          <a:xfrm>
            <a:off x="301500" y="949446"/>
            <a:ext cx="4714518" cy="1901754"/>
            <a:chOff x="301500" y="949446"/>
            <a:chExt cx="4714518" cy="1901754"/>
          </a:xfrm>
        </p:grpSpPr>
        <p:pic>
          <p:nvPicPr>
            <p:cNvPr id="49312" name="Picture 16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26400" y="1184400"/>
              <a:ext cx="3071766" cy="16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01500" y="949446"/>
              <a:ext cx="37317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Hg deposition vs. Hg in fish (</a:t>
              </a:r>
              <a:r>
                <a:rPr lang="en-US" sz="1400" i="1" dirty="0"/>
                <a:t>Greenland halibut </a:t>
              </a:r>
              <a:r>
                <a:rPr lang="en-US" sz="1400" dirty="0"/>
                <a:t>)</a:t>
              </a:r>
              <a:endParaRPr lang="ru-RU" sz="1400" dirty="0"/>
            </a:p>
          </p:txBody>
        </p:sp>
        <p:sp>
          <p:nvSpPr>
            <p:cNvPr id="3" name="Овал 2">
              <a:extLst>
                <a:ext uri="{FF2B5EF4-FFF2-40B4-BE49-F238E27FC236}">
                  <a16:creationId xmlns="" xmlns:a16="http://schemas.microsoft.com/office/drawing/2014/main" id="{4EFDF40D-ABDF-4BAC-8B35-E97DFA4ED196}"/>
                </a:ext>
              </a:extLst>
            </p:cNvPr>
            <p:cNvSpPr/>
            <p:nvPr/>
          </p:nvSpPr>
          <p:spPr>
            <a:xfrm rot="2181309">
              <a:off x="4783593" y="2121749"/>
              <a:ext cx="232425" cy="650319"/>
            </a:xfrm>
            <a:prstGeom prst="ellipse">
              <a:avLst/>
            </a:prstGeom>
            <a:no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 стрелкой 23">
              <a:extLst>
                <a:ext uri="{FF2B5EF4-FFF2-40B4-BE49-F238E27FC236}">
                  <a16:creationId xmlns="" xmlns:a16="http://schemas.microsoft.com/office/drawing/2014/main" id="{27258F59-2B9E-4F78-96D1-89B12C23A2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75362" y="2366226"/>
              <a:ext cx="946794" cy="131464"/>
            </a:xfrm>
            <a:prstGeom prst="straightConnector1">
              <a:avLst/>
            </a:prstGeom>
            <a:ln w="22225">
              <a:solidFill>
                <a:srgbClr val="003399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Группа 192"/>
          <p:cNvGrpSpPr/>
          <p:nvPr/>
        </p:nvGrpSpPr>
        <p:grpSpPr>
          <a:xfrm>
            <a:off x="627029" y="3006269"/>
            <a:ext cx="4068285" cy="1921892"/>
            <a:chOff x="627029" y="3006269"/>
            <a:chExt cx="4068285" cy="1921892"/>
          </a:xfrm>
        </p:grpSpPr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27029" y="3259712"/>
              <a:ext cx="2736000" cy="1668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" name="Text Box 4">
              <a:extLst>
                <a:ext uri="{FF2B5EF4-FFF2-40B4-BE49-F238E27FC236}">
                  <a16:creationId xmlns="" xmlns:a16="http://schemas.microsoft.com/office/drawing/2014/main" id="{4D4F9449-0979-484D-8E1D-A46CF4DFFA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707" y="3006269"/>
              <a:ext cx="30692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Hg wet deposition (</a:t>
              </a:r>
              <a:r>
                <a:rPr lang="en-US" sz="1400" dirty="0" err="1"/>
                <a:t>Birkenes</a:t>
              </a:r>
              <a:r>
                <a:rPr lang="en-US" sz="1400" dirty="0"/>
                <a:t>/Lista)</a:t>
              </a:r>
              <a:endParaRPr lang="ru-RU" sz="1400" dirty="0"/>
            </a:p>
          </p:txBody>
        </p:sp>
        <p:sp>
          <p:nvSpPr>
            <p:cNvPr id="31" name="Овал 30">
              <a:extLst>
                <a:ext uri="{FF2B5EF4-FFF2-40B4-BE49-F238E27FC236}">
                  <a16:creationId xmlns="" xmlns:a16="http://schemas.microsoft.com/office/drawing/2014/main" id="{B0EFDB93-9A14-4EE8-B953-D19E64C63564}"/>
                </a:ext>
              </a:extLst>
            </p:cNvPr>
            <p:cNvSpPr/>
            <p:nvPr/>
          </p:nvSpPr>
          <p:spPr>
            <a:xfrm rot="983312">
              <a:off x="4404051" y="3518693"/>
              <a:ext cx="291263" cy="232204"/>
            </a:xfrm>
            <a:prstGeom prst="ellipse">
              <a:avLst/>
            </a:prstGeom>
            <a:no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5" name="Прямая со стрелкой 34">
              <a:extLst>
                <a:ext uri="{FF2B5EF4-FFF2-40B4-BE49-F238E27FC236}">
                  <a16:creationId xmlns="" xmlns:a16="http://schemas.microsoft.com/office/drawing/2014/main" id="{56334B73-5F2C-423E-A066-A35C1B1010D0}"/>
                </a:ext>
              </a:extLst>
            </p:cNvPr>
            <p:cNvCxnSpPr>
              <a:cxnSpLocks/>
              <a:stCxn id="31" idx="3"/>
            </p:cNvCxnSpPr>
            <p:nvPr/>
          </p:nvCxnSpPr>
          <p:spPr>
            <a:xfrm flipH="1">
              <a:off x="3473451" y="3684501"/>
              <a:ext cx="954272" cy="414560"/>
            </a:xfrm>
            <a:prstGeom prst="straightConnector1">
              <a:avLst/>
            </a:prstGeom>
            <a:ln w="22225">
              <a:solidFill>
                <a:srgbClr val="003399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43">
            <a:extLst>
              <a:ext uri="{FF2B5EF4-FFF2-40B4-BE49-F238E27FC236}">
                <a16:creationId xmlns="" xmlns:a16="http://schemas.microsoft.com/office/drawing/2014/main" id="{8CB2644E-8408-4976-96EF-934B4B939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352" y="4109109"/>
            <a:ext cx="4417548" cy="90794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003399"/>
                </a:solidFill>
              </a:rPr>
              <a:t>Note:</a:t>
            </a:r>
          </a:p>
          <a:p>
            <a:pPr marL="271463" indent="-271463"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/>
              <a:t>Reduction of Hg levels in fish is stronger than decrease of Hg deposition</a:t>
            </a:r>
            <a:endParaRPr lang="en-US" sz="1600" dirty="0">
              <a:solidFill>
                <a:srgbClr val="6600FF"/>
              </a:solidFill>
            </a:endParaRPr>
          </a:p>
        </p:txBody>
      </p:sp>
      <p:sp>
        <p:nvSpPr>
          <p:cNvPr id="41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Co-operation with TFMM                                                                                                                                                                                </a:t>
            </a:r>
            <a:r>
              <a:rPr lang="en-US" sz="1200" i="1" dirty="0" err="1">
                <a:solidFill>
                  <a:schemeClr val="accent3">
                    <a:lumMod val="75000"/>
                  </a:schemeClr>
                </a:solidFill>
              </a:rPr>
              <a:t>workplan</a:t>
            </a:r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 item 1.2.1</a:t>
            </a:r>
            <a:endParaRPr lang="ru-RU" sz="1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9313" name="Picture 16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6400" y="1184400"/>
            <a:ext cx="3071766" cy="16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3917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1"/>
          <p:cNvGrpSpPr/>
          <p:nvPr/>
        </p:nvGrpSpPr>
        <p:grpSpPr>
          <a:xfrm>
            <a:off x="4588819" y="4022382"/>
            <a:ext cx="4499339" cy="1073128"/>
            <a:chOff x="4588819" y="4022382"/>
            <a:chExt cx="4499339" cy="1073128"/>
          </a:xfrm>
        </p:grpSpPr>
        <p:sp useBgFill="1">
          <p:nvSpPr>
            <p:cNvPr id="43" name="Прямоугольник 42"/>
            <p:cNvSpPr/>
            <p:nvPr/>
          </p:nvSpPr>
          <p:spPr>
            <a:xfrm>
              <a:off x="5877288" y="4865165"/>
              <a:ext cx="3210870" cy="2303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Группа 25"/>
            <p:cNvGrpSpPr/>
            <p:nvPr/>
          </p:nvGrpSpPr>
          <p:grpSpPr>
            <a:xfrm>
              <a:off x="4588819" y="4022382"/>
              <a:ext cx="4179593" cy="864096"/>
              <a:chOff x="4211960" y="3939902"/>
              <a:chExt cx="4536504" cy="864096"/>
            </a:xfrm>
            <a:noFill/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4211960" y="3939902"/>
                <a:ext cx="4536504" cy="8640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211960" y="3974802"/>
                <a:ext cx="4536504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87313" indent="-87313">
                  <a:spcBef>
                    <a:spcPts val="600"/>
                  </a:spcBef>
                </a:pPr>
                <a:r>
                  <a:rPr lang="en-US" sz="1200" b="1" i="1" u="sng" dirty="0">
                    <a:solidFill>
                      <a:srgbClr val="003399"/>
                    </a:solidFill>
                  </a:rPr>
                  <a:t>Publications:</a:t>
                </a:r>
              </a:p>
              <a:p>
                <a:pPr marL="177800" indent="-1778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1200" b="1" i="1" dirty="0" err="1">
                    <a:solidFill>
                      <a:srgbClr val="003399"/>
                    </a:solidFill>
                  </a:rPr>
                  <a:t>Dastoor</a:t>
                </a:r>
                <a:r>
                  <a:rPr lang="en-US" sz="1200" b="1" i="1" dirty="0">
                    <a:solidFill>
                      <a:srgbClr val="003399"/>
                    </a:solidFill>
                  </a:rPr>
                  <a:t> et al. (2022) Nature Reviews Earth &amp; Environment</a:t>
                </a:r>
              </a:p>
              <a:p>
                <a:pPr marL="177800" indent="-1778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1200" b="1" i="1" dirty="0" err="1">
                    <a:solidFill>
                      <a:srgbClr val="003399"/>
                    </a:solidFill>
                  </a:rPr>
                  <a:t>Dastoor</a:t>
                </a:r>
                <a:r>
                  <a:rPr lang="en-US" sz="1200" b="1" i="1" dirty="0">
                    <a:solidFill>
                      <a:srgbClr val="003399"/>
                    </a:solidFill>
                  </a:rPr>
                  <a:t> et al. (2022) Science of the Total Environment</a:t>
                </a:r>
              </a:p>
            </p:txBody>
          </p:sp>
        </p:grpSp>
      </p:grp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13" y="288001"/>
            <a:ext cx="9143999" cy="45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800" kern="0" dirty="0">
                <a:solidFill>
                  <a:schemeClr val="tx2"/>
                </a:solidFill>
                <a:ea typeface="+mj-ea"/>
                <a:cs typeface="+mj-cs"/>
              </a:rPr>
              <a:t>Mercury pollution in the Arctic</a:t>
            </a:r>
            <a:endParaRPr lang="en-GB" sz="2800" kern="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0" y="900000"/>
            <a:ext cx="9144000" cy="34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tabLst>
                <a:tab pos="3052763" algn="l"/>
              </a:tabLst>
            </a:pPr>
            <a:r>
              <a:rPr lang="en-US" sz="1600" b="1" dirty="0"/>
              <a:t>EMEP/MSC-E contribution to the </a:t>
            </a:r>
            <a:r>
              <a:rPr lang="en-US" sz="1600" b="1" dirty="0" smtClean="0"/>
              <a:t>co-operative follow-up </a:t>
            </a:r>
            <a:r>
              <a:rPr lang="en-US" sz="1600" b="1" dirty="0"/>
              <a:t>studies based on </a:t>
            </a:r>
            <a:r>
              <a:rPr lang="en-US" sz="1600" b="1" dirty="0">
                <a:solidFill>
                  <a:srgbClr val="6600FF"/>
                </a:solidFill>
              </a:rPr>
              <a:t>AMAP Hg Assessment</a:t>
            </a:r>
            <a:endParaRPr lang="en-US" sz="1600" b="1" i="1" dirty="0"/>
          </a:p>
        </p:txBody>
      </p:sp>
      <p:sp>
        <p:nvSpPr>
          <p:cNvPr id="66" name="Text Box 43"/>
          <p:cNvSpPr txBox="1">
            <a:spLocks noChangeArrowheads="1"/>
          </p:cNvSpPr>
          <p:nvPr/>
        </p:nvSpPr>
        <p:spPr bwMode="auto">
          <a:xfrm>
            <a:off x="343229" y="1609984"/>
            <a:ext cx="3808280" cy="310854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003399"/>
                </a:solidFill>
              </a:rPr>
              <a:t>Topics: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solidFill>
                  <a:srgbClr val="6600FF"/>
                </a:solidFill>
              </a:rPr>
              <a:t>Literature review </a:t>
            </a:r>
            <a:r>
              <a:rPr lang="en-US" sz="1600" dirty="0"/>
              <a:t>of Hg sources, transport and fate in the Arctic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/>
              <a:t>Update and evaluation of </a:t>
            </a:r>
            <a:r>
              <a:rPr lang="en-US" sz="1600" dirty="0">
                <a:solidFill>
                  <a:srgbClr val="6600FF"/>
                </a:solidFill>
              </a:rPr>
              <a:t>global Hg emissions inventory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/>
              <a:t>Estimates of the present-day </a:t>
            </a:r>
            <a:r>
              <a:rPr lang="en-US" sz="1600" dirty="0">
                <a:solidFill>
                  <a:srgbClr val="6600FF"/>
                </a:solidFill>
              </a:rPr>
              <a:t>Hg mass budget</a:t>
            </a:r>
            <a:r>
              <a:rPr lang="en-US" sz="1600" dirty="0"/>
              <a:t> in the Arctic 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/>
              <a:t>Analysis of factors affecting </a:t>
            </a:r>
            <a:r>
              <a:rPr lang="en-US" sz="1600" dirty="0">
                <a:solidFill>
                  <a:srgbClr val="6600FF"/>
                </a:solidFill>
              </a:rPr>
              <a:t>changes of Hg pollution</a:t>
            </a:r>
            <a:r>
              <a:rPr lang="en-US" sz="1600" dirty="0"/>
              <a:t> in the Arctic (</a:t>
            </a:r>
            <a:r>
              <a:rPr lang="en-US" sz="1400" i="1" dirty="0"/>
              <a:t>permafrost thaw, glacier and sea ice melt, wildfires, etc</a:t>
            </a:r>
            <a:r>
              <a:rPr lang="en-US" sz="1400" dirty="0"/>
              <a:t>.</a:t>
            </a:r>
            <a:r>
              <a:rPr lang="en-US" sz="1600" dirty="0"/>
              <a:t>)</a:t>
            </a:r>
          </a:p>
        </p:txBody>
      </p:sp>
      <p:sp>
        <p:nvSpPr>
          <p:cNvPr id="35" name="Прямоугольник 11">
            <a:extLst>
              <a:ext uri="{FF2B5EF4-FFF2-40B4-BE49-F238E27FC236}">
                <a16:creationId xmlns="" xmlns:a16="http://schemas.microsoft.com/office/drawing/2014/main" id="{8BB9C945-B112-434A-B280-D39A3BE6F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Co-operation with national experts</a:t>
            </a:r>
            <a:endParaRPr lang="ru-RU" sz="1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" name="Группа 21"/>
          <p:cNvGrpSpPr/>
          <p:nvPr/>
        </p:nvGrpSpPr>
        <p:grpSpPr>
          <a:xfrm>
            <a:off x="4089498" y="1373147"/>
            <a:ext cx="4814473" cy="2486879"/>
            <a:chOff x="4089498" y="1373147"/>
            <a:chExt cx="4814473" cy="2486879"/>
          </a:xfrm>
        </p:grpSpPr>
        <p:grpSp>
          <p:nvGrpSpPr>
            <p:cNvPr id="5" name="Группа 15"/>
            <p:cNvGrpSpPr/>
            <p:nvPr/>
          </p:nvGrpSpPr>
          <p:grpSpPr>
            <a:xfrm>
              <a:off x="4089498" y="1520156"/>
              <a:ext cx="2365971" cy="2321259"/>
              <a:chOff x="6552611" y="1503681"/>
              <a:chExt cx="2365971" cy="2321259"/>
            </a:xfrm>
          </p:grpSpPr>
          <p:pic>
            <p:nvPicPr>
              <p:cNvPr id="65" name="Рисунок 64" descr="Hg_Arctic1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598923" y="1827714"/>
                <a:ext cx="2319659" cy="1997226"/>
              </a:xfrm>
              <a:prstGeom prst="rect">
                <a:avLst/>
              </a:prstGeom>
            </p:spPr>
          </p:pic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AC81F507-0657-4534-A946-4DD24C5B9E73}"/>
                  </a:ext>
                </a:extLst>
              </p:cNvPr>
              <p:cNvSpPr txBox="1"/>
              <p:nvPr/>
            </p:nvSpPr>
            <p:spPr>
              <a:xfrm>
                <a:off x="6552611" y="1503681"/>
                <a:ext cx="2155371" cy="284693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sz="1400" dirty="0"/>
                  <a:t>Hg atmospheric deposition</a:t>
                </a:r>
                <a:endParaRPr lang="ru-RU" sz="1400" dirty="0"/>
              </a:p>
            </p:txBody>
          </p:sp>
        </p:grpSp>
        <p:grpSp>
          <p:nvGrpSpPr>
            <p:cNvPr id="6" name="Группа 17"/>
            <p:cNvGrpSpPr/>
            <p:nvPr/>
          </p:nvGrpSpPr>
          <p:grpSpPr>
            <a:xfrm>
              <a:off x="6474883" y="1373147"/>
              <a:ext cx="2429088" cy="2486879"/>
              <a:chOff x="4069434" y="1373146"/>
              <a:chExt cx="2429088" cy="2486879"/>
            </a:xfrm>
          </p:grpSpPr>
          <p:pic>
            <p:nvPicPr>
              <p:cNvPr id="37" name="Рисунок 36" descr="Hg_Arctic2.G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122372" y="1817929"/>
                <a:ext cx="2376150" cy="2042096"/>
              </a:xfrm>
              <a:prstGeom prst="rect">
                <a:avLst/>
              </a:prstGeom>
            </p:spPr>
          </p:pic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AC81F507-0657-4534-A946-4DD24C5B9E73}"/>
                  </a:ext>
                </a:extLst>
              </p:cNvPr>
              <p:cNvSpPr txBox="1"/>
              <p:nvPr/>
            </p:nvSpPr>
            <p:spPr>
              <a:xfrm>
                <a:off x="4069434" y="1373146"/>
                <a:ext cx="2114987" cy="50013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sz="1400" dirty="0" smtClean="0"/>
                  <a:t>Annual river Hg yields </a:t>
                </a:r>
                <a:r>
                  <a:rPr lang="en-US" sz="1400" dirty="0"/>
                  <a:t>for pan-Arctic </a:t>
                </a:r>
                <a:r>
                  <a:rPr lang="en-US" sz="1400" dirty="0" smtClean="0"/>
                  <a:t>watersheds</a:t>
                </a:r>
                <a:endParaRPr lang="ru-RU" sz="1400" dirty="0"/>
              </a:p>
            </p:txBody>
          </p:sp>
        </p:grpSp>
      </p:grpSp>
      <p:grpSp>
        <p:nvGrpSpPr>
          <p:cNvPr id="8" name="Группа 22"/>
          <p:cNvGrpSpPr/>
          <p:nvPr/>
        </p:nvGrpSpPr>
        <p:grpSpPr>
          <a:xfrm>
            <a:off x="1330543" y="1784988"/>
            <a:ext cx="6571457" cy="2160000"/>
            <a:chOff x="1330543" y="1784988"/>
            <a:chExt cx="6571457" cy="21600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02966" y="1784988"/>
              <a:ext cx="3199034" cy="2160000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30543" y="1784988"/>
              <a:ext cx="3065414" cy="2160000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344860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6" grpId="0"/>
    </p:bldLst>
  </p:timing>
</p:sld>
</file>

<file path=ppt/theme/theme1.xml><?xml version="1.0" encoding="utf-8"?>
<a:theme xmlns:a="http://schemas.openxmlformats.org/drawingml/2006/main" name="Океан">
  <a:themeElements>
    <a:clrScheme name="">
      <a:dk1>
        <a:srgbClr val="000000"/>
      </a:dk1>
      <a:lt1>
        <a:srgbClr val="000099"/>
      </a:lt1>
      <a:dk2>
        <a:srgbClr val="000099"/>
      </a:dk2>
      <a:lt2>
        <a:srgbClr val="5F5F5F"/>
      </a:lt2>
      <a:accent1>
        <a:srgbClr val="FF9900"/>
      </a:accent1>
      <a:accent2>
        <a:srgbClr val="00C600"/>
      </a:accent2>
      <a:accent3>
        <a:srgbClr val="AAAACA"/>
      </a:accent3>
      <a:accent4>
        <a:srgbClr val="000000"/>
      </a:accent4>
      <a:accent5>
        <a:srgbClr val="FFCAAA"/>
      </a:accent5>
      <a:accent6>
        <a:srgbClr val="00B300"/>
      </a:accent6>
      <a:hlink>
        <a:srgbClr val="800080"/>
      </a:hlink>
      <a:folHlink>
        <a:srgbClr val="FF0000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9">
        <a:dk1>
          <a:srgbClr val="010199"/>
        </a:dk1>
        <a:lt1>
          <a:srgbClr val="FFFFFF"/>
        </a:lt1>
        <a:dk2>
          <a:srgbClr val="000099"/>
        </a:dk2>
        <a:lt2>
          <a:srgbClr val="FF9933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10">
        <a:dk1>
          <a:srgbClr val="010199"/>
        </a:dk1>
        <a:lt1>
          <a:srgbClr val="FFFFFF"/>
        </a:lt1>
        <a:dk2>
          <a:srgbClr val="000099"/>
        </a:dk2>
        <a:lt2>
          <a:srgbClr val="0000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11">
        <a:dk1>
          <a:srgbClr val="000000"/>
        </a:dk1>
        <a:lt1>
          <a:srgbClr val="000099"/>
        </a:lt1>
        <a:dk2>
          <a:srgbClr val="000099"/>
        </a:dk2>
        <a:lt2>
          <a:srgbClr val="0101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2">
        <a:dk1>
          <a:srgbClr val="000000"/>
        </a:dk1>
        <a:lt1>
          <a:srgbClr val="000099"/>
        </a:lt1>
        <a:dk2>
          <a:srgbClr val="003399"/>
        </a:dk2>
        <a:lt2>
          <a:srgbClr val="0101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3">
        <a:dk1>
          <a:srgbClr val="000000"/>
        </a:dk1>
        <a:lt1>
          <a:srgbClr val="000099"/>
        </a:lt1>
        <a:dk2>
          <a:srgbClr val="000099"/>
        </a:dk2>
        <a:lt2>
          <a:srgbClr val="0101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FF99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4">
        <a:dk1>
          <a:srgbClr val="000000"/>
        </a:dk1>
        <a:lt1>
          <a:srgbClr val="000099"/>
        </a:lt1>
        <a:dk2>
          <a:srgbClr val="000099"/>
        </a:dk2>
        <a:lt2>
          <a:srgbClr val="0101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0000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5">
        <a:dk1>
          <a:srgbClr val="000000"/>
        </a:dk1>
        <a:lt1>
          <a:srgbClr val="000099"/>
        </a:lt1>
        <a:dk2>
          <a:srgbClr val="000099"/>
        </a:dk2>
        <a:lt2>
          <a:srgbClr val="0099CC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0000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6">
        <a:dk1>
          <a:srgbClr val="000000"/>
        </a:dk1>
        <a:lt1>
          <a:srgbClr val="000099"/>
        </a:lt1>
        <a:dk2>
          <a:srgbClr val="000099"/>
        </a:dk2>
        <a:lt2>
          <a:srgbClr val="008080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0000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70244</TotalTime>
  <Words>1420</Words>
  <Application>Microsoft Office PowerPoint</Application>
  <PresentationFormat>Экран (16:9)</PresentationFormat>
  <Paragraphs>200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Океан</vt:lpstr>
      <vt:lpstr>Heavy metal pollution assessment within EMEP: Progress and plans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msc-e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OTravnikov</dc:creator>
  <cp:lastModifiedBy>Oleg Travnikov</cp:lastModifiedBy>
  <cp:revision>3058</cp:revision>
  <dcterms:created xsi:type="dcterms:W3CDTF">2009-11-06T09:17:47Z</dcterms:created>
  <dcterms:modified xsi:type="dcterms:W3CDTF">2022-09-14T17:26:27Z</dcterms:modified>
</cp:coreProperties>
</file>