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313" r:id="rId2"/>
    <p:sldId id="302" r:id="rId3"/>
    <p:sldId id="327" r:id="rId4"/>
    <p:sldId id="318" r:id="rId5"/>
    <p:sldId id="326" r:id="rId6"/>
    <p:sldId id="269" r:id="rId7"/>
    <p:sldId id="306" r:id="rId8"/>
    <p:sldId id="314" r:id="rId9"/>
    <p:sldId id="316" r:id="rId10"/>
    <p:sldId id="320" r:id="rId11"/>
    <p:sldId id="321" r:id="rId12"/>
    <p:sldId id="277" r:id="rId13"/>
    <p:sldId id="323" r:id="rId14"/>
    <p:sldId id="324" r:id="rId15"/>
    <p:sldId id="325" r:id="rId16"/>
    <p:sldId id="308" r:id="rId17"/>
    <p:sldId id="311" r:id="rId18"/>
    <p:sldId id="268" r:id="rId19"/>
    <p:sldId id="317" r:id="rId20"/>
    <p:sldId id="304" r:id="rId21"/>
    <p:sldId id="298" r:id="rId22"/>
    <p:sldId id="300" r:id="rId23"/>
    <p:sldId id="30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C0000"/>
    <a:srgbClr val="008000"/>
    <a:srgbClr val="CC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5" autoAdjust="0"/>
    <p:restoredTop sz="93162" autoAdjust="0"/>
  </p:normalViewPr>
  <p:slideViewPr>
    <p:cSldViewPr>
      <p:cViewPr>
        <p:scale>
          <a:sx n="80" d="100"/>
          <a:sy n="80" d="100"/>
        </p:scale>
        <p:origin x="-122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2E5CD5-04FA-4DFB-9512-DBA06DEE2E45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685DFB-AD42-4246-BE1A-595B7B817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0F982D-542D-4231-8E14-354271345834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7988" cy="411321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154688-2F0A-4DF4-9738-B8044C33EA1C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7988" cy="411321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748E53-07C0-4BD4-BD66-AA58E6C76F4C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7CE47-EF15-4A1D-8E55-D5434E75EE62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83E3D-3A36-4575-8B3D-9AC1CEF23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1A143-ADC7-434B-A1C3-013392274ADB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329B-C204-4B24-8C2E-5FA1CEB34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B3747-BEE4-4FDF-84E6-26B3A2BFE48F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61D93-8CF7-4080-A2EB-19C021B8F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15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4894262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FA8F9-3F0D-4DB1-BA08-7EFA39292959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790A-B3A3-4A45-983F-AC6B38AA2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15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38600" cy="4894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894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5987-33E0-494F-8567-594AB9DA4B0E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2BA20-7DDA-4F64-A941-EC05BBAC9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848B-CECD-41BA-9B8F-1163F151B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40654-53B2-40B4-943E-B1EB803CC123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6B47-6901-45D4-8B17-5D1F7E21C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84D58-6027-4691-B21D-2563760DB244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BD121-C7E1-4AE3-94EC-53C2CE4F5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D721-9DE6-4929-A6B4-6AA438B4D8A8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45C0-8E0D-4E3E-99AC-0D30DC542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436CE-38D2-43B5-8E09-4A79F8CBAED5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5EE4-B652-468F-9558-2722A2F57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2EE7-94D9-4C92-B2C6-329B9EF1CACD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55431-1F2C-4487-83F7-9BF579513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49149-C56F-4C20-9F2B-D7BCD8C4B942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8BC97-8E15-4A76-9E53-8B35D2837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700BB-6022-467F-ACA9-BFBA5590E55C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52C9-9EED-4107-BE55-9846C6F21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F75C-4A56-4F8B-8D76-1049780D6FB8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04B7-FABE-4B84-B06E-92A63A8DE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E2ABFB9-CCD8-4F2E-8C84-01C782CA721A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C7965A2-9356-42F6-805B-ADC451B2F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197600" y="6581775"/>
            <a:ext cx="294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Tahoma" pitchFamily="34" charset="0"/>
              </a:rPr>
              <a:t>Joint EMEP/WGE meeting, Geneva, 2016</a:t>
            </a:r>
            <a:endParaRPr lang="ru-RU" sz="1200" dirty="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627063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9220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500188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908175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31616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5pPr>
      <a:lvl6pPr marL="2773363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6pPr>
      <a:lvl7pPr marL="3230563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7pPr>
      <a:lvl8pPr marL="3687763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8pPr>
      <a:lvl9pPr marL="4144963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755650" y="1628775"/>
            <a:ext cx="7775575" cy="1331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000">
              <a:solidFill>
                <a:srgbClr val="333399"/>
              </a:solidFill>
              <a:latin typeface="Tahoma" pitchFamily="34" charset="0"/>
              <a:ea typeface="PMingLiU" pitchFamily="18" charset="-120"/>
            </a:endParaRPr>
          </a:p>
          <a:p>
            <a:pPr algn="ctr"/>
            <a:r>
              <a:rPr lang="en-US" altLang="ru-RU" sz="3600">
                <a:solidFill>
                  <a:schemeClr val="tx2"/>
                </a:solidFill>
                <a:latin typeface="Tahoma" pitchFamily="34" charset="0"/>
              </a:rPr>
              <a:t>Monitoring and modelling of POP pollution: main activities and results</a:t>
            </a:r>
            <a:endParaRPr lang="ru-RU" altLang="ru-RU" sz="3600">
              <a:solidFill>
                <a:schemeClr val="tx2"/>
              </a:solidFill>
              <a:latin typeface="Tahoma" pitchFamily="34" charset="0"/>
            </a:endParaRPr>
          </a:p>
          <a:p>
            <a:pPr algn="ctr"/>
            <a:endParaRPr lang="ru-RU" sz="4000">
              <a:solidFill>
                <a:schemeClr val="hlink"/>
              </a:solidFill>
              <a:latin typeface="Tahoma" pitchFamily="34" charset="0"/>
              <a:ea typeface="PMingLiU" pitchFamily="18" charset="-120"/>
            </a:endParaRPr>
          </a:p>
        </p:txBody>
      </p:sp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1331913" y="3716338"/>
            <a:ext cx="63309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spcAft>
                <a:spcPct val="60000"/>
              </a:spcAft>
              <a:buClr>
                <a:schemeClr val="hlink"/>
              </a:buClr>
              <a:buSzPct val="120000"/>
            </a:pPr>
            <a:r>
              <a:rPr lang="en-US" altLang="ru-RU" sz="2400">
                <a:latin typeface="Calibri" pitchFamily="34" charset="0"/>
              </a:rPr>
              <a:t>Alexey Gusev</a:t>
            </a:r>
            <a:r>
              <a:rPr lang="ru-RU" altLang="ru-RU" sz="2400">
                <a:latin typeface="Calibri" pitchFamily="34" charset="0"/>
              </a:rPr>
              <a:t> </a:t>
            </a:r>
            <a:r>
              <a:rPr lang="en-US" altLang="ru-RU" sz="2400">
                <a:latin typeface="Calibri" pitchFamily="34" charset="0"/>
              </a:rPr>
              <a:t>on behalf of MSC-E and CCC</a:t>
            </a:r>
            <a:endParaRPr lang="ru-RU" altLang="ru-RU" sz="2400">
              <a:latin typeface="Calibri" pitchFamily="34" charset="0"/>
            </a:endParaRPr>
          </a:p>
        </p:txBody>
      </p:sp>
      <p:grpSp>
        <p:nvGrpSpPr>
          <p:cNvPr id="17411" name="Group 10"/>
          <p:cNvGrpSpPr>
            <a:grpSpLocks noChangeAspect="1"/>
          </p:cNvGrpSpPr>
          <p:nvPr/>
        </p:nvGrpSpPr>
        <p:grpSpPr bwMode="auto">
          <a:xfrm>
            <a:off x="3490913" y="4940300"/>
            <a:ext cx="998537" cy="863600"/>
            <a:chOff x="92" y="3959"/>
            <a:chExt cx="384" cy="333"/>
          </a:xfrm>
        </p:grpSpPr>
        <p:sp>
          <p:nvSpPr>
            <p:cNvPr id="17413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000">
                <a:latin typeface="Tahoma" pitchFamily="34" charset="0"/>
              </a:endParaRPr>
            </a:p>
          </p:txBody>
        </p:sp>
        <p:pic>
          <p:nvPicPr>
            <p:cNvPr id="17414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5084763"/>
            <a:ext cx="57308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100">
                <a:solidFill>
                  <a:schemeClr val="tx2"/>
                </a:solidFill>
                <a:latin typeface="Tahoma" pitchFamily="34" charset="0"/>
              </a:rPr>
              <a:t>Measurement/Modelling assessment for 2014</a:t>
            </a: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71438" y="1719263"/>
            <a:ext cx="220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684213" y="5661025"/>
            <a:ext cx="7345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Modeling results agree with passive sampling measurements within a factor of 2 – 3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4643438" y="5062538"/>
            <a:ext cx="39608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Evaluation vs GMP DWH passive sampling measurements in Europe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6630" name="Text Box 17"/>
          <p:cNvSpPr txBox="1">
            <a:spLocks noChangeArrowheads="1"/>
          </p:cNvSpPr>
          <p:nvPr/>
        </p:nvSpPr>
        <p:spPr bwMode="auto">
          <a:xfrm>
            <a:off x="393700" y="1539875"/>
            <a:ext cx="3241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Annual mean modelled PCB-153 air concentrations, 2014</a:t>
            </a:r>
            <a:endParaRPr lang="ru-RU">
              <a:latin typeface="Calibri" pitchFamily="34" charset="0"/>
            </a:endParaRPr>
          </a:p>
        </p:txBody>
      </p:sp>
      <p:sp>
        <p:nvSpPr>
          <p:cNvPr id="26631" name="Rectangle 25"/>
          <p:cNvSpPr>
            <a:spLocks noChangeArrowheads="1"/>
          </p:cNvSpPr>
          <p:nvPr/>
        </p:nvSpPr>
        <p:spPr bwMode="auto">
          <a:xfrm>
            <a:off x="0" y="896938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200" b="1">
                <a:latin typeface="Calibri" pitchFamily="34" charset="0"/>
              </a:rPr>
              <a:t>Evaluation of PCB-153 pollution levels in the EMEP region</a:t>
            </a:r>
            <a:endParaRPr lang="en-GB" sz="2200" b="1">
              <a:latin typeface="Calibri" pitchFamily="34" charset="0"/>
            </a:endParaRPr>
          </a:p>
        </p:txBody>
      </p:sp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5427663" y="2306638"/>
            <a:ext cx="2489200" cy="2122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Line 7"/>
          <p:cNvSpPr>
            <a:spLocks noChangeShapeType="1"/>
          </p:cNvSpPr>
          <p:nvPr/>
        </p:nvSpPr>
        <p:spPr bwMode="auto">
          <a:xfrm>
            <a:off x="5427663" y="4002088"/>
            <a:ext cx="248920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8"/>
          <p:cNvSpPr>
            <a:spLocks noChangeShapeType="1"/>
          </p:cNvSpPr>
          <p:nvPr/>
        </p:nvSpPr>
        <p:spPr bwMode="auto">
          <a:xfrm>
            <a:off x="5427663" y="3581400"/>
            <a:ext cx="248920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9"/>
          <p:cNvSpPr>
            <a:spLocks noChangeShapeType="1"/>
          </p:cNvSpPr>
          <p:nvPr/>
        </p:nvSpPr>
        <p:spPr bwMode="auto">
          <a:xfrm>
            <a:off x="5427663" y="3154363"/>
            <a:ext cx="248920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0"/>
          <p:cNvSpPr>
            <a:spLocks noChangeShapeType="1"/>
          </p:cNvSpPr>
          <p:nvPr/>
        </p:nvSpPr>
        <p:spPr bwMode="auto">
          <a:xfrm>
            <a:off x="5427663" y="2733675"/>
            <a:ext cx="248920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1"/>
          <p:cNvSpPr>
            <a:spLocks noChangeShapeType="1"/>
          </p:cNvSpPr>
          <p:nvPr/>
        </p:nvSpPr>
        <p:spPr bwMode="auto">
          <a:xfrm>
            <a:off x="5427663" y="2306638"/>
            <a:ext cx="2489200" cy="158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2"/>
          <p:cNvSpPr>
            <a:spLocks noChangeShapeType="1"/>
          </p:cNvSpPr>
          <p:nvPr/>
        </p:nvSpPr>
        <p:spPr bwMode="auto">
          <a:xfrm>
            <a:off x="5926138" y="2306638"/>
            <a:ext cx="1587" cy="2122487"/>
          </a:xfrm>
          <a:prstGeom prst="line">
            <a:avLst/>
          </a:prstGeom>
          <a:noFill/>
          <a:ln w="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3"/>
          <p:cNvSpPr>
            <a:spLocks noChangeShapeType="1"/>
          </p:cNvSpPr>
          <p:nvPr/>
        </p:nvSpPr>
        <p:spPr bwMode="auto">
          <a:xfrm>
            <a:off x="6423025" y="2306638"/>
            <a:ext cx="1588" cy="2122487"/>
          </a:xfrm>
          <a:prstGeom prst="line">
            <a:avLst/>
          </a:prstGeom>
          <a:noFill/>
          <a:ln w="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4"/>
          <p:cNvSpPr>
            <a:spLocks noChangeShapeType="1"/>
          </p:cNvSpPr>
          <p:nvPr/>
        </p:nvSpPr>
        <p:spPr bwMode="auto">
          <a:xfrm>
            <a:off x="6921500" y="2306638"/>
            <a:ext cx="1588" cy="2122487"/>
          </a:xfrm>
          <a:prstGeom prst="line">
            <a:avLst/>
          </a:prstGeom>
          <a:noFill/>
          <a:ln w="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5"/>
          <p:cNvSpPr>
            <a:spLocks noChangeShapeType="1"/>
          </p:cNvSpPr>
          <p:nvPr/>
        </p:nvSpPr>
        <p:spPr bwMode="auto">
          <a:xfrm>
            <a:off x="7418388" y="2306638"/>
            <a:ext cx="1587" cy="2122487"/>
          </a:xfrm>
          <a:prstGeom prst="line">
            <a:avLst/>
          </a:prstGeom>
          <a:noFill/>
          <a:ln w="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6"/>
          <p:cNvSpPr>
            <a:spLocks noChangeShapeType="1"/>
          </p:cNvSpPr>
          <p:nvPr/>
        </p:nvSpPr>
        <p:spPr bwMode="auto">
          <a:xfrm>
            <a:off x="7916863" y="2306638"/>
            <a:ext cx="1587" cy="212248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"/>
          <p:cNvSpPr>
            <a:spLocks noChangeShapeType="1"/>
          </p:cNvSpPr>
          <p:nvPr/>
        </p:nvSpPr>
        <p:spPr bwMode="auto">
          <a:xfrm>
            <a:off x="5427663" y="2306638"/>
            <a:ext cx="1587" cy="212248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8"/>
          <p:cNvSpPr>
            <a:spLocks noChangeShapeType="1"/>
          </p:cNvSpPr>
          <p:nvPr/>
        </p:nvSpPr>
        <p:spPr bwMode="auto">
          <a:xfrm>
            <a:off x="5386388" y="4429125"/>
            <a:ext cx="41275" cy="15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9"/>
          <p:cNvSpPr>
            <a:spLocks noChangeShapeType="1"/>
          </p:cNvSpPr>
          <p:nvPr/>
        </p:nvSpPr>
        <p:spPr bwMode="auto">
          <a:xfrm>
            <a:off x="5386388" y="4002088"/>
            <a:ext cx="41275" cy="158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20"/>
          <p:cNvSpPr>
            <a:spLocks noChangeShapeType="1"/>
          </p:cNvSpPr>
          <p:nvPr/>
        </p:nvSpPr>
        <p:spPr bwMode="auto">
          <a:xfrm>
            <a:off x="5386388" y="3581400"/>
            <a:ext cx="41275" cy="15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21"/>
          <p:cNvSpPr>
            <a:spLocks noChangeShapeType="1"/>
          </p:cNvSpPr>
          <p:nvPr/>
        </p:nvSpPr>
        <p:spPr bwMode="auto">
          <a:xfrm>
            <a:off x="5386388" y="3154363"/>
            <a:ext cx="41275" cy="158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22"/>
          <p:cNvSpPr>
            <a:spLocks noChangeShapeType="1"/>
          </p:cNvSpPr>
          <p:nvPr/>
        </p:nvSpPr>
        <p:spPr bwMode="auto">
          <a:xfrm>
            <a:off x="5386388" y="2733675"/>
            <a:ext cx="41275" cy="15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23"/>
          <p:cNvSpPr>
            <a:spLocks noChangeShapeType="1"/>
          </p:cNvSpPr>
          <p:nvPr/>
        </p:nvSpPr>
        <p:spPr bwMode="auto">
          <a:xfrm>
            <a:off x="5386388" y="2306638"/>
            <a:ext cx="41275" cy="158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24"/>
          <p:cNvSpPr>
            <a:spLocks noChangeShapeType="1"/>
          </p:cNvSpPr>
          <p:nvPr/>
        </p:nvSpPr>
        <p:spPr bwMode="auto">
          <a:xfrm>
            <a:off x="5427663" y="4429125"/>
            <a:ext cx="2489200" cy="15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25"/>
          <p:cNvSpPr>
            <a:spLocks noChangeShapeType="1"/>
          </p:cNvSpPr>
          <p:nvPr/>
        </p:nvSpPr>
        <p:spPr bwMode="auto">
          <a:xfrm flipV="1">
            <a:off x="5427663" y="4429125"/>
            <a:ext cx="1587" cy="41275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26"/>
          <p:cNvSpPr>
            <a:spLocks noChangeShapeType="1"/>
          </p:cNvSpPr>
          <p:nvPr/>
        </p:nvSpPr>
        <p:spPr bwMode="auto">
          <a:xfrm flipV="1">
            <a:off x="5926138" y="4429125"/>
            <a:ext cx="1587" cy="41275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27"/>
          <p:cNvSpPr>
            <a:spLocks noChangeShapeType="1"/>
          </p:cNvSpPr>
          <p:nvPr/>
        </p:nvSpPr>
        <p:spPr bwMode="auto">
          <a:xfrm flipV="1">
            <a:off x="6423025" y="4429125"/>
            <a:ext cx="1588" cy="41275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28"/>
          <p:cNvSpPr>
            <a:spLocks noChangeShapeType="1"/>
          </p:cNvSpPr>
          <p:nvPr/>
        </p:nvSpPr>
        <p:spPr bwMode="auto">
          <a:xfrm flipV="1">
            <a:off x="6921500" y="4429125"/>
            <a:ext cx="1588" cy="41275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29"/>
          <p:cNvSpPr>
            <a:spLocks noChangeShapeType="1"/>
          </p:cNvSpPr>
          <p:nvPr/>
        </p:nvSpPr>
        <p:spPr bwMode="auto">
          <a:xfrm flipV="1">
            <a:off x="7418388" y="4429125"/>
            <a:ext cx="1587" cy="41275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30"/>
          <p:cNvSpPr>
            <a:spLocks noChangeShapeType="1"/>
          </p:cNvSpPr>
          <p:nvPr/>
        </p:nvSpPr>
        <p:spPr bwMode="auto">
          <a:xfrm flipV="1">
            <a:off x="7916863" y="4429125"/>
            <a:ext cx="1587" cy="41275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Line 31"/>
          <p:cNvSpPr>
            <a:spLocks noChangeShapeType="1"/>
          </p:cNvSpPr>
          <p:nvPr/>
        </p:nvSpPr>
        <p:spPr bwMode="auto">
          <a:xfrm flipV="1">
            <a:off x="5427663" y="2306638"/>
            <a:ext cx="2489200" cy="2122487"/>
          </a:xfrm>
          <a:prstGeom prst="line">
            <a:avLst/>
          </a:prstGeom>
          <a:noFill/>
          <a:ln w="9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32"/>
          <p:cNvSpPr>
            <a:spLocks noChangeShapeType="1"/>
          </p:cNvSpPr>
          <p:nvPr/>
        </p:nvSpPr>
        <p:spPr bwMode="auto">
          <a:xfrm flipV="1">
            <a:off x="5427663" y="3370263"/>
            <a:ext cx="2489200" cy="1058862"/>
          </a:xfrm>
          <a:prstGeom prst="line">
            <a:avLst/>
          </a:prstGeom>
          <a:noFill/>
          <a:ln w="9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33"/>
          <p:cNvSpPr>
            <a:spLocks noChangeShapeType="1"/>
          </p:cNvSpPr>
          <p:nvPr/>
        </p:nvSpPr>
        <p:spPr bwMode="auto">
          <a:xfrm flipV="1">
            <a:off x="5427663" y="2306638"/>
            <a:ext cx="1247775" cy="2122487"/>
          </a:xfrm>
          <a:prstGeom prst="line">
            <a:avLst/>
          </a:prstGeom>
          <a:noFill/>
          <a:ln w="9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34"/>
          <p:cNvSpPr>
            <a:spLocks noChangeShapeType="1"/>
          </p:cNvSpPr>
          <p:nvPr/>
        </p:nvSpPr>
        <p:spPr bwMode="auto">
          <a:xfrm flipV="1">
            <a:off x="5427663" y="2306638"/>
            <a:ext cx="827087" cy="2122487"/>
          </a:xfrm>
          <a:prstGeom prst="line">
            <a:avLst/>
          </a:prstGeom>
          <a:noFill/>
          <a:ln w="9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35"/>
          <p:cNvSpPr>
            <a:spLocks noChangeShapeType="1"/>
          </p:cNvSpPr>
          <p:nvPr/>
        </p:nvSpPr>
        <p:spPr bwMode="auto">
          <a:xfrm flipV="1">
            <a:off x="5427663" y="3721100"/>
            <a:ext cx="2489200" cy="708025"/>
          </a:xfrm>
          <a:prstGeom prst="line">
            <a:avLst/>
          </a:prstGeom>
          <a:noFill/>
          <a:ln w="9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Freeform 36"/>
          <p:cNvSpPr>
            <a:spLocks/>
          </p:cNvSpPr>
          <p:nvPr/>
        </p:nvSpPr>
        <p:spPr bwMode="auto">
          <a:xfrm>
            <a:off x="6129338" y="3517900"/>
            <a:ext cx="111125" cy="112713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0 w 70"/>
              <a:gd name="T7" fmla="*/ 2147483647 h 71"/>
              <a:gd name="T8" fmla="*/ 2147483647 w 70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1"/>
              <a:gd name="T17" fmla="*/ 70 w 70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1">
                <a:moveTo>
                  <a:pt x="35" y="0"/>
                </a:moveTo>
                <a:lnTo>
                  <a:pt x="70" y="35"/>
                </a:lnTo>
                <a:lnTo>
                  <a:pt x="35" y="71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Freeform 37"/>
          <p:cNvSpPr>
            <a:spLocks/>
          </p:cNvSpPr>
          <p:nvPr/>
        </p:nvSpPr>
        <p:spPr bwMode="auto">
          <a:xfrm>
            <a:off x="7096125" y="3735388"/>
            <a:ext cx="112713" cy="111125"/>
          </a:xfrm>
          <a:custGeom>
            <a:avLst/>
            <a:gdLst>
              <a:gd name="T0" fmla="*/ 2147483647 w 71"/>
              <a:gd name="T1" fmla="*/ 0 h 70"/>
              <a:gd name="T2" fmla="*/ 2147483647 w 71"/>
              <a:gd name="T3" fmla="*/ 2147483647 h 70"/>
              <a:gd name="T4" fmla="*/ 2147483647 w 71"/>
              <a:gd name="T5" fmla="*/ 2147483647 h 70"/>
              <a:gd name="T6" fmla="*/ 0 w 71"/>
              <a:gd name="T7" fmla="*/ 2147483647 h 70"/>
              <a:gd name="T8" fmla="*/ 2147483647 w 71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0"/>
              <a:gd name="T17" fmla="*/ 71 w 71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0">
                <a:moveTo>
                  <a:pt x="35" y="0"/>
                </a:moveTo>
                <a:lnTo>
                  <a:pt x="71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Freeform 38"/>
          <p:cNvSpPr>
            <a:spLocks/>
          </p:cNvSpPr>
          <p:nvPr/>
        </p:nvSpPr>
        <p:spPr bwMode="auto">
          <a:xfrm>
            <a:off x="6829425" y="3776663"/>
            <a:ext cx="112713" cy="112712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6" y="0"/>
                </a:moveTo>
                <a:lnTo>
                  <a:pt x="71" y="36"/>
                </a:lnTo>
                <a:lnTo>
                  <a:pt x="36" y="71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Freeform 39"/>
          <p:cNvSpPr>
            <a:spLocks/>
          </p:cNvSpPr>
          <p:nvPr/>
        </p:nvSpPr>
        <p:spPr bwMode="auto">
          <a:xfrm>
            <a:off x="6599238" y="3735388"/>
            <a:ext cx="111125" cy="111125"/>
          </a:xfrm>
          <a:custGeom>
            <a:avLst/>
            <a:gdLst>
              <a:gd name="T0" fmla="*/ 2147483647 w 70"/>
              <a:gd name="T1" fmla="*/ 0 h 70"/>
              <a:gd name="T2" fmla="*/ 2147483647 w 70"/>
              <a:gd name="T3" fmla="*/ 2147483647 h 70"/>
              <a:gd name="T4" fmla="*/ 2147483647 w 70"/>
              <a:gd name="T5" fmla="*/ 2147483647 h 70"/>
              <a:gd name="T6" fmla="*/ 0 w 70"/>
              <a:gd name="T7" fmla="*/ 2147483647 h 70"/>
              <a:gd name="T8" fmla="*/ 2147483647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0"/>
              <a:gd name="T17" fmla="*/ 70 w 70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6" name="Freeform 40"/>
          <p:cNvSpPr>
            <a:spLocks/>
          </p:cNvSpPr>
          <p:nvPr/>
        </p:nvSpPr>
        <p:spPr bwMode="auto">
          <a:xfrm>
            <a:off x="6745288" y="3762375"/>
            <a:ext cx="112712" cy="112713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6" y="0"/>
                </a:moveTo>
                <a:lnTo>
                  <a:pt x="71" y="36"/>
                </a:lnTo>
                <a:lnTo>
                  <a:pt x="36" y="71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7" name="Freeform 41"/>
          <p:cNvSpPr>
            <a:spLocks/>
          </p:cNvSpPr>
          <p:nvPr/>
        </p:nvSpPr>
        <p:spPr bwMode="auto">
          <a:xfrm>
            <a:off x="6521450" y="3790950"/>
            <a:ext cx="112713" cy="112713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5"/>
                </a:lnTo>
                <a:lnTo>
                  <a:pt x="35" y="71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8" name="Freeform 42"/>
          <p:cNvSpPr>
            <a:spLocks/>
          </p:cNvSpPr>
          <p:nvPr/>
        </p:nvSpPr>
        <p:spPr bwMode="auto">
          <a:xfrm>
            <a:off x="7334250" y="3840163"/>
            <a:ext cx="112713" cy="112712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5"/>
                </a:lnTo>
                <a:lnTo>
                  <a:pt x="35" y="71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9" name="Freeform 43"/>
          <p:cNvSpPr>
            <a:spLocks/>
          </p:cNvSpPr>
          <p:nvPr/>
        </p:nvSpPr>
        <p:spPr bwMode="auto">
          <a:xfrm>
            <a:off x="6823075" y="3651250"/>
            <a:ext cx="112713" cy="111125"/>
          </a:xfrm>
          <a:custGeom>
            <a:avLst/>
            <a:gdLst>
              <a:gd name="T0" fmla="*/ 2147483647 w 71"/>
              <a:gd name="T1" fmla="*/ 0 h 70"/>
              <a:gd name="T2" fmla="*/ 2147483647 w 71"/>
              <a:gd name="T3" fmla="*/ 2147483647 h 70"/>
              <a:gd name="T4" fmla="*/ 2147483647 w 71"/>
              <a:gd name="T5" fmla="*/ 2147483647 h 70"/>
              <a:gd name="T6" fmla="*/ 0 w 71"/>
              <a:gd name="T7" fmla="*/ 2147483647 h 70"/>
              <a:gd name="T8" fmla="*/ 2147483647 w 71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0"/>
              <a:gd name="T17" fmla="*/ 71 w 71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0">
                <a:moveTo>
                  <a:pt x="35" y="0"/>
                </a:moveTo>
                <a:lnTo>
                  <a:pt x="71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0" name="Freeform 44"/>
          <p:cNvSpPr>
            <a:spLocks/>
          </p:cNvSpPr>
          <p:nvPr/>
        </p:nvSpPr>
        <p:spPr bwMode="auto">
          <a:xfrm>
            <a:off x="7566025" y="3686175"/>
            <a:ext cx="111125" cy="112713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0 w 70"/>
              <a:gd name="T7" fmla="*/ 2147483647 h 71"/>
              <a:gd name="T8" fmla="*/ 2147483647 w 70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1"/>
              <a:gd name="T17" fmla="*/ 70 w 70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1">
                <a:moveTo>
                  <a:pt x="35" y="0"/>
                </a:moveTo>
                <a:lnTo>
                  <a:pt x="70" y="35"/>
                </a:lnTo>
                <a:lnTo>
                  <a:pt x="35" y="71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1" name="Freeform 45"/>
          <p:cNvSpPr>
            <a:spLocks/>
          </p:cNvSpPr>
          <p:nvPr/>
        </p:nvSpPr>
        <p:spPr bwMode="auto">
          <a:xfrm>
            <a:off x="6564313" y="3798888"/>
            <a:ext cx="111125" cy="111125"/>
          </a:xfrm>
          <a:custGeom>
            <a:avLst/>
            <a:gdLst>
              <a:gd name="T0" fmla="*/ 2147483647 w 70"/>
              <a:gd name="T1" fmla="*/ 0 h 70"/>
              <a:gd name="T2" fmla="*/ 2147483647 w 70"/>
              <a:gd name="T3" fmla="*/ 2147483647 h 70"/>
              <a:gd name="T4" fmla="*/ 2147483647 w 70"/>
              <a:gd name="T5" fmla="*/ 2147483647 h 70"/>
              <a:gd name="T6" fmla="*/ 0 w 70"/>
              <a:gd name="T7" fmla="*/ 2147483647 h 70"/>
              <a:gd name="T8" fmla="*/ 2147483647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0"/>
              <a:gd name="T17" fmla="*/ 70 w 70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2" name="Freeform 46"/>
          <p:cNvSpPr>
            <a:spLocks/>
          </p:cNvSpPr>
          <p:nvPr/>
        </p:nvSpPr>
        <p:spPr bwMode="auto">
          <a:xfrm>
            <a:off x="6219825" y="3784600"/>
            <a:ext cx="112713" cy="111125"/>
          </a:xfrm>
          <a:custGeom>
            <a:avLst/>
            <a:gdLst>
              <a:gd name="T0" fmla="*/ 2147483647 w 71"/>
              <a:gd name="T1" fmla="*/ 0 h 70"/>
              <a:gd name="T2" fmla="*/ 2147483647 w 71"/>
              <a:gd name="T3" fmla="*/ 2147483647 h 70"/>
              <a:gd name="T4" fmla="*/ 2147483647 w 71"/>
              <a:gd name="T5" fmla="*/ 2147483647 h 70"/>
              <a:gd name="T6" fmla="*/ 0 w 71"/>
              <a:gd name="T7" fmla="*/ 2147483647 h 70"/>
              <a:gd name="T8" fmla="*/ 2147483647 w 71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0"/>
              <a:gd name="T17" fmla="*/ 71 w 71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0">
                <a:moveTo>
                  <a:pt x="36" y="0"/>
                </a:moveTo>
                <a:lnTo>
                  <a:pt x="71" y="35"/>
                </a:lnTo>
                <a:lnTo>
                  <a:pt x="36" y="70"/>
                </a:lnTo>
                <a:lnTo>
                  <a:pt x="0" y="35"/>
                </a:lnTo>
                <a:lnTo>
                  <a:pt x="36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3" name="Freeform 47"/>
          <p:cNvSpPr>
            <a:spLocks/>
          </p:cNvSpPr>
          <p:nvPr/>
        </p:nvSpPr>
        <p:spPr bwMode="auto">
          <a:xfrm>
            <a:off x="7537450" y="3770313"/>
            <a:ext cx="112713" cy="112712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5"/>
                </a:lnTo>
                <a:lnTo>
                  <a:pt x="35" y="71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4" name="Freeform 48"/>
          <p:cNvSpPr>
            <a:spLocks/>
          </p:cNvSpPr>
          <p:nvPr/>
        </p:nvSpPr>
        <p:spPr bwMode="auto">
          <a:xfrm>
            <a:off x="5729288" y="4316413"/>
            <a:ext cx="112712" cy="112712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6" y="0"/>
                </a:moveTo>
                <a:lnTo>
                  <a:pt x="71" y="35"/>
                </a:lnTo>
                <a:lnTo>
                  <a:pt x="36" y="71"/>
                </a:lnTo>
                <a:lnTo>
                  <a:pt x="0" y="35"/>
                </a:lnTo>
                <a:lnTo>
                  <a:pt x="36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5" name="Freeform 49"/>
          <p:cNvSpPr>
            <a:spLocks/>
          </p:cNvSpPr>
          <p:nvPr/>
        </p:nvSpPr>
        <p:spPr bwMode="auto">
          <a:xfrm>
            <a:off x="6184900" y="4252913"/>
            <a:ext cx="112713" cy="112712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6"/>
                </a:lnTo>
                <a:lnTo>
                  <a:pt x="35" y="71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6" name="Freeform 50"/>
          <p:cNvSpPr>
            <a:spLocks/>
          </p:cNvSpPr>
          <p:nvPr/>
        </p:nvSpPr>
        <p:spPr bwMode="auto">
          <a:xfrm>
            <a:off x="6276975" y="4071938"/>
            <a:ext cx="111125" cy="111125"/>
          </a:xfrm>
          <a:custGeom>
            <a:avLst/>
            <a:gdLst>
              <a:gd name="T0" fmla="*/ 2147483647 w 70"/>
              <a:gd name="T1" fmla="*/ 0 h 70"/>
              <a:gd name="T2" fmla="*/ 2147483647 w 70"/>
              <a:gd name="T3" fmla="*/ 2147483647 h 70"/>
              <a:gd name="T4" fmla="*/ 2147483647 w 70"/>
              <a:gd name="T5" fmla="*/ 2147483647 h 70"/>
              <a:gd name="T6" fmla="*/ 0 w 70"/>
              <a:gd name="T7" fmla="*/ 2147483647 h 70"/>
              <a:gd name="T8" fmla="*/ 2147483647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0"/>
              <a:gd name="T17" fmla="*/ 70 w 70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7" name="Freeform 51"/>
          <p:cNvSpPr>
            <a:spLocks/>
          </p:cNvSpPr>
          <p:nvPr/>
        </p:nvSpPr>
        <p:spPr bwMode="auto">
          <a:xfrm>
            <a:off x="5702300" y="4071938"/>
            <a:ext cx="111125" cy="111125"/>
          </a:xfrm>
          <a:custGeom>
            <a:avLst/>
            <a:gdLst>
              <a:gd name="T0" fmla="*/ 2147483647 w 70"/>
              <a:gd name="T1" fmla="*/ 0 h 70"/>
              <a:gd name="T2" fmla="*/ 2147483647 w 70"/>
              <a:gd name="T3" fmla="*/ 2147483647 h 70"/>
              <a:gd name="T4" fmla="*/ 2147483647 w 70"/>
              <a:gd name="T5" fmla="*/ 2147483647 h 70"/>
              <a:gd name="T6" fmla="*/ 0 w 70"/>
              <a:gd name="T7" fmla="*/ 2147483647 h 70"/>
              <a:gd name="T8" fmla="*/ 2147483647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0"/>
              <a:gd name="T17" fmla="*/ 70 w 70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8" name="Freeform 52"/>
          <p:cNvSpPr>
            <a:spLocks/>
          </p:cNvSpPr>
          <p:nvPr/>
        </p:nvSpPr>
        <p:spPr bwMode="auto">
          <a:xfrm>
            <a:off x="6927850" y="4029075"/>
            <a:ext cx="112713" cy="112713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5"/>
                </a:lnTo>
                <a:lnTo>
                  <a:pt x="35" y="71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9" name="Freeform 53"/>
          <p:cNvSpPr>
            <a:spLocks/>
          </p:cNvSpPr>
          <p:nvPr/>
        </p:nvSpPr>
        <p:spPr bwMode="auto">
          <a:xfrm>
            <a:off x="6437313" y="3979863"/>
            <a:ext cx="112712" cy="112712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6"/>
                </a:lnTo>
                <a:lnTo>
                  <a:pt x="35" y="71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0" name="Freeform 54"/>
          <p:cNvSpPr>
            <a:spLocks/>
          </p:cNvSpPr>
          <p:nvPr/>
        </p:nvSpPr>
        <p:spPr bwMode="auto">
          <a:xfrm>
            <a:off x="5583238" y="3883025"/>
            <a:ext cx="111125" cy="111125"/>
          </a:xfrm>
          <a:custGeom>
            <a:avLst/>
            <a:gdLst>
              <a:gd name="T0" fmla="*/ 2147483647 w 70"/>
              <a:gd name="T1" fmla="*/ 0 h 70"/>
              <a:gd name="T2" fmla="*/ 2147483647 w 70"/>
              <a:gd name="T3" fmla="*/ 2147483647 h 70"/>
              <a:gd name="T4" fmla="*/ 2147483647 w 70"/>
              <a:gd name="T5" fmla="*/ 2147483647 h 70"/>
              <a:gd name="T6" fmla="*/ 0 w 70"/>
              <a:gd name="T7" fmla="*/ 2147483647 h 70"/>
              <a:gd name="T8" fmla="*/ 2147483647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0"/>
              <a:gd name="T17" fmla="*/ 70 w 70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1" name="Freeform 55"/>
          <p:cNvSpPr>
            <a:spLocks/>
          </p:cNvSpPr>
          <p:nvPr/>
        </p:nvSpPr>
        <p:spPr bwMode="auto">
          <a:xfrm>
            <a:off x="6669088" y="4029075"/>
            <a:ext cx="111125" cy="112713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0 w 70"/>
              <a:gd name="T7" fmla="*/ 2147483647 h 71"/>
              <a:gd name="T8" fmla="*/ 2147483647 w 70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1"/>
              <a:gd name="T17" fmla="*/ 70 w 70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1">
                <a:moveTo>
                  <a:pt x="35" y="0"/>
                </a:moveTo>
                <a:lnTo>
                  <a:pt x="70" y="35"/>
                </a:lnTo>
                <a:lnTo>
                  <a:pt x="35" y="71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2" name="Freeform 56"/>
          <p:cNvSpPr>
            <a:spLocks/>
          </p:cNvSpPr>
          <p:nvPr/>
        </p:nvSpPr>
        <p:spPr bwMode="auto">
          <a:xfrm>
            <a:off x="6199188" y="3419475"/>
            <a:ext cx="112712" cy="112713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6"/>
                </a:lnTo>
                <a:lnTo>
                  <a:pt x="35" y="71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3" name="Freeform 57"/>
          <p:cNvSpPr>
            <a:spLocks/>
          </p:cNvSpPr>
          <p:nvPr/>
        </p:nvSpPr>
        <p:spPr bwMode="auto">
          <a:xfrm>
            <a:off x="5575300" y="4217988"/>
            <a:ext cx="112713" cy="112712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6"/>
                </a:lnTo>
                <a:lnTo>
                  <a:pt x="35" y="71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4" name="Freeform 58"/>
          <p:cNvSpPr>
            <a:spLocks/>
          </p:cNvSpPr>
          <p:nvPr/>
        </p:nvSpPr>
        <p:spPr bwMode="auto">
          <a:xfrm>
            <a:off x="6584950" y="3930650"/>
            <a:ext cx="111125" cy="112713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0 w 70"/>
              <a:gd name="T7" fmla="*/ 2147483647 h 71"/>
              <a:gd name="T8" fmla="*/ 2147483647 w 70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1"/>
              <a:gd name="T17" fmla="*/ 70 w 70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1">
                <a:moveTo>
                  <a:pt x="35" y="0"/>
                </a:moveTo>
                <a:lnTo>
                  <a:pt x="70" y="36"/>
                </a:lnTo>
                <a:lnTo>
                  <a:pt x="35" y="71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5" name="Freeform 59"/>
          <p:cNvSpPr>
            <a:spLocks/>
          </p:cNvSpPr>
          <p:nvPr/>
        </p:nvSpPr>
        <p:spPr bwMode="auto">
          <a:xfrm>
            <a:off x="5583238" y="3679825"/>
            <a:ext cx="111125" cy="111125"/>
          </a:xfrm>
          <a:custGeom>
            <a:avLst/>
            <a:gdLst>
              <a:gd name="T0" fmla="*/ 2147483647 w 70"/>
              <a:gd name="T1" fmla="*/ 0 h 70"/>
              <a:gd name="T2" fmla="*/ 2147483647 w 70"/>
              <a:gd name="T3" fmla="*/ 2147483647 h 70"/>
              <a:gd name="T4" fmla="*/ 2147483647 w 70"/>
              <a:gd name="T5" fmla="*/ 2147483647 h 70"/>
              <a:gd name="T6" fmla="*/ 0 w 70"/>
              <a:gd name="T7" fmla="*/ 2147483647 h 70"/>
              <a:gd name="T8" fmla="*/ 2147483647 w 70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0"/>
              <a:gd name="T17" fmla="*/ 70 w 70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0">
                <a:moveTo>
                  <a:pt x="35" y="0"/>
                </a:moveTo>
                <a:lnTo>
                  <a:pt x="70" y="35"/>
                </a:lnTo>
                <a:lnTo>
                  <a:pt x="35" y="70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6" name="Freeform 60"/>
          <p:cNvSpPr>
            <a:spLocks/>
          </p:cNvSpPr>
          <p:nvPr/>
        </p:nvSpPr>
        <p:spPr bwMode="auto">
          <a:xfrm>
            <a:off x="6416675" y="3790950"/>
            <a:ext cx="111125" cy="112713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0 w 70"/>
              <a:gd name="T7" fmla="*/ 2147483647 h 71"/>
              <a:gd name="T8" fmla="*/ 2147483647 w 70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1"/>
              <a:gd name="T17" fmla="*/ 70 w 70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1">
                <a:moveTo>
                  <a:pt x="35" y="0"/>
                </a:moveTo>
                <a:lnTo>
                  <a:pt x="70" y="35"/>
                </a:lnTo>
                <a:lnTo>
                  <a:pt x="35" y="71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7" name="Freeform 61"/>
          <p:cNvSpPr>
            <a:spLocks/>
          </p:cNvSpPr>
          <p:nvPr/>
        </p:nvSpPr>
        <p:spPr bwMode="auto">
          <a:xfrm>
            <a:off x="6486525" y="3805238"/>
            <a:ext cx="112713" cy="112712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5"/>
                </a:lnTo>
                <a:lnTo>
                  <a:pt x="35" y="71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8" name="Freeform 62"/>
          <p:cNvSpPr>
            <a:spLocks/>
          </p:cNvSpPr>
          <p:nvPr/>
        </p:nvSpPr>
        <p:spPr bwMode="auto">
          <a:xfrm>
            <a:off x="6388100" y="3811588"/>
            <a:ext cx="112713" cy="112712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6"/>
                </a:lnTo>
                <a:lnTo>
                  <a:pt x="35" y="71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9" name="Freeform 63"/>
          <p:cNvSpPr>
            <a:spLocks/>
          </p:cNvSpPr>
          <p:nvPr/>
        </p:nvSpPr>
        <p:spPr bwMode="auto">
          <a:xfrm>
            <a:off x="7018338" y="3875088"/>
            <a:ext cx="112712" cy="112712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6" y="0"/>
                </a:moveTo>
                <a:lnTo>
                  <a:pt x="71" y="35"/>
                </a:lnTo>
                <a:lnTo>
                  <a:pt x="36" y="71"/>
                </a:lnTo>
                <a:lnTo>
                  <a:pt x="0" y="35"/>
                </a:lnTo>
                <a:lnTo>
                  <a:pt x="36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0" name="Freeform 64"/>
          <p:cNvSpPr>
            <a:spLocks/>
          </p:cNvSpPr>
          <p:nvPr/>
        </p:nvSpPr>
        <p:spPr bwMode="auto">
          <a:xfrm>
            <a:off x="7116763" y="3727450"/>
            <a:ext cx="112712" cy="112713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6" y="0"/>
                </a:moveTo>
                <a:lnTo>
                  <a:pt x="71" y="36"/>
                </a:lnTo>
                <a:lnTo>
                  <a:pt x="36" y="71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1" name="Freeform 65"/>
          <p:cNvSpPr>
            <a:spLocks/>
          </p:cNvSpPr>
          <p:nvPr/>
        </p:nvSpPr>
        <p:spPr bwMode="auto">
          <a:xfrm>
            <a:off x="7145338" y="3727450"/>
            <a:ext cx="112712" cy="112713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6"/>
                </a:lnTo>
                <a:lnTo>
                  <a:pt x="35" y="71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2" name="Freeform 66"/>
          <p:cNvSpPr>
            <a:spLocks/>
          </p:cNvSpPr>
          <p:nvPr/>
        </p:nvSpPr>
        <p:spPr bwMode="auto">
          <a:xfrm>
            <a:off x="6837363" y="3811588"/>
            <a:ext cx="111125" cy="112712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0 w 70"/>
              <a:gd name="T7" fmla="*/ 2147483647 h 71"/>
              <a:gd name="T8" fmla="*/ 2147483647 w 70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1"/>
              <a:gd name="T17" fmla="*/ 70 w 70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1">
                <a:moveTo>
                  <a:pt x="35" y="0"/>
                </a:moveTo>
                <a:lnTo>
                  <a:pt x="70" y="36"/>
                </a:lnTo>
                <a:lnTo>
                  <a:pt x="35" y="71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99CC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3" name="Rectangle 67"/>
          <p:cNvSpPr>
            <a:spLocks noChangeArrowheads="1"/>
          </p:cNvSpPr>
          <p:nvPr/>
        </p:nvSpPr>
        <p:spPr bwMode="auto">
          <a:xfrm>
            <a:off x="5253038" y="4351338"/>
            <a:ext cx="139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ru-RU"/>
          </a:p>
        </p:txBody>
      </p:sp>
      <p:sp>
        <p:nvSpPr>
          <p:cNvPr id="26694" name="Rectangle 68"/>
          <p:cNvSpPr>
            <a:spLocks noChangeArrowheads="1"/>
          </p:cNvSpPr>
          <p:nvPr/>
        </p:nvSpPr>
        <p:spPr bwMode="auto">
          <a:xfrm>
            <a:off x="5253038" y="3924300"/>
            <a:ext cx="139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ru-RU"/>
          </a:p>
        </p:txBody>
      </p:sp>
      <p:sp>
        <p:nvSpPr>
          <p:cNvPr id="26695" name="Rectangle 69"/>
          <p:cNvSpPr>
            <a:spLocks noChangeArrowheads="1"/>
          </p:cNvSpPr>
          <p:nvPr/>
        </p:nvSpPr>
        <p:spPr bwMode="auto">
          <a:xfrm>
            <a:off x="5253038" y="3503613"/>
            <a:ext cx="139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ru-RU"/>
          </a:p>
        </p:txBody>
      </p:sp>
      <p:sp>
        <p:nvSpPr>
          <p:cNvPr id="26696" name="Rectangle 70"/>
          <p:cNvSpPr>
            <a:spLocks noChangeArrowheads="1"/>
          </p:cNvSpPr>
          <p:nvPr/>
        </p:nvSpPr>
        <p:spPr bwMode="auto">
          <a:xfrm>
            <a:off x="5253038" y="3076575"/>
            <a:ext cx="139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ru-RU"/>
          </a:p>
        </p:txBody>
      </p:sp>
      <p:sp>
        <p:nvSpPr>
          <p:cNvPr id="26697" name="Rectangle 71"/>
          <p:cNvSpPr>
            <a:spLocks noChangeArrowheads="1"/>
          </p:cNvSpPr>
          <p:nvPr/>
        </p:nvSpPr>
        <p:spPr bwMode="auto">
          <a:xfrm>
            <a:off x="5253038" y="2655888"/>
            <a:ext cx="139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ru-RU"/>
          </a:p>
        </p:txBody>
      </p:sp>
      <p:sp>
        <p:nvSpPr>
          <p:cNvPr id="26698" name="Rectangle 72"/>
          <p:cNvSpPr>
            <a:spLocks noChangeArrowheads="1"/>
          </p:cNvSpPr>
          <p:nvPr/>
        </p:nvSpPr>
        <p:spPr bwMode="auto">
          <a:xfrm>
            <a:off x="5253038" y="2228850"/>
            <a:ext cx="139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  <a:latin typeface="Calibri" pitchFamily="34" charset="0"/>
              </a:rPr>
              <a:t>5</a:t>
            </a:r>
            <a:endParaRPr lang="ru-RU"/>
          </a:p>
        </p:txBody>
      </p:sp>
      <p:sp>
        <p:nvSpPr>
          <p:cNvPr id="26699" name="Rectangle 73"/>
          <p:cNvSpPr>
            <a:spLocks noChangeArrowheads="1"/>
          </p:cNvSpPr>
          <p:nvPr/>
        </p:nvSpPr>
        <p:spPr bwMode="auto">
          <a:xfrm>
            <a:off x="5392738" y="4554538"/>
            <a:ext cx="139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ru-RU"/>
          </a:p>
        </p:txBody>
      </p:sp>
      <p:sp>
        <p:nvSpPr>
          <p:cNvPr id="26700" name="Rectangle 74"/>
          <p:cNvSpPr>
            <a:spLocks noChangeArrowheads="1"/>
          </p:cNvSpPr>
          <p:nvPr/>
        </p:nvSpPr>
        <p:spPr bwMode="auto">
          <a:xfrm>
            <a:off x="5891213" y="4554538"/>
            <a:ext cx="139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ru-RU"/>
          </a:p>
        </p:txBody>
      </p:sp>
      <p:sp>
        <p:nvSpPr>
          <p:cNvPr id="26701" name="Rectangle 75"/>
          <p:cNvSpPr>
            <a:spLocks noChangeArrowheads="1"/>
          </p:cNvSpPr>
          <p:nvPr/>
        </p:nvSpPr>
        <p:spPr bwMode="auto">
          <a:xfrm>
            <a:off x="6388100" y="4554538"/>
            <a:ext cx="139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ru-RU"/>
          </a:p>
        </p:txBody>
      </p:sp>
      <p:sp>
        <p:nvSpPr>
          <p:cNvPr id="26702" name="Rectangle 76"/>
          <p:cNvSpPr>
            <a:spLocks noChangeArrowheads="1"/>
          </p:cNvSpPr>
          <p:nvPr/>
        </p:nvSpPr>
        <p:spPr bwMode="auto">
          <a:xfrm>
            <a:off x="6886575" y="4554538"/>
            <a:ext cx="139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ru-RU"/>
          </a:p>
        </p:txBody>
      </p:sp>
      <p:sp>
        <p:nvSpPr>
          <p:cNvPr id="26703" name="Rectangle 77"/>
          <p:cNvSpPr>
            <a:spLocks noChangeArrowheads="1"/>
          </p:cNvSpPr>
          <p:nvPr/>
        </p:nvSpPr>
        <p:spPr bwMode="auto">
          <a:xfrm>
            <a:off x="7383463" y="4554538"/>
            <a:ext cx="139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ru-RU"/>
          </a:p>
        </p:txBody>
      </p:sp>
      <p:sp>
        <p:nvSpPr>
          <p:cNvPr id="26704" name="Rectangle 78"/>
          <p:cNvSpPr>
            <a:spLocks noChangeArrowheads="1"/>
          </p:cNvSpPr>
          <p:nvPr/>
        </p:nvSpPr>
        <p:spPr bwMode="auto">
          <a:xfrm>
            <a:off x="7880350" y="4554538"/>
            <a:ext cx="139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  <a:latin typeface="Calibri" pitchFamily="34" charset="0"/>
              </a:rPr>
              <a:t>5</a:t>
            </a:r>
            <a:endParaRPr lang="ru-RU"/>
          </a:p>
        </p:txBody>
      </p:sp>
      <p:sp>
        <p:nvSpPr>
          <p:cNvPr id="26705" name="Rectangle 79"/>
          <p:cNvSpPr>
            <a:spLocks noChangeArrowheads="1"/>
          </p:cNvSpPr>
          <p:nvPr/>
        </p:nvSpPr>
        <p:spPr bwMode="auto">
          <a:xfrm>
            <a:off x="6073775" y="4743450"/>
            <a:ext cx="1063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Observed, pg/m</a:t>
            </a:r>
            <a:r>
              <a:rPr lang="en-US" sz="1200" baseline="30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ru-RU" baseline="30000"/>
          </a:p>
        </p:txBody>
      </p:sp>
      <p:sp>
        <p:nvSpPr>
          <p:cNvPr id="26706" name="Rectangle 81"/>
          <p:cNvSpPr>
            <a:spLocks noChangeArrowheads="1"/>
          </p:cNvSpPr>
          <p:nvPr/>
        </p:nvSpPr>
        <p:spPr bwMode="auto">
          <a:xfrm rot="-5400000">
            <a:off x="4596606" y="3229769"/>
            <a:ext cx="10953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Mode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l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led, pg/m</a:t>
            </a:r>
            <a:r>
              <a:rPr lang="en-US" sz="1200" baseline="30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ru-RU" baseline="30000"/>
          </a:p>
        </p:txBody>
      </p:sp>
      <p:sp>
        <p:nvSpPr>
          <p:cNvPr id="26707" name="Rectangle 83"/>
          <p:cNvSpPr>
            <a:spLocks noChangeArrowheads="1"/>
          </p:cNvSpPr>
          <p:nvPr/>
        </p:nvSpPr>
        <p:spPr bwMode="auto">
          <a:xfrm>
            <a:off x="5502275" y="2408238"/>
            <a:ext cx="581025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08" name="Rectangle 84"/>
          <p:cNvSpPr>
            <a:spLocks noChangeArrowheads="1"/>
          </p:cNvSpPr>
          <p:nvPr/>
        </p:nvSpPr>
        <p:spPr bwMode="auto">
          <a:xfrm>
            <a:off x="5534025" y="2432050"/>
            <a:ext cx="5746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 b="1">
                <a:solidFill>
                  <a:srgbClr val="008000"/>
                </a:solidFill>
                <a:latin typeface="Calibri" pitchFamily="34" charset="0"/>
              </a:rPr>
              <a:t>factor 3</a:t>
            </a:r>
            <a:endParaRPr lang="ru-RU"/>
          </a:p>
        </p:txBody>
      </p:sp>
      <p:sp>
        <p:nvSpPr>
          <p:cNvPr id="26709" name="Rectangle 85"/>
          <p:cNvSpPr>
            <a:spLocks noChangeArrowheads="1"/>
          </p:cNvSpPr>
          <p:nvPr/>
        </p:nvSpPr>
        <p:spPr bwMode="auto">
          <a:xfrm>
            <a:off x="6594475" y="2527300"/>
            <a:ext cx="596900" cy="174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10" name="Rectangle 86"/>
          <p:cNvSpPr>
            <a:spLocks noChangeArrowheads="1"/>
          </p:cNvSpPr>
          <p:nvPr/>
        </p:nvSpPr>
        <p:spPr bwMode="auto">
          <a:xfrm>
            <a:off x="6626225" y="2551113"/>
            <a:ext cx="5683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666699"/>
                </a:solidFill>
                <a:latin typeface="Calibri" pitchFamily="34" charset="0"/>
              </a:rPr>
              <a:t>factor 2</a:t>
            </a:r>
            <a:endParaRPr lang="ru-RU"/>
          </a:p>
        </p:txBody>
      </p:sp>
      <p:pic>
        <p:nvPicPr>
          <p:cNvPr id="4183" name="Picture 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14563"/>
            <a:ext cx="3425825" cy="28575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6712" name="Text Box 12"/>
          <p:cNvSpPr txBox="1">
            <a:spLocks noChangeArrowheads="1"/>
          </p:cNvSpPr>
          <p:nvPr/>
        </p:nvSpPr>
        <p:spPr bwMode="auto">
          <a:xfrm>
            <a:off x="4857750" y="1643063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Measurement/modelling agreement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100">
                <a:solidFill>
                  <a:schemeClr val="tx2"/>
                </a:solidFill>
                <a:latin typeface="Tahoma" pitchFamily="34" charset="0"/>
              </a:rPr>
              <a:t>Measurement/Modelling assessment for 2014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395288" y="1412875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Annual mean modelled HCB air concentrations, 2014</a:t>
            </a:r>
            <a:endParaRPr lang="ru-RU">
              <a:latin typeface="Calibri" pitchFamily="34" charset="0"/>
            </a:endParaRPr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4859338" y="1422400"/>
            <a:ext cx="3786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Measurement/modelling agreement</a:t>
            </a:r>
            <a:endParaRPr lang="ru-RU">
              <a:latin typeface="Calibri" pitchFamily="34" charset="0"/>
            </a:endParaRPr>
          </a:p>
        </p:txBody>
      </p:sp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4643438" y="4648200"/>
            <a:ext cx="39608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Evaluation vs. measurements of EMEP monitoring stations for 2012-2014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7654" name="Rectangle 25"/>
          <p:cNvSpPr>
            <a:spLocks noChangeArrowheads="1"/>
          </p:cNvSpPr>
          <p:nvPr/>
        </p:nvSpPr>
        <p:spPr bwMode="auto">
          <a:xfrm>
            <a:off x="0" y="896938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200" b="1">
                <a:latin typeface="Calibri" pitchFamily="34" charset="0"/>
              </a:rPr>
              <a:t>Evaluation of HCB pollution levels in the EMEP region</a:t>
            </a:r>
            <a:endParaRPr lang="en-GB" sz="2200" b="1">
              <a:latin typeface="Calibri" pitchFamily="34" charset="0"/>
            </a:endParaRPr>
          </a:p>
        </p:txBody>
      </p:sp>
      <p:pic>
        <p:nvPicPr>
          <p:cNvPr id="2765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60575"/>
            <a:ext cx="3462337" cy="2903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775"/>
            <a:ext cx="3455988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 Box 22"/>
          <p:cNvSpPr txBox="1">
            <a:spLocks noChangeArrowheads="1"/>
          </p:cNvSpPr>
          <p:nvPr/>
        </p:nvSpPr>
        <p:spPr bwMode="auto">
          <a:xfrm>
            <a:off x="395288" y="5301950"/>
            <a:ext cx="7704137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8775" indent="-358775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900" dirty="0" err="1">
                <a:latin typeface="Calibri" pitchFamily="34" charset="0"/>
                <a:cs typeface="Times New Roman" pitchFamily="18" charset="0"/>
              </a:rPr>
              <a:t>Modelled</a:t>
            </a:r>
            <a:r>
              <a:rPr lang="en-US" sz="1900" dirty="0">
                <a:latin typeface="Calibri" pitchFamily="34" charset="0"/>
                <a:cs typeface="Times New Roman" pitchFamily="18" charset="0"/>
              </a:rPr>
              <a:t> HCB air concentrations agree with EMEP measurements within a factor of </a:t>
            </a:r>
            <a:r>
              <a:rPr lang="en-US" sz="1900" dirty="0" smtClean="0">
                <a:latin typeface="Calibri" pitchFamily="34" charset="0"/>
                <a:cs typeface="Times New Roman" pitchFamily="18" charset="0"/>
              </a:rPr>
              <a:t>3</a:t>
            </a:r>
            <a:endParaRPr lang="en-US" sz="1900" dirty="0">
              <a:latin typeface="Calibri" pitchFamily="34" charset="0"/>
              <a:cs typeface="Times New Roman" pitchFamily="18" charset="0"/>
            </a:endParaRPr>
          </a:p>
          <a:p>
            <a:pPr marL="358775" indent="-358775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900" dirty="0">
                <a:latin typeface="Calibri" pitchFamily="34" charset="0"/>
                <a:cs typeface="Times New Roman" pitchFamily="18" charset="0"/>
              </a:rPr>
              <a:t>The model tend to underestimate measured HCB air concentrations</a:t>
            </a:r>
            <a:endParaRPr lang="ru-RU" sz="19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7451725" y="23495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x3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6948488" y="1844675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x3</a:t>
            </a:r>
            <a:endParaRPr lang="ru-RU" sz="1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100">
                <a:solidFill>
                  <a:schemeClr val="tx2"/>
                </a:solidFill>
                <a:latin typeface="Tahoma" pitchFamily="34" charset="0"/>
              </a:rPr>
              <a:t>Measurement/Modelling Assessment 2014</a:t>
            </a:r>
          </a:p>
        </p:txBody>
      </p:sp>
      <p:sp>
        <p:nvSpPr>
          <p:cNvPr id="28674" name="Text Box 17"/>
          <p:cNvSpPr txBox="1">
            <a:spLocks noChangeArrowheads="1"/>
          </p:cNvSpPr>
          <p:nvPr/>
        </p:nvSpPr>
        <p:spPr bwMode="auto">
          <a:xfrm>
            <a:off x="571500" y="5857875"/>
            <a:ext cx="8281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~70% of </a:t>
            </a:r>
            <a:r>
              <a:rPr lang="en-US" sz="1600" dirty="0" err="1"/>
              <a:t>modelled</a:t>
            </a:r>
            <a:r>
              <a:rPr lang="en-US" sz="1600" dirty="0"/>
              <a:t> concentrations </a:t>
            </a:r>
            <a:r>
              <a:rPr lang="en-US" sz="1600" dirty="0" smtClean="0"/>
              <a:t>are </a:t>
            </a:r>
            <a:r>
              <a:rPr lang="en-US" sz="1600" dirty="0"/>
              <a:t>within a factor of 2 in comparison with measurements of 4PAHs</a:t>
            </a:r>
            <a:endParaRPr lang="ru-RU" sz="1600" dirty="0"/>
          </a:p>
        </p:txBody>
      </p:sp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14563"/>
            <a:ext cx="3471863" cy="2928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395288" y="1533525"/>
            <a:ext cx="3241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Annual mean modelled PAH air concentrations, 2014</a:t>
            </a:r>
            <a:endParaRPr lang="ru-RU">
              <a:latin typeface="Calibri" pitchFamily="34" charset="0"/>
            </a:endParaRPr>
          </a:p>
        </p:txBody>
      </p:sp>
      <p:sp>
        <p:nvSpPr>
          <p:cNvPr id="28677" name="Rectangle 25"/>
          <p:cNvSpPr>
            <a:spLocks noChangeArrowheads="1"/>
          </p:cNvSpPr>
          <p:nvPr/>
        </p:nvSpPr>
        <p:spPr bwMode="auto">
          <a:xfrm>
            <a:off x="0" y="896938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200" b="1">
                <a:latin typeface="Calibri" pitchFamily="34" charset="0"/>
              </a:rPr>
              <a:t>Evaluation of PAH pollution levels in the EMEP region</a:t>
            </a:r>
            <a:endParaRPr lang="en-GB" sz="2200" b="1">
              <a:latin typeface="Calibri" pitchFamily="34" charset="0"/>
            </a:endParaRP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4857750" y="1643063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Measurement/modelling agreement</a:t>
            </a:r>
            <a:endParaRPr lang="ru-RU">
              <a:latin typeface="Calibri" pitchFamily="34" charset="0"/>
            </a:endParaRP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88"/>
            <a:ext cx="3643312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4683125" y="5214938"/>
            <a:ext cx="3960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Evaluation vs. measurements of EMEP monitoring stations for 2014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7956550" y="23495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x2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7524750" y="20447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x2</a:t>
            </a:r>
            <a:endParaRPr lang="ru-RU" sz="1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100">
                <a:solidFill>
                  <a:schemeClr val="tx2"/>
                </a:solidFill>
                <a:latin typeface="Tahoma" pitchFamily="34" charset="0"/>
              </a:rPr>
              <a:t>Measurement/Modelling Assessment 2014</a:t>
            </a:r>
          </a:p>
        </p:txBody>
      </p:sp>
      <p:sp>
        <p:nvSpPr>
          <p:cNvPr id="29698" name="Text Box 17"/>
          <p:cNvSpPr txBox="1">
            <a:spLocks noChangeArrowheads="1"/>
          </p:cNvSpPr>
          <p:nvPr/>
        </p:nvSpPr>
        <p:spPr bwMode="auto">
          <a:xfrm>
            <a:off x="395288" y="5156200"/>
            <a:ext cx="3527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Modelled B[a]P concentrations are generally within a factor of 2 in comparison with measurements</a:t>
            </a:r>
            <a:endParaRPr lang="ru-RU">
              <a:latin typeface="Calibri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500563" y="1555750"/>
            <a:ext cx="417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>
                <a:latin typeface="Calibri" pitchFamily="34" charset="0"/>
                <a:cs typeface="Times New Roman" pitchFamily="18" charset="0"/>
              </a:rPr>
              <a:t>Daily variations of B[a]P concentrations</a:t>
            </a:r>
            <a:endParaRPr lang="en-GB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85750" y="1500188"/>
            <a:ext cx="360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>
                <a:latin typeface="Calibri" pitchFamily="34" charset="0"/>
                <a:cs typeface="Times New Roman" pitchFamily="18" charset="0"/>
              </a:rPr>
              <a:t>Annual mean modelled and observed B[a]P concentrations</a:t>
            </a:r>
            <a:endParaRPr lang="en-GB"/>
          </a:p>
        </p:txBody>
      </p:sp>
      <p:sp>
        <p:nvSpPr>
          <p:cNvPr id="29701" name="AutoShape 2"/>
          <p:cNvSpPr>
            <a:spLocks noChangeAspect="1" noChangeArrowheads="1" noTextEdit="1"/>
          </p:cNvSpPr>
          <p:nvPr/>
        </p:nvSpPr>
        <p:spPr bwMode="auto">
          <a:xfrm>
            <a:off x="4357688" y="2143125"/>
            <a:ext cx="444182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787400" y="2332038"/>
            <a:ext cx="3097213" cy="1889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787400" y="3752850"/>
            <a:ext cx="30972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>
            <a:off x="787400" y="3276600"/>
            <a:ext cx="309721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>
            <a:off x="787400" y="2808288"/>
            <a:ext cx="30972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787400" y="2332038"/>
            <a:ext cx="309721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7" name="Rectangle 14"/>
          <p:cNvSpPr>
            <a:spLocks noChangeArrowheads="1"/>
          </p:cNvSpPr>
          <p:nvPr/>
        </p:nvSpPr>
        <p:spPr bwMode="auto">
          <a:xfrm>
            <a:off x="787400" y="2332038"/>
            <a:ext cx="3097213" cy="1889125"/>
          </a:xfrm>
          <a:prstGeom prst="rect">
            <a:avLst/>
          </a:prstGeom>
          <a:noFill/>
          <a:ln w="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08" name="Rectangle 15"/>
          <p:cNvSpPr>
            <a:spLocks noChangeArrowheads="1"/>
          </p:cNvSpPr>
          <p:nvPr/>
        </p:nvSpPr>
        <p:spPr bwMode="auto">
          <a:xfrm>
            <a:off x="833438" y="2800350"/>
            <a:ext cx="74612" cy="142081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09" name="Rectangle 16"/>
          <p:cNvSpPr>
            <a:spLocks noChangeArrowheads="1"/>
          </p:cNvSpPr>
          <p:nvPr/>
        </p:nvSpPr>
        <p:spPr bwMode="auto">
          <a:xfrm>
            <a:off x="1074738" y="3405188"/>
            <a:ext cx="68262" cy="8159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10" name="Rectangle 17"/>
          <p:cNvSpPr>
            <a:spLocks noChangeArrowheads="1"/>
          </p:cNvSpPr>
          <p:nvPr/>
        </p:nvSpPr>
        <p:spPr bwMode="auto">
          <a:xfrm>
            <a:off x="1308100" y="3487738"/>
            <a:ext cx="76200" cy="7334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11" name="Rectangle 18"/>
          <p:cNvSpPr>
            <a:spLocks noChangeArrowheads="1"/>
          </p:cNvSpPr>
          <p:nvPr/>
        </p:nvSpPr>
        <p:spPr bwMode="auto">
          <a:xfrm>
            <a:off x="1550988" y="3495675"/>
            <a:ext cx="68262" cy="7254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12" name="Rectangle 19"/>
          <p:cNvSpPr>
            <a:spLocks noChangeArrowheads="1"/>
          </p:cNvSpPr>
          <p:nvPr/>
        </p:nvSpPr>
        <p:spPr bwMode="auto">
          <a:xfrm>
            <a:off x="1784350" y="3775075"/>
            <a:ext cx="76200" cy="4460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13" name="Rectangle 20"/>
          <p:cNvSpPr>
            <a:spLocks noChangeArrowheads="1"/>
          </p:cNvSpPr>
          <p:nvPr/>
        </p:nvSpPr>
        <p:spPr bwMode="auto">
          <a:xfrm>
            <a:off x="2025650" y="3956050"/>
            <a:ext cx="68263" cy="26511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14" name="Rectangle 21"/>
          <p:cNvSpPr>
            <a:spLocks noChangeArrowheads="1"/>
          </p:cNvSpPr>
          <p:nvPr/>
        </p:nvSpPr>
        <p:spPr bwMode="auto">
          <a:xfrm>
            <a:off x="2260600" y="4046538"/>
            <a:ext cx="76200" cy="1746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15" name="Rectangle 22"/>
          <p:cNvSpPr>
            <a:spLocks noChangeArrowheads="1"/>
          </p:cNvSpPr>
          <p:nvPr/>
        </p:nvSpPr>
        <p:spPr bwMode="auto">
          <a:xfrm>
            <a:off x="2501900" y="4084638"/>
            <a:ext cx="68263" cy="1365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16" name="Rectangle 23"/>
          <p:cNvSpPr>
            <a:spLocks noChangeArrowheads="1"/>
          </p:cNvSpPr>
          <p:nvPr/>
        </p:nvSpPr>
        <p:spPr bwMode="auto">
          <a:xfrm>
            <a:off x="2736850" y="4092575"/>
            <a:ext cx="74613" cy="1285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17" name="Rectangle 24"/>
          <p:cNvSpPr>
            <a:spLocks noChangeArrowheads="1"/>
          </p:cNvSpPr>
          <p:nvPr/>
        </p:nvSpPr>
        <p:spPr bwMode="auto">
          <a:xfrm>
            <a:off x="2978150" y="4122738"/>
            <a:ext cx="68263" cy="984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18" name="Rectangle 25"/>
          <p:cNvSpPr>
            <a:spLocks noChangeArrowheads="1"/>
          </p:cNvSpPr>
          <p:nvPr/>
        </p:nvSpPr>
        <p:spPr bwMode="auto">
          <a:xfrm>
            <a:off x="3211513" y="4160838"/>
            <a:ext cx="76200" cy="603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19" name="Rectangle 26"/>
          <p:cNvSpPr>
            <a:spLocks noChangeArrowheads="1"/>
          </p:cNvSpPr>
          <p:nvPr/>
        </p:nvSpPr>
        <p:spPr bwMode="auto">
          <a:xfrm>
            <a:off x="3454400" y="4168775"/>
            <a:ext cx="68263" cy="523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20" name="Rectangle 27"/>
          <p:cNvSpPr>
            <a:spLocks noChangeArrowheads="1"/>
          </p:cNvSpPr>
          <p:nvPr/>
        </p:nvSpPr>
        <p:spPr bwMode="auto">
          <a:xfrm>
            <a:off x="3687763" y="4191000"/>
            <a:ext cx="76200" cy="301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21" name="Rectangle 28"/>
          <p:cNvSpPr>
            <a:spLocks noChangeArrowheads="1"/>
          </p:cNvSpPr>
          <p:nvPr/>
        </p:nvSpPr>
        <p:spPr bwMode="auto">
          <a:xfrm>
            <a:off x="908050" y="3465513"/>
            <a:ext cx="68263" cy="7556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22" name="Rectangle 29"/>
          <p:cNvSpPr>
            <a:spLocks noChangeArrowheads="1"/>
          </p:cNvSpPr>
          <p:nvPr/>
        </p:nvSpPr>
        <p:spPr bwMode="auto">
          <a:xfrm>
            <a:off x="1143000" y="3670300"/>
            <a:ext cx="68263" cy="5508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23" name="Rectangle 30"/>
          <p:cNvSpPr>
            <a:spLocks noChangeArrowheads="1"/>
          </p:cNvSpPr>
          <p:nvPr/>
        </p:nvSpPr>
        <p:spPr bwMode="auto">
          <a:xfrm>
            <a:off x="1384300" y="3821113"/>
            <a:ext cx="68263" cy="4000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24" name="Rectangle 31"/>
          <p:cNvSpPr>
            <a:spLocks noChangeArrowheads="1"/>
          </p:cNvSpPr>
          <p:nvPr/>
        </p:nvSpPr>
        <p:spPr bwMode="auto">
          <a:xfrm>
            <a:off x="1619250" y="3013075"/>
            <a:ext cx="66675" cy="12080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25" name="Rectangle 32"/>
          <p:cNvSpPr>
            <a:spLocks noChangeArrowheads="1"/>
          </p:cNvSpPr>
          <p:nvPr/>
        </p:nvSpPr>
        <p:spPr bwMode="auto">
          <a:xfrm>
            <a:off x="1860550" y="3933825"/>
            <a:ext cx="68263" cy="2873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26" name="Rectangle 33"/>
          <p:cNvSpPr>
            <a:spLocks noChangeArrowheads="1"/>
          </p:cNvSpPr>
          <p:nvPr/>
        </p:nvSpPr>
        <p:spPr bwMode="auto">
          <a:xfrm>
            <a:off x="2093913" y="3889375"/>
            <a:ext cx="68262" cy="3317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27" name="Rectangle 34"/>
          <p:cNvSpPr>
            <a:spLocks noChangeArrowheads="1"/>
          </p:cNvSpPr>
          <p:nvPr/>
        </p:nvSpPr>
        <p:spPr bwMode="auto">
          <a:xfrm>
            <a:off x="2336800" y="3714750"/>
            <a:ext cx="66675" cy="5064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28" name="Rectangle 35"/>
          <p:cNvSpPr>
            <a:spLocks noChangeArrowheads="1"/>
          </p:cNvSpPr>
          <p:nvPr/>
        </p:nvSpPr>
        <p:spPr bwMode="auto">
          <a:xfrm>
            <a:off x="2570163" y="3971925"/>
            <a:ext cx="68262" cy="2492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29" name="Rectangle 36"/>
          <p:cNvSpPr>
            <a:spLocks noChangeArrowheads="1"/>
          </p:cNvSpPr>
          <p:nvPr/>
        </p:nvSpPr>
        <p:spPr bwMode="auto">
          <a:xfrm>
            <a:off x="2811463" y="3949700"/>
            <a:ext cx="68262" cy="2714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30" name="Rectangle 37"/>
          <p:cNvSpPr>
            <a:spLocks noChangeArrowheads="1"/>
          </p:cNvSpPr>
          <p:nvPr/>
        </p:nvSpPr>
        <p:spPr bwMode="auto">
          <a:xfrm>
            <a:off x="3046413" y="3979863"/>
            <a:ext cx="68262" cy="2413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31" name="Rectangle 38"/>
          <p:cNvSpPr>
            <a:spLocks noChangeArrowheads="1"/>
          </p:cNvSpPr>
          <p:nvPr/>
        </p:nvSpPr>
        <p:spPr bwMode="auto">
          <a:xfrm>
            <a:off x="3287713" y="4092575"/>
            <a:ext cx="68262" cy="1285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32" name="Rectangle 39"/>
          <p:cNvSpPr>
            <a:spLocks noChangeArrowheads="1"/>
          </p:cNvSpPr>
          <p:nvPr/>
        </p:nvSpPr>
        <p:spPr bwMode="auto">
          <a:xfrm>
            <a:off x="3522663" y="3835400"/>
            <a:ext cx="66675" cy="3857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33" name="Rectangle 40"/>
          <p:cNvSpPr>
            <a:spLocks noChangeArrowheads="1"/>
          </p:cNvSpPr>
          <p:nvPr/>
        </p:nvSpPr>
        <p:spPr bwMode="auto">
          <a:xfrm>
            <a:off x="3763963" y="4168775"/>
            <a:ext cx="68262" cy="523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34" name="Line 41"/>
          <p:cNvSpPr>
            <a:spLocks noChangeShapeType="1"/>
          </p:cNvSpPr>
          <p:nvPr/>
        </p:nvSpPr>
        <p:spPr bwMode="auto">
          <a:xfrm>
            <a:off x="787400" y="2332038"/>
            <a:ext cx="1588" cy="1889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35" name="Line 42"/>
          <p:cNvSpPr>
            <a:spLocks noChangeShapeType="1"/>
          </p:cNvSpPr>
          <p:nvPr/>
        </p:nvSpPr>
        <p:spPr bwMode="auto">
          <a:xfrm>
            <a:off x="749300" y="4221163"/>
            <a:ext cx="38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36" name="Line 43"/>
          <p:cNvSpPr>
            <a:spLocks noChangeShapeType="1"/>
          </p:cNvSpPr>
          <p:nvPr/>
        </p:nvSpPr>
        <p:spPr bwMode="auto">
          <a:xfrm>
            <a:off x="749300" y="375285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37" name="Line 44"/>
          <p:cNvSpPr>
            <a:spLocks noChangeShapeType="1"/>
          </p:cNvSpPr>
          <p:nvPr/>
        </p:nvSpPr>
        <p:spPr bwMode="auto">
          <a:xfrm>
            <a:off x="749300" y="327660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38" name="Line 45"/>
          <p:cNvSpPr>
            <a:spLocks noChangeShapeType="1"/>
          </p:cNvSpPr>
          <p:nvPr/>
        </p:nvSpPr>
        <p:spPr bwMode="auto">
          <a:xfrm>
            <a:off x="749300" y="2808288"/>
            <a:ext cx="38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39" name="Line 46"/>
          <p:cNvSpPr>
            <a:spLocks noChangeShapeType="1"/>
          </p:cNvSpPr>
          <p:nvPr/>
        </p:nvSpPr>
        <p:spPr bwMode="auto">
          <a:xfrm>
            <a:off x="749300" y="2332038"/>
            <a:ext cx="38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0" name="Line 47"/>
          <p:cNvSpPr>
            <a:spLocks noChangeShapeType="1"/>
          </p:cNvSpPr>
          <p:nvPr/>
        </p:nvSpPr>
        <p:spPr bwMode="auto">
          <a:xfrm>
            <a:off x="787400" y="4221163"/>
            <a:ext cx="3097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1" name="Line 48"/>
          <p:cNvSpPr>
            <a:spLocks noChangeShapeType="1"/>
          </p:cNvSpPr>
          <p:nvPr/>
        </p:nvSpPr>
        <p:spPr bwMode="auto">
          <a:xfrm flipV="1">
            <a:off x="787400" y="42211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2" name="Line 49"/>
          <p:cNvSpPr>
            <a:spLocks noChangeShapeType="1"/>
          </p:cNvSpPr>
          <p:nvPr/>
        </p:nvSpPr>
        <p:spPr bwMode="auto">
          <a:xfrm flipV="1">
            <a:off x="1028700" y="42211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3" name="Line 50"/>
          <p:cNvSpPr>
            <a:spLocks noChangeShapeType="1"/>
          </p:cNvSpPr>
          <p:nvPr/>
        </p:nvSpPr>
        <p:spPr bwMode="auto">
          <a:xfrm flipV="1">
            <a:off x="1263650" y="42211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4" name="Line 51"/>
          <p:cNvSpPr>
            <a:spLocks noChangeShapeType="1"/>
          </p:cNvSpPr>
          <p:nvPr/>
        </p:nvSpPr>
        <p:spPr bwMode="auto">
          <a:xfrm flipV="1">
            <a:off x="1504950" y="42211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5" name="Line 52"/>
          <p:cNvSpPr>
            <a:spLocks noChangeShapeType="1"/>
          </p:cNvSpPr>
          <p:nvPr/>
        </p:nvSpPr>
        <p:spPr bwMode="auto">
          <a:xfrm flipV="1">
            <a:off x="1739900" y="42211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6" name="Line 53"/>
          <p:cNvSpPr>
            <a:spLocks noChangeShapeType="1"/>
          </p:cNvSpPr>
          <p:nvPr/>
        </p:nvSpPr>
        <p:spPr bwMode="auto">
          <a:xfrm flipV="1">
            <a:off x="1981200" y="42211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7" name="Line 54"/>
          <p:cNvSpPr>
            <a:spLocks noChangeShapeType="1"/>
          </p:cNvSpPr>
          <p:nvPr/>
        </p:nvSpPr>
        <p:spPr bwMode="auto">
          <a:xfrm flipV="1">
            <a:off x="2214563" y="42211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8" name="Line 55"/>
          <p:cNvSpPr>
            <a:spLocks noChangeShapeType="1"/>
          </p:cNvSpPr>
          <p:nvPr/>
        </p:nvSpPr>
        <p:spPr bwMode="auto">
          <a:xfrm flipV="1">
            <a:off x="2457450" y="422116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9" name="Line 56"/>
          <p:cNvSpPr>
            <a:spLocks noChangeShapeType="1"/>
          </p:cNvSpPr>
          <p:nvPr/>
        </p:nvSpPr>
        <p:spPr bwMode="auto">
          <a:xfrm flipV="1">
            <a:off x="2690813" y="42211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50" name="Line 57"/>
          <p:cNvSpPr>
            <a:spLocks noChangeShapeType="1"/>
          </p:cNvSpPr>
          <p:nvPr/>
        </p:nvSpPr>
        <p:spPr bwMode="auto">
          <a:xfrm flipV="1">
            <a:off x="2932113" y="42211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51" name="Line 58"/>
          <p:cNvSpPr>
            <a:spLocks noChangeShapeType="1"/>
          </p:cNvSpPr>
          <p:nvPr/>
        </p:nvSpPr>
        <p:spPr bwMode="auto">
          <a:xfrm flipV="1">
            <a:off x="3167063" y="42211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52" name="Line 59"/>
          <p:cNvSpPr>
            <a:spLocks noChangeShapeType="1"/>
          </p:cNvSpPr>
          <p:nvPr/>
        </p:nvSpPr>
        <p:spPr bwMode="auto">
          <a:xfrm flipV="1">
            <a:off x="3408363" y="42211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53" name="Line 60"/>
          <p:cNvSpPr>
            <a:spLocks noChangeShapeType="1"/>
          </p:cNvSpPr>
          <p:nvPr/>
        </p:nvSpPr>
        <p:spPr bwMode="auto">
          <a:xfrm flipV="1">
            <a:off x="3643313" y="42211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54" name="Line 61"/>
          <p:cNvSpPr>
            <a:spLocks noChangeShapeType="1"/>
          </p:cNvSpPr>
          <p:nvPr/>
        </p:nvSpPr>
        <p:spPr bwMode="auto">
          <a:xfrm flipV="1">
            <a:off x="3884613" y="422116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8" name="Rectangle 62"/>
          <p:cNvSpPr>
            <a:spLocks noChangeArrowheads="1"/>
          </p:cNvSpPr>
          <p:nvPr/>
        </p:nvSpPr>
        <p:spPr bwMode="auto">
          <a:xfrm>
            <a:off x="523875" y="4152900"/>
            <a:ext cx="171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0.0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79" name="Rectangle 63"/>
          <p:cNvSpPr>
            <a:spLocks noChangeArrowheads="1"/>
          </p:cNvSpPr>
          <p:nvPr/>
        </p:nvSpPr>
        <p:spPr bwMode="auto">
          <a:xfrm>
            <a:off x="523875" y="3684588"/>
            <a:ext cx="171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0.2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80" name="Rectangle 64"/>
          <p:cNvSpPr>
            <a:spLocks noChangeArrowheads="1"/>
          </p:cNvSpPr>
          <p:nvPr/>
        </p:nvSpPr>
        <p:spPr bwMode="auto">
          <a:xfrm>
            <a:off x="523875" y="3208338"/>
            <a:ext cx="171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0.4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81" name="Rectangle 65"/>
          <p:cNvSpPr>
            <a:spLocks noChangeArrowheads="1"/>
          </p:cNvSpPr>
          <p:nvPr/>
        </p:nvSpPr>
        <p:spPr bwMode="auto">
          <a:xfrm>
            <a:off x="523875" y="2740025"/>
            <a:ext cx="171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0.6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82" name="Rectangle 66"/>
          <p:cNvSpPr>
            <a:spLocks noChangeArrowheads="1"/>
          </p:cNvSpPr>
          <p:nvPr/>
        </p:nvSpPr>
        <p:spPr bwMode="auto">
          <a:xfrm>
            <a:off x="523875" y="2263775"/>
            <a:ext cx="171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0.8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83" name="Rectangle 67"/>
          <p:cNvSpPr>
            <a:spLocks noChangeArrowheads="1"/>
          </p:cNvSpPr>
          <p:nvPr/>
        </p:nvSpPr>
        <p:spPr bwMode="auto">
          <a:xfrm rot="18900000">
            <a:off x="452438" y="4457700"/>
            <a:ext cx="47307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PL0005R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84" name="Rectangle 68"/>
          <p:cNvSpPr>
            <a:spLocks noChangeArrowheads="1"/>
          </p:cNvSpPr>
          <p:nvPr/>
        </p:nvSpPr>
        <p:spPr bwMode="auto">
          <a:xfrm rot="18900000">
            <a:off x="666750" y="4465638"/>
            <a:ext cx="4984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DE0002R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85" name="Rectangle 69"/>
          <p:cNvSpPr>
            <a:spLocks noChangeArrowheads="1"/>
          </p:cNvSpPr>
          <p:nvPr/>
        </p:nvSpPr>
        <p:spPr bwMode="auto">
          <a:xfrm rot="18900000">
            <a:off x="908050" y="4465638"/>
            <a:ext cx="4984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DE0009R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86" name="Rectangle 70"/>
          <p:cNvSpPr>
            <a:spLocks noChangeArrowheads="1"/>
          </p:cNvSpPr>
          <p:nvPr/>
        </p:nvSpPr>
        <p:spPr bwMode="auto">
          <a:xfrm rot="18900000">
            <a:off x="1162050" y="4452938"/>
            <a:ext cx="484188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CZ0003R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87" name="Rectangle 71"/>
          <p:cNvSpPr>
            <a:spLocks noChangeArrowheads="1"/>
          </p:cNvSpPr>
          <p:nvPr/>
        </p:nvSpPr>
        <p:spPr bwMode="auto">
          <a:xfrm rot="18900000">
            <a:off x="1384300" y="4465638"/>
            <a:ext cx="4984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DE0001R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88" name="Rectangle 72"/>
          <p:cNvSpPr>
            <a:spLocks noChangeArrowheads="1"/>
          </p:cNvSpPr>
          <p:nvPr/>
        </p:nvSpPr>
        <p:spPr bwMode="auto">
          <a:xfrm rot="18900000">
            <a:off x="1633538" y="4460875"/>
            <a:ext cx="4778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SE0011R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89" name="Rectangle 73"/>
          <p:cNvSpPr>
            <a:spLocks noChangeArrowheads="1"/>
          </p:cNvSpPr>
          <p:nvPr/>
        </p:nvSpPr>
        <p:spPr bwMode="auto">
          <a:xfrm rot="18900000">
            <a:off x="1860550" y="4465638"/>
            <a:ext cx="4984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DE0008R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90" name="Rectangle 74"/>
          <p:cNvSpPr>
            <a:spLocks noChangeArrowheads="1"/>
          </p:cNvSpPr>
          <p:nvPr/>
        </p:nvSpPr>
        <p:spPr bwMode="auto">
          <a:xfrm rot="18900000">
            <a:off x="2117725" y="4460875"/>
            <a:ext cx="4778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SE0012R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91" name="Rectangle 75"/>
          <p:cNvSpPr>
            <a:spLocks noChangeArrowheads="1"/>
          </p:cNvSpPr>
          <p:nvPr/>
        </p:nvSpPr>
        <p:spPr bwMode="auto">
          <a:xfrm rot="18900000">
            <a:off x="2333625" y="4460875"/>
            <a:ext cx="50958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GB0036R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92" name="Rectangle 76"/>
          <p:cNvSpPr>
            <a:spLocks noChangeArrowheads="1"/>
          </p:cNvSpPr>
          <p:nvPr/>
        </p:nvSpPr>
        <p:spPr bwMode="auto">
          <a:xfrm rot="18900000">
            <a:off x="2593975" y="4460875"/>
            <a:ext cx="47783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SE0014R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93" name="Rectangle 77"/>
          <p:cNvSpPr>
            <a:spLocks noChangeArrowheads="1"/>
          </p:cNvSpPr>
          <p:nvPr/>
        </p:nvSpPr>
        <p:spPr bwMode="auto">
          <a:xfrm rot="18900000">
            <a:off x="2808288" y="4460875"/>
            <a:ext cx="50958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GB0048R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94" name="Rectangle 78"/>
          <p:cNvSpPr>
            <a:spLocks noChangeArrowheads="1"/>
          </p:cNvSpPr>
          <p:nvPr/>
        </p:nvSpPr>
        <p:spPr bwMode="auto">
          <a:xfrm rot="18900000">
            <a:off x="3054350" y="4465638"/>
            <a:ext cx="4984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DE0003R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4895" name="Rectangle 79"/>
          <p:cNvSpPr>
            <a:spLocks noChangeArrowheads="1"/>
          </p:cNvSpPr>
          <p:nvPr/>
        </p:nvSpPr>
        <p:spPr bwMode="auto">
          <a:xfrm rot="18900000">
            <a:off x="3341688" y="4435475"/>
            <a:ext cx="44608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0000"/>
                </a:solidFill>
                <a:latin typeface="Calibri" pitchFamily="34" charset="0"/>
              </a:rPr>
              <a:t>FI0036R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9773" name="Rectangle 80"/>
          <p:cNvSpPr>
            <a:spLocks noChangeArrowheads="1"/>
          </p:cNvSpPr>
          <p:nvPr/>
        </p:nvSpPr>
        <p:spPr bwMode="auto">
          <a:xfrm rot="-5400000">
            <a:off x="-284956" y="3147219"/>
            <a:ext cx="11922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B[a]P in air, ng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 m</a:t>
            </a:r>
            <a:r>
              <a:rPr lang="en-US" sz="1200" baseline="30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ru-RU" sz="2000" baseline="30000">
              <a:latin typeface="Calibri" pitchFamily="34" charset="0"/>
            </a:endParaRPr>
          </a:p>
        </p:txBody>
      </p:sp>
      <p:sp>
        <p:nvSpPr>
          <p:cNvPr id="29774" name="Rectangle 82"/>
          <p:cNvSpPr>
            <a:spLocks noChangeArrowheads="1"/>
          </p:cNvSpPr>
          <p:nvPr/>
        </p:nvSpPr>
        <p:spPr bwMode="auto">
          <a:xfrm>
            <a:off x="2011363" y="2408238"/>
            <a:ext cx="1760537" cy="241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75" name="Rectangle 83"/>
          <p:cNvSpPr>
            <a:spLocks noChangeArrowheads="1"/>
          </p:cNvSpPr>
          <p:nvPr/>
        </p:nvSpPr>
        <p:spPr bwMode="auto">
          <a:xfrm>
            <a:off x="2063750" y="2498725"/>
            <a:ext cx="90488" cy="904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76" name="Rectangle 84"/>
          <p:cNvSpPr>
            <a:spLocks noChangeArrowheads="1"/>
          </p:cNvSpPr>
          <p:nvPr/>
        </p:nvSpPr>
        <p:spPr bwMode="auto">
          <a:xfrm>
            <a:off x="2192338" y="2452688"/>
            <a:ext cx="6111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Observed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9777" name="Rectangle 85"/>
          <p:cNvSpPr>
            <a:spLocks noChangeArrowheads="1"/>
          </p:cNvSpPr>
          <p:nvPr/>
        </p:nvSpPr>
        <p:spPr bwMode="auto">
          <a:xfrm>
            <a:off x="2970213" y="2498725"/>
            <a:ext cx="90487" cy="904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Calibri" pitchFamily="34" charset="0"/>
            </a:endParaRPr>
          </a:p>
        </p:txBody>
      </p:sp>
      <p:sp>
        <p:nvSpPr>
          <p:cNvPr id="29778" name="Rectangle 86"/>
          <p:cNvSpPr>
            <a:spLocks noChangeArrowheads="1"/>
          </p:cNvSpPr>
          <p:nvPr/>
        </p:nvSpPr>
        <p:spPr bwMode="auto">
          <a:xfrm>
            <a:off x="3098800" y="2452688"/>
            <a:ext cx="6159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Modelled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9779" name="Rectangle 25"/>
          <p:cNvSpPr>
            <a:spLocks noChangeArrowheads="1"/>
          </p:cNvSpPr>
          <p:nvPr/>
        </p:nvSpPr>
        <p:spPr bwMode="auto">
          <a:xfrm>
            <a:off x="0" y="896938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200" b="1">
                <a:latin typeface="Calibri" pitchFamily="34" charset="0"/>
              </a:rPr>
              <a:t>Evaluation of B[a]P pollution levels in the EMEP region</a:t>
            </a:r>
            <a:endParaRPr lang="en-GB" sz="2200" b="1">
              <a:latin typeface="Calibri" pitchFamily="34" charset="0"/>
            </a:endParaRPr>
          </a:p>
        </p:txBody>
      </p:sp>
      <p:pic>
        <p:nvPicPr>
          <p:cNvPr id="29780" name="Picture 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4167188"/>
            <a:ext cx="5000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81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650" y="1928813"/>
            <a:ext cx="50863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" name="Прямая соединительная линия 101"/>
          <p:cNvCxnSpPr/>
          <p:nvPr/>
        </p:nvCxnSpPr>
        <p:spPr>
          <a:xfrm>
            <a:off x="4643438" y="3349625"/>
            <a:ext cx="4286250" cy="158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4643438" y="5572125"/>
            <a:ext cx="4286250" cy="158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120650" y="414337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>
                <a:latin typeface="Calibri" pitchFamily="34" charset="0"/>
                <a:cs typeface="Times New Roman" pitchFamily="18" charset="0"/>
              </a:rPr>
              <a:t>PAH deposition in 2014</a:t>
            </a:r>
            <a:endParaRPr lang="en-GB"/>
          </a:p>
        </p:txBody>
      </p:sp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0" y="28575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000">
                <a:solidFill>
                  <a:schemeClr val="tx2"/>
                </a:solidFill>
                <a:latin typeface="Tahoma" pitchFamily="34" charset="0"/>
              </a:rPr>
              <a:t>Measurement/Modelling Assessment </a:t>
            </a:r>
            <a:br>
              <a:rPr lang="en-US" altLang="ru-RU" sz="3000">
                <a:solidFill>
                  <a:schemeClr val="tx2"/>
                </a:solidFill>
                <a:latin typeface="Tahoma" pitchFamily="34" charset="0"/>
              </a:rPr>
            </a:br>
            <a:r>
              <a:rPr lang="en-US" altLang="ru-RU" sz="3000">
                <a:solidFill>
                  <a:schemeClr val="tx2"/>
                </a:solidFill>
                <a:latin typeface="Tahoma" pitchFamily="34" charset="0"/>
              </a:rPr>
              <a:t>of PAH pollution, 2014</a:t>
            </a:r>
          </a:p>
        </p:txBody>
      </p:sp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1500188"/>
            <a:ext cx="3132138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1000125"/>
            <a:ext cx="5940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  <a:ea typeface="宋体" pitchFamily="2" charset="-122"/>
              </a:rPr>
              <a:t>Transboundary transport of pollution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95288" y="4889056"/>
            <a:ext cx="8497887" cy="13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8775" indent="-358775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900" dirty="0" smtClean="0">
                <a:latin typeface="Calibri" pitchFamily="34" charset="0"/>
                <a:cs typeface="Times New Roman" pitchFamily="18" charset="0"/>
              </a:rPr>
              <a:t>For about 70% of the countries contribution </a:t>
            </a:r>
            <a:r>
              <a:rPr lang="en-US" sz="1900" dirty="0">
                <a:latin typeface="Calibri" pitchFamily="34" charset="0"/>
                <a:cs typeface="Times New Roman" pitchFamily="18" charset="0"/>
              </a:rPr>
              <a:t>of </a:t>
            </a:r>
            <a:r>
              <a:rPr lang="en-US" sz="1900" dirty="0" err="1">
                <a:latin typeface="Calibri" pitchFamily="34" charset="0"/>
                <a:cs typeface="Times New Roman" pitchFamily="18" charset="0"/>
              </a:rPr>
              <a:t>transboundary</a:t>
            </a:r>
            <a:r>
              <a:rPr lang="en-US" sz="19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Calibri" pitchFamily="34" charset="0"/>
                <a:cs typeface="Times New Roman" pitchFamily="18" charset="0"/>
              </a:rPr>
              <a:t>fluxes </a:t>
            </a:r>
            <a:r>
              <a:rPr lang="en-US" sz="1900" dirty="0">
                <a:latin typeface="Calibri" pitchFamily="34" charset="0"/>
                <a:cs typeface="Times New Roman" pitchFamily="18" charset="0"/>
              </a:rPr>
              <a:t>exceeded contribution of national emissions to </a:t>
            </a:r>
            <a:r>
              <a:rPr lang="en-US" sz="1900" dirty="0" smtClean="0">
                <a:latin typeface="Calibri" pitchFamily="34" charset="0"/>
                <a:cs typeface="Times New Roman" pitchFamily="18" charset="0"/>
              </a:rPr>
              <a:t>deposition</a:t>
            </a:r>
            <a:endParaRPr lang="en-US" sz="1900" dirty="0">
              <a:latin typeface="Calibri" pitchFamily="34" charset="0"/>
              <a:cs typeface="Times New Roman" pitchFamily="18" charset="0"/>
            </a:endParaRPr>
          </a:p>
          <a:p>
            <a:pPr marL="358775" indent="-358775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900" dirty="0">
                <a:latin typeface="Calibri" pitchFamily="34" charset="0"/>
                <a:cs typeface="Times New Roman" pitchFamily="18" charset="0"/>
              </a:rPr>
              <a:t>Substantial part of </a:t>
            </a:r>
            <a:r>
              <a:rPr lang="en-US" sz="1900" dirty="0" smtClean="0">
                <a:latin typeface="Calibri" pitchFamily="34" charset="0"/>
                <a:cs typeface="Times New Roman" pitchFamily="18" charset="0"/>
              </a:rPr>
              <a:t>deposition </a:t>
            </a:r>
            <a:r>
              <a:rPr lang="en-US" sz="1900" dirty="0">
                <a:latin typeface="Calibri" pitchFamily="34" charset="0"/>
                <a:cs typeface="Times New Roman" pitchFamily="18" charset="0"/>
              </a:rPr>
              <a:t>originated from emissions of several countries (the Russian Federation, Ukraine, Kazakhstan, Spain, and Poland)</a:t>
            </a:r>
          </a:p>
        </p:txBody>
      </p:sp>
      <p:grpSp>
        <p:nvGrpSpPr>
          <p:cNvPr id="180" name="Группа 179"/>
          <p:cNvGrpSpPr>
            <a:grpSpLocks/>
          </p:cNvGrpSpPr>
          <p:nvPr/>
        </p:nvGrpSpPr>
        <p:grpSpPr bwMode="auto">
          <a:xfrm>
            <a:off x="3357563" y="1630363"/>
            <a:ext cx="5570537" cy="2227262"/>
            <a:chOff x="3293964" y="1358884"/>
            <a:chExt cx="5570637" cy="2228023"/>
          </a:xfrm>
        </p:grpSpPr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4027402" y="1717782"/>
              <a:ext cx="4835612" cy="12418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4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8" name="Text Box 11"/>
            <p:cNvSpPr txBox="1">
              <a:spLocks noChangeArrowheads="1"/>
            </p:cNvSpPr>
            <p:nvPr/>
          </p:nvSpPr>
          <p:spPr bwMode="auto">
            <a:xfrm>
              <a:off x="4500563" y="1358884"/>
              <a:ext cx="37449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PAH deposition to EMEP countries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30729" name="Rectangle 6"/>
            <p:cNvSpPr>
              <a:spLocks noChangeArrowheads="1"/>
            </p:cNvSpPr>
            <p:nvPr/>
          </p:nvSpPr>
          <p:spPr bwMode="auto">
            <a:xfrm>
              <a:off x="4027488" y="1717675"/>
              <a:ext cx="4835525" cy="124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Line 7"/>
            <p:cNvSpPr>
              <a:spLocks noChangeShapeType="1"/>
            </p:cNvSpPr>
            <p:nvPr/>
          </p:nvSpPr>
          <p:spPr bwMode="auto">
            <a:xfrm>
              <a:off x="4027488" y="2652713"/>
              <a:ext cx="4835525" cy="1588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Line 8"/>
            <p:cNvSpPr>
              <a:spLocks noChangeShapeType="1"/>
            </p:cNvSpPr>
            <p:nvPr/>
          </p:nvSpPr>
          <p:spPr bwMode="auto">
            <a:xfrm>
              <a:off x="4027488" y="2338388"/>
              <a:ext cx="4835525" cy="1588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Line 9"/>
            <p:cNvSpPr>
              <a:spLocks noChangeShapeType="1"/>
            </p:cNvSpPr>
            <p:nvPr/>
          </p:nvSpPr>
          <p:spPr bwMode="auto">
            <a:xfrm>
              <a:off x="4027488" y="2032000"/>
              <a:ext cx="4835525" cy="1588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Line 10"/>
            <p:cNvSpPr>
              <a:spLocks noChangeShapeType="1"/>
            </p:cNvSpPr>
            <p:nvPr/>
          </p:nvSpPr>
          <p:spPr bwMode="auto">
            <a:xfrm>
              <a:off x="4027488" y="1717675"/>
              <a:ext cx="4835525" cy="1588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Rectangle 12"/>
            <p:cNvSpPr>
              <a:spLocks noChangeArrowheads="1"/>
            </p:cNvSpPr>
            <p:nvPr/>
          </p:nvSpPr>
          <p:spPr bwMode="auto">
            <a:xfrm>
              <a:off x="4060825" y="2352675"/>
              <a:ext cx="61913" cy="606425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Rectangle 13"/>
            <p:cNvSpPr>
              <a:spLocks noChangeArrowheads="1"/>
            </p:cNvSpPr>
            <p:nvPr/>
          </p:nvSpPr>
          <p:spPr bwMode="auto">
            <a:xfrm>
              <a:off x="4197350" y="2386013"/>
              <a:ext cx="53975" cy="57308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Rectangle 14"/>
            <p:cNvSpPr>
              <a:spLocks noChangeArrowheads="1"/>
            </p:cNvSpPr>
            <p:nvPr/>
          </p:nvSpPr>
          <p:spPr bwMode="auto">
            <a:xfrm>
              <a:off x="4327525" y="2433638"/>
              <a:ext cx="60325" cy="52546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7" name="Rectangle 15"/>
            <p:cNvSpPr>
              <a:spLocks noChangeArrowheads="1"/>
            </p:cNvSpPr>
            <p:nvPr/>
          </p:nvSpPr>
          <p:spPr bwMode="auto">
            <a:xfrm>
              <a:off x="4464050" y="2460625"/>
              <a:ext cx="60325" cy="498475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8" name="Rectangle 16"/>
            <p:cNvSpPr>
              <a:spLocks noChangeArrowheads="1"/>
            </p:cNvSpPr>
            <p:nvPr/>
          </p:nvSpPr>
          <p:spPr bwMode="auto">
            <a:xfrm>
              <a:off x="4598988" y="2460625"/>
              <a:ext cx="55563" cy="498475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9" name="Rectangle 17"/>
            <p:cNvSpPr>
              <a:spLocks noChangeArrowheads="1"/>
            </p:cNvSpPr>
            <p:nvPr/>
          </p:nvSpPr>
          <p:spPr bwMode="auto">
            <a:xfrm>
              <a:off x="4729163" y="2468563"/>
              <a:ext cx="61913" cy="49053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0" name="Rectangle 18"/>
            <p:cNvSpPr>
              <a:spLocks noChangeArrowheads="1"/>
            </p:cNvSpPr>
            <p:nvPr/>
          </p:nvSpPr>
          <p:spPr bwMode="auto">
            <a:xfrm>
              <a:off x="4865688" y="2489200"/>
              <a:ext cx="61913" cy="4699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1" name="Rectangle 19"/>
            <p:cNvSpPr>
              <a:spLocks noChangeArrowheads="1"/>
            </p:cNvSpPr>
            <p:nvPr/>
          </p:nvSpPr>
          <p:spPr bwMode="auto">
            <a:xfrm>
              <a:off x="5002213" y="2501900"/>
              <a:ext cx="61913" cy="4572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2" name="Rectangle 20"/>
            <p:cNvSpPr>
              <a:spLocks noChangeArrowheads="1"/>
            </p:cNvSpPr>
            <p:nvPr/>
          </p:nvSpPr>
          <p:spPr bwMode="auto">
            <a:xfrm>
              <a:off x="5138738" y="2528888"/>
              <a:ext cx="53975" cy="43021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3" name="Rectangle 21"/>
            <p:cNvSpPr>
              <a:spLocks noChangeArrowheads="1"/>
            </p:cNvSpPr>
            <p:nvPr/>
          </p:nvSpPr>
          <p:spPr bwMode="auto">
            <a:xfrm>
              <a:off x="5267325" y="2536825"/>
              <a:ext cx="61913" cy="422275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4" name="Rectangle 22"/>
            <p:cNvSpPr>
              <a:spLocks noChangeArrowheads="1"/>
            </p:cNvSpPr>
            <p:nvPr/>
          </p:nvSpPr>
          <p:spPr bwMode="auto">
            <a:xfrm>
              <a:off x="5403850" y="2557463"/>
              <a:ext cx="61913" cy="40163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5" name="Rectangle 23"/>
            <p:cNvSpPr>
              <a:spLocks noChangeArrowheads="1"/>
            </p:cNvSpPr>
            <p:nvPr/>
          </p:nvSpPr>
          <p:spPr bwMode="auto">
            <a:xfrm>
              <a:off x="5540375" y="2570163"/>
              <a:ext cx="55563" cy="38893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6" name="Rectangle 24"/>
            <p:cNvSpPr>
              <a:spLocks noChangeArrowheads="1"/>
            </p:cNvSpPr>
            <p:nvPr/>
          </p:nvSpPr>
          <p:spPr bwMode="auto">
            <a:xfrm>
              <a:off x="5670550" y="2578100"/>
              <a:ext cx="61913" cy="3810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7" name="Rectangle 25"/>
            <p:cNvSpPr>
              <a:spLocks noChangeArrowheads="1"/>
            </p:cNvSpPr>
            <p:nvPr/>
          </p:nvSpPr>
          <p:spPr bwMode="auto">
            <a:xfrm>
              <a:off x="5807075" y="2611438"/>
              <a:ext cx="61913" cy="34766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8" name="Rectangle 26"/>
            <p:cNvSpPr>
              <a:spLocks noChangeArrowheads="1"/>
            </p:cNvSpPr>
            <p:nvPr/>
          </p:nvSpPr>
          <p:spPr bwMode="auto">
            <a:xfrm>
              <a:off x="5943600" y="2617788"/>
              <a:ext cx="53975" cy="34131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9" name="Rectangle 27"/>
            <p:cNvSpPr>
              <a:spLocks noChangeArrowheads="1"/>
            </p:cNvSpPr>
            <p:nvPr/>
          </p:nvSpPr>
          <p:spPr bwMode="auto">
            <a:xfrm>
              <a:off x="6072188" y="2617788"/>
              <a:ext cx="61913" cy="34131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0" name="Rectangle 28"/>
            <p:cNvSpPr>
              <a:spLocks noChangeArrowheads="1"/>
            </p:cNvSpPr>
            <p:nvPr/>
          </p:nvSpPr>
          <p:spPr bwMode="auto">
            <a:xfrm>
              <a:off x="6208713" y="2617788"/>
              <a:ext cx="61913" cy="34131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1" name="Rectangle 29"/>
            <p:cNvSpPr>
              <a:spLocks noChangeArrowheads="1"/>
            </p:cNvSpPr>
            <p:nvPr/>
          </p:nvSpPr>
          <p:spPr bwMode="auto">
            <a:xfrm>
              <a:off x="6345238" y="2617788"/>
              <a:ext cx="61913" cy="34131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2" name="Rectangle 30"/>
            <p:cNvSpPr>
              <a:spLocks noChangeArrowheads="1"/>
            </p:cNvSpPr>
            <p:nvPr/>
          </p:nvSpPr>
          <p:spPr bwMode="auto">
            <a:xfrm>
              <a:off x="6481763" y="2632075"/>
              <a:ext cx="55563" cy="327025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3" name="Rectangle 31"/>
            <p:cNvSpPr>
              <a:spLocks noChangeArrowheads="1"/>
            </p:cNvSpPr>
            <p:nvPr/>
          </p:nvSpPr>
          <p:spPr bwMode="auto">
            <a:xfrm>
              <a:off x="6611938" y="2644775"/>
              <a:ext cx="60325" cy="314325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4" name="Rectangle 32"/>
            <p:cNvSpPr>
              <a:spLocks noChangeArrowheads="1"/>
            </p:cNvSpPr>
            <p:nvPr/>
          </p:nvSpPr>
          <p:spPr bwMode="auto">
            <a:xfrm>
              <a:off x="6748463" y="2679700"/>
              <a:ext cx="60325" cy="2794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5" name="Rectangle 33"/>
            <p:cNvSpPr>
              <a:spLocks noChangeArrowheads="1"/>
            </p:cNvSpPr>
            <p:nvPr/>
          </p:nvSpPr>
          <p:spPr bwMode="auto">
            <a:xfrm>
              <a:off x="6884988" y="2679700"/>
              <a:ext cx="53975" cy="2794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6" name="Rectangle 34"/>
            <p:cNvSpPr>
              <a:spLocks noChangeArrowheads="1"/>
            </p:cNvSpPr>
            <p:nvPr/>
          </p:nvSpPr>
          <p:spPr bwMode="auto">
            <a:xfrm>
              <a:off x="7013575" y="2686050"/>
              <a:ext cx="61913" cy="27305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7" name="Rectangle 35"/>
            <p:cNvSpPr>
              <a:spLocks noChangeArrowheads="1"/>
            </p:cNvSpPr>
            <p:nvPr/>
          </p:nvSpPr>
          <p:spPr bwMode="auto">
            <a:xfrm>
              <a:off x="7150100" y="2693988"/>
              <a:ext cx="61913" cy="26511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8" name="Rectangle 36"/>
            <p:cNvSpPr>
              <a:spLocks noChangeArrowheads="1"/>
            </p:cNvSpPr>
            <p:nvPr/>
          </p:nvSpPr>
          <p:spPr bwMode="auto">
            <a:xfrm>
              <a:off x="7286625" y="2706688"/>
              <a:ext cx="53975" cy="25241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Rectangle 37"/>
            <p:cNvSpPr>
              <a:spLocks noChangeArrowheads="1"/>
            </p:cNvSpPr>
            <p:nvPr/>
          </p:nvSpPr>
          <p:spPr bwMode="auto">
            <a:xfrm>
              <a:off x="7416800" y="2706688"/>
              <a:ext cx="60325" cy="25241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0" name="Rectangle 38"/>
            <p:cNvSpPr>
              <a:spLocks noChangeArrowheads="1"/>
            </p:cNvSpPr>
            <p:nvPr/>
          </p:nvSpPr>
          <p:spPr bwMode="auto">
            <a:xfrm>
              <a:off x="7553325" y="2720975"/>
              <a:ext cx="60325" cy="238125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1" name="Rectangle 39"/>
            <p:cNvSpPr>
              <a:spLocks noChangeArrowheads="1"/>
            </p:cNvSpPr>
            <p:nvPr/>
          </p:nvSpPr>
          <p:spPr bwMode="auto">
            <a:xfrm>
              <a:off x="7689850" y="2733675"/>
              <a:ext cx="53975" cy="225425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2" name="Rectangle 40"/>
            <p:cNvSpPr>
              <a:spLocks noChangeArrowheads="1"/>
            </p:cNvSpPr>
            <p:nvPr/>
          </p:nvSpPr>
          <p:spPr bwMode="auto">
            <a:xfrm>
              <a:off x="7818438" y="2762250"/>
              <a:ext cx="61913" cy="19685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3" name="Rectangle 41"/>
            <p:cNvSpPr>
              <a:spLocks noChangeArrowheads="1"/>
            </p:cNvSpPr>
            <p:nvPr/>
          </p:nvSpPr>
          <p:spPr bwMode="auto">
            <a:xfrm>
              <a:off x="7954963" y="2768600"/>
              <a:ext cx="61913" cy="1905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4" name="Rectangle 42"/>
            <p:cNvSpPr>
              <a:spLocks noChangeArrowheads="1"/>
            </p:cNvSpPr>
            <p:nvPr/>
          </p:nvSpPr>
          <p:spPr bwMode="auto">
            <a:xfrm>
              <a:off x="8091488" y="2768600"/>
              <a:ext cx="61913" cy="1905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5" name="Rectangle 43"/>
            <p:cNvSpPr>
              <a:spLocks noChangeArrowheads="1"/>
            </p:cNvSpPr>
            <p:nvPr/>
          </p:nvSpPr>
          <p:spPr bwMode="auto">
            <a:xfrm>
              <a:off x="8228013" y="2801938"/>
              <a:ext cx="53975" cy="15716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Calibri" pitchFamily="34" charset="0"/>
              </a:endParaRPr>
            </a:p>
          </p:txBody>
        </p:sp>
        <p:sp>
          <p:nvSpPr>
            <p:cNvPr id="30766" name="Rectangle 44"/>
            <p:cNvSpPr>
              <a:spLocks noChangeArrowheads="1"/>
            </p:cNvSpPr>
            <p:nvPr/>
          </p:nvSpPr>
          <p:spPr bwMode="auto">
            <a:xfrm>
              <a:off x="8358188" y="2938463"/>
              <a:ext cx="60325" cy="2063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Calibri" pitchFamily="34" charset="0"/>
              </a:endParaRPr>
            </a:p>
          </p:txBody>
        </p:sp>
        <p:sp>
          <p:nvSpPr>
            <p:cNvPr id="30767" name="Rectangle 45"/>
            <p:cNvSpPr>
              <a:spLocks noChangeArrowheads="1"/>
            </p:cNvSpPr>
            <p:nvPr/>
          </p:nvSpPr>
          <p:spPr bwMode="auto">
            <a:xfrm>
              <a:off x="8494713" y="2946400"/>
              <a:ext cx="60325" cy="127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Calibri" pitchFamily="34" charset="0"/>
              </a:endParaRPr>
            </a:p>
          </p:txBody>
        </p:sp>
        <p:sp>
          <p:nvSpPr>
            <p:cNvPr id="42030" name="Rectangle 46"/>
            <p:cNvSpPr>
              <a:spLocks noChangeArrowheads="1"/>
            </p:cNvSpPr>
            <p:nvPr/>
          </p:nvSpPr>
          <p:spPr bwMode="auto">
            <a:xfrm>
              <a:off x="4060740" y="1717782"/>
              <a:ext cx="61914" cy="63521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31" name="Rectangle 47"/>
            <p:cNvSpPr>
              <a:spLocks noChangeArrowheads="1"/>
            </p:cNvSpPr>
            <p:nvPr/>
          </p:nvSpPr>
          <p:spPr bwMode="auto">
            <a:xfrm>
              <a:off x="4197267" y="1717782"/>
              <a:ext cx="53976" cy="6685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32" name="Rectangle 48"/>
            <p:cNvSpPr>
              <a:spLocks noChangeArrowheads="1"/>
            </p:cNvSpPr>
            <p:nvPr/>
          </p:nvSpPr>
          <p:spPr bwMode="auto">
            <a:xfrm>
              <a:off x="4327445" y="1717782"/>
              <a:ext cx="60326" cy="7162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33" name="Rectangle 49"/>
            <p:cNvSpPr>
              <a:spLocks noChangeArrowheads="1"/>
            </p:cNvSpPr>
            <p:nvPr/>
          </p:nvSpPr>
          <p:spPr bwMode="auto">
            <a:xfrm>
              <a:off x="4463972" y="1717782"/>
              <a:ext cx="60326" cy="74320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34" name="Rectangle 50"/>
            <p:cNvSpPr>
              <a:spLocks noChangeArrowheads="1"/>
            </p:cNvSpPr>
            <p:nvPr/>
          </p:nvSpPr>
          <p:spPr bwMode="auto">
            <a:xfrm>
              <a:off x="4598912" y="1717782"/>
              <a:ext cx="55563" cy="74320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35" name="Rectangle 51"/>
            <p:cNvSpPr>
              <a:spLocks noChangeArrowheads="1"/>
            </p:cNvSpPr>
            <p:nvPr/>
          </p:nvSpPr>
          <p:spPr bwMode="auto">
            <a:xfrm>
              <a:off x="4729090" y="1717782"/>
              <a:ext cx="61913" cy="7511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36" name="Rectangle 52"/>
            <p:cNvSpPr>
              <a:spLocks noChangeArrowheads="1"/>
            </p:cNvSpPr>
            <p:nvPr/>
          </p:nvSpPr>
          <p:spPr bwMode="auto">
            <a:xfrm>
              <a:off x="4865617" y="1717782"/>
              <a:ext cx="61913" cy="7717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37" name="Rectangle 53"/>
            <p:cNvSpPr>
              <a:spLocks noChangeArrowheads="1"/>
            </p:cNvSpPr>
            <p:nvPr/>
          </p:nvSpPr>
          <p:spPr bwMode="auto">
            <a:xfrm>
              <a:off x="5002145" y="1717782"/>
              <a:ext cx="61913" cy="7844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38" name="Rectangle 54"/>
            <p:cNvSpPr>
              <a:spLocks noChangeArrowheads="1"/>
            </p:cNvSpPr>
            <p:nvPr/>
          </p:nvSpPr>
          <p:spPr bwMode="auto">
            <a:xfrm>
              <a:off x="5138672" y="1717782"/>
              <a:ext cx="53976" cy="8114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39" name="Rectangle 55"/>
            <p:cNvSpPr>
              <a:spLocks noChangeArrowheads="1"/>
            </p:cNvSpPr>
            <p:nvPr/>
          </p:nvSpPr>
          <p:spPr bwMode="auto">
            <a:xfrm>
              <a:off x="5267261" y="1717782"/>
              <a:ext cx="61914" cy="81943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40" name="Rectangle 56"/>
            <p:cNvSpPr>
              <a:spLocks noChangeArrowheads="1"/>
            </p:cNvSpPr>
            <p:nvPr/>
          </p:nvSpPr>
          <p:spPr bwMode="auto">
            <a:xfrm>
              <a:off x="5403789" y="1717782"/>
              <a:ext cx="61914" cy="84007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41" name="Rectangle 57"/>
            <p:cNvSpPr>
              <a:spLocks noChangeArrowheads="1"/>
            </p:cNvSpPr>
            <p:nvPr/>
          </p:nvSpPr>
          <p:spPr bwMode="auto">
            <a:xfrm>
              <a:off x="5540316" y="1717782"/>
              <a:ext cx="55564" cy="85277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42" name="Rectangle 58"/>
            <p:cNvSpPr>
              <a:spLocks noChangeArrowheads="1"/>
            </p:cNvSpPr>
            <p:nvPr/>
          </p:nvSpPr>
          <p:spPr bwMode="auto">
            <a:xfrm>
              <a:off x="5670494" y="1717782"/>
              <a:ext cx="61914" cy="860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43" name="Rectangle 59"/>
            <p:cNvSpPr>
              <a:spLocks noChangeArrowheads="1"/>
            </p:cNvSpPr>
            <p:nvPr/>
          </p:nvSpPr>
          <p:spPr bwMode="auto">
            <a:xfrm>
              <a:off x="5807021" y="1717782"/>
              <a:ext cx="61914" cy="8940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44" name="Rectangle 60"/>
            <p:cNvSpPr>
              <a:spLocks noChangeArrowheads="1"/>
            </p:cNvSpPr>
            <p:nvPr/>
          </p:nvSpPr>
          <p:spPr bwMode="auto">
            <a:xfrm>
              <a:off x="5943549" y="1717782"/>
              <a:ext cx="53976" cy="9004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45" name="Rectangle 61"/>
            <p:cNvSpPr>
              <a:spLocks noChangeArrowheads="1"/>
            </p:cNvSpPr>
            <p:nvPr/>
          </p:nvSpPr>
          <p:spPr bwMode="auto">
            <a:xfrm>
              <a:off x="6072139" y="1717782"/>
              <a:ext cx="61913" cy="9004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46" name="Rectangle 62"/>
            <p:cNvSpPr>
              <a:spLocks noChangeArrowheads="1"/>
            </p:cNvSpPr>
            <p:nvPr/>
          </p:nvSpPr>
          <p:spPr bwMode="auto">
            <a:xfrm>
              <a:off x="6208666" y="1717782"/>
              <a:ext cx="61913" cy="9004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47" name="Rectangle 63"/>
            <p:cNvSpPr>
              <a:spLocks noChangeArrowheads="1"/>
            </p:cNvSpPr>
            <p:nvPr/>
          </p:nvSpPr>
          <p:spPr bwMode="auto">
            <a:xfrm>
              <a:off x="6345194" y="1717782"/>
              <a:ext cx="61913" cy="9004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48" name="Rectangle 64"/>
            <p:cNvSpPr>
              <a:spLocks noChangeArrowheads="1"/>
            </p:cNvSpPr>
            <p:nvPr/>
          </p:nvSpPr>
          <p:spPr bwMode="auto">
            <a:xfrm>
              <a:off x="6481721" y="1717782"/>
              <a:ext cx="55563" cy="9147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49" name="Rectangle 65"/>
            <p:cNvSpPr>
              <a:spLocks noChangeArrowheads="1"/>
            </p:cNvSpPr>
            <p:nvPr/>
          </p:nvSpPr>
          <p:spPr bwMode="auto">
            <a:xfrm>
              <a:off x="6611899" y="1717782"/>
              <a:ext cx="60326" cy="92741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50" name="Rectangle 66"/>
            <p:cNvSpPr>
              <a:spLocks noChangeArrowheads="1"/>
            </p:cNvSpPr>
            <p:nvPr/>
          </p:nvSpPr>
          <p:spPr bwMode="auto">
            <a:xfrm>
              <a:off x="6748426" y="1717782"/>
              <a:ext cx="60326" cy="9623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51" name="Rectangle 67"/>
            <p:cNvSpPr>
              <a:spLocks noChangeArrowheads="1"/>
            </p:cNvSpPr>
            <p:nvPr/>
          </p:nvSpPr>
          <p:spPr bwMode="auto">
            <a:xfrm>
              <a:off x="6884953" y="1717782"/>
              <a:ext cx="53976" cy="9623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52" name="Rectangle 68"/>
            <p:cNvSpPr>
              <a:spLocks noChangeArrowheads="1"/>
            </p:cNvSpPr>
            <p:nvPr/>
          </p:nvSpPr>
          <p:spPr bwMode="auto">
            <a:xfrm>
              <a:off x="7013543" y="1717782"/>
              <a:ext cx="61914" cy="9687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53" name="Rectangle 69"/>
            <p:cNvSpPr>
              <a:spLocks noChangeArrowheads="1"/>
            </p:cNvSpPr>
            <p:nvPr/>
          </p:nvSpPr>
          <p:spPr bwMode="auto">
            <a:xfrm>
              <a:off x="7150070" y="1717782"/>
              <a:ext cx="61914" cy="97664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54" name="Rectangle 70"/>
            <p:cNvSpPr>
              <a:spLocks noChangeArrowheads="1"/>
            </p:cNvSpPr>
            <p:nvPr/>
          </p:nvSpPr>
          <p:spPr bwMode="auto">
            <a:xfrm>
              <a:off x="7286598" y="1717782"/>
              <a:ext cx="53976" cy="9893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55" name="Rectangle 71"/>
            <p:cNvSpPr>
              <a:spLocks noChangeArrowheads="1"/>
            </p:cNvSpPr>
            <p:nvPr/>
          </p:nvSpPr>
          <p:spPr bwMode="auto">
            <a:xfrm>
              <a:off x="7416775" y="1717782"/>
              <a:ext cx="60326" cy="9893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56" name="Rectangle 72"/>
            <p:cNvSpPr>
              <a:spLocks noChangeArrowheads="1"/>
            </p:cNvSpPr>
            <p:nvPr/>
          </p:nvSpPr>
          <p:spPr bwMode="auto">
            <a:xfrm>
              <a:off x="7553302" y="1717782"/>
              <a:ext cx="60326" cy="100364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57" name="Rectangle 73"/>
            <p:cNvSpPr>
              <a:spLocks noChangeArrowheads="1"/>
            </p:cNvSpPr>
            <p:nvPr/>
          </p:nvSpPr>
          <p:spPr bwMode="auto">
            <a:xfrm>
              <a:off x="7689830" y="1717782"/>
              <a:ext cx="53976" cy="101634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58" name="Rectangle 74"/>
            <p:cNvSpPr>
              <a:spLocks noChangeArrowheads="1"/>
            </p:cNvSpPr>
            <p:nvPr/>
          </p:nvSpPr>
          <p:spPr bwMode="auto">
            <a:xfrm>
              <a:off x="7818420" y="1717782"/>
              <a:ext cx="61913" cy="1044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59" name="Rectangle 75"/>
            <p:cNvSpPr>
              <a:spLocks noChangeArrowheads="1"/>
            </p:cNvSpPr>
            <p:nvPr/>
          </p:nvSpPr>
          <p:spPr bwMode="auto">
            <a:xfrm>
              <a:off x="7954948" y="1717782"/>
              <a:ext cx="61913" cy="10512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60" name="Rectangle 76"/>
            <p:cNvSpPr>
              <a:spLocks noChangeArrowheads="1"/>
            </p:cNvSpPr>
            <p:nvPr/>
          </p:nvSpPr>
          <p:spPr bwMode="auto">
            <a:xfrm>
              <a:off x="8091475" y="1717782"/>
              <a:ext cx="61913" cy="10512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61" name="Rectangle 77"/>
            <p:cNvSpPr>
              <a:spLocks noChangeArrowheads="1"/>
            </p:cNvSpPr>
            <p:nvPr/>
          </p:nvSpPr>
          <p:spPr bwMode="auto">
            <a:xfrm>
              <a:off x="8228003" y="1717782"/>
              <a:ext cx="53976" cy="10846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62" name="Rectangle 78"/>
            <p:cNvSpPr>
              <a:spLocks noChangeArrowheads="1"/>
            </p:cNvSpPr>
            <p:nvPr/>
          </p:nvSpPr>
          <p:spPr bwMode="auto">
            <a:xfrm>
              <a:off x="8358180" y="1717782"/>
              <a:ext cx="60326" cy="122120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63" name="Rectangle 79"/>
            <p:cNvSpPr>
              <a:spLocks noChangeArrowheads="1"/>
            </p:cNvSpPr>
            <p:nvPr/>
          </p:nvSpPr>
          <p:spPr bwMode="auto">
            <a:xfrm>
              <a:off x="8494707" y="1717782"/>
              <a:ext cx="60326" cy="1229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64" name="Rectangle 80"/>
            <p:cNvSpPr>
              <a:spLocks noChangeArrowheads="1"/>
            </p:cNvSpPr>
            <p:nvPr/>
          </p:nvSpPr>
          <p:spPr bwMode="auto">
            <a:xfrm>
              <a:off x="8629647" y="1717782"/>
              <a:ext cx="55564" cy="124184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65" name="Rectangle 81"/>
            <p:cNvSpPr>
              <a:spLocks noChangeArrowheads="1"/>
            </p:cNvSpPr>
            <p:nvPr/>
          </p:nvSpPr>
          <p:spPr bwMode="auto">
            <a:xfrm>
              <a:off x="8759824" y="1717782"/>
              <a:ext cx="61914" cy="124184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4" name="Line 82"/>
            <p:cNvSpPr>
              <a:spLocks noChangeShapeType="1"/>
            </p:cNvSpPr>
            <p:nvPr/>
          </p:nvSpPr>
          <p:spPr bwMode="auto">
            <a:xfrm>
              <a:off x="4027488" y="1717675"/>
              <a:ext cx="1588" cy="1241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05" name="Line 83"/>
            <p:cNvSpPr>
              <a:spLocks noChangeShapeType="1"/>
            </p:cNvSpPr>
            <p:nvPr/>
          </p:nvSpPr>
          <p:spPr bwMode="auto">
            <a:xfrm>
              <a:off x="3986213" y="2959100"/>
              <a:ext cx="412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06" name="Line 84"/>
            <p:cNvSpPr>
              <a:spLocks noChangeShapeType="1"/>
            </p:cNvSpPr>
            <p:nvPr/>
          </p:nvSpPr>
          <p:spPr bwMode="auto">
            <a:xfrm>
              <a:off x="3986213" y="2652713"/>
              <a:ext cx="412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07" name="Line 85"/>
            <p:cNvSpPr>
              <a:spLocks noChangeShapeType="1"/>
            </p:cNvSpPr>
            <p:nvPr/>
          </p:nvSpPr>
          <p:spPr bwMode="auto">
            <a:xfrm>
              <a:off x="3986213" y="2338388"/>
              <a:ext cx="412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08" name="Line 86"/>
            <p:cNvSpPr>
              <a:spLocks noChangeShapeType="1"/>
            </p:cNvSpPr>
            <p:nvPr/>
          </p:nvSpPr>
          <p:spPr bwMode="auto">
            <a:xfrm>
              <a:off x="3986213" y="2032000"/>
              <a:ext cx="412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09" name="Line 87"/>
            <p:cNvSpPr>
              <a:spLocks noChangeShapeType="1"/>
            </p:cNvSpPr>
            <p:nvPr/>
          </p:nvSpPr>
          <p:spPr bwMode="auto">
            <a:xfrm>
              <a:off x="3986213" y="1717675"/>
              <a:ext cx="412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0" name="Line 88"/>
            <p:cNvSpPr>
              <a:spLocks noChangeShapeType="1"/>
            </p:cNvSpPr>
            <p:nvPr/>
          </p:nvSpPr>
          <p:spPr bwMode="auto">
            <a:xfrm>
              <a:off x="4027488" y="2959100"/>
              <a:ext cx="48355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1" name="Line 89"/>
            <p:cNvSpPr>
              <a:spLocks noChangeShapeType="1"/>
            </p:cNvSpPr>
            <p:nvPr/>
          </p:nvSpPr>
          <p:spPr bwMode="auto">
            <a:xfrm flipV="1">
              <a:off x="4027488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2" name="Line 90"/>
            <p:cNvSpPr>
              <a:spLocks noChangeShapeType="1"/>
            </p:cNvSpPr>
            <p:nvPr/>
          </p:nvSpPr>
          <p:spPr bwMode="auto">
            <a:xfrm flipV="1">
              <a:off x="4162425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3" name="Line 91"/>
            <p:cNvSpPr>
              <a:spLocks noChangeShapeType="1"/>
            </p:cNvSpPr>
            <p:nvPr/>
          </p:nvSpPr>
          <p:spPr bwMode="auto">
            <a:xfrm flipV="1">
              <a:off x="4292600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4" name="Line 92"/>
            <p:cNvSpPr>
              <a:spLocks noChangeShapeType="1"/>
            </p:cNvSpPr>
            <p:nvPr/>
          </p:nvSpPr>
          <p:spPr bwMode="auto">
            <a:xfrm flipV="1">
              <a:off x="4429125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5" name="Line 93"/>
            <p:cNvSpPr>
              <a:spLocks noChangeShapeType="1"/>
            </p:cNvSpPr>
            <p:nvPr/>
          </p:nvSpPr>
          <p:spPr bwMode="auto">
            <a:xfrm flipV="1">
              <a:off x="4565650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6" name="Line 94"/>
            <p:cNvSpPr>
              <a:spLocks noChangeShapeType="1"/>
            </p:cNvSpPr>
            <p:nvPr/>
          </p:nvSpPr>
          <p:spPr bwMode="auto">
            <a:xfrm flipV="1">
              <a:off x="4695825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7" name="Line 95"/>
            <p:cNvSpPr>
              <a:spLocks noChangeShapeType="1"/>
            </p:cNvSpPr>
            <p:nvPr/>
          </p:nvSpPr>
          <p:spPr bwMode="auto">
            <a:xfrm flipV="1">
              <a:off x="4832350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8" name="Line 96"/>
            <p:cNvSpPr>
              <a:spLocks noChangeShapeType="1"/>
            </p:cNvSpPr>
            <p:nvPr/>
          </p:nvSpPr>
          <p:spPr bwMode="auto">
            <a:xfrm flipV="1">
              <a:off x="4967288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9" name="Line 97"/>
            <p:cNvSpPr>
              <a:spLocks noChangeShapeType="1"/>
            </p:cNvSpPr>
            <p:nvPr/>
          </p:nvSpPr>
          <p:spPr bwMode="auto">
            <a:xfrm flipV="1">
              <a:off x="5103813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0" name="Line 98"/>
            <p:cNvSpPr>
              <a:spLocks noChangeShapeType="1"/>
            </p:cNvSpPr>
            <p:nvPr/>
          </p:nvSpPr>
          <p:spPr bwMode="auto">
            <a:xfrm flipV="1">
              <a:off x="5233988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1" name="Line 99"/>
            <p:cNvSpPr>
              <a:spLocks noChangeShapeType="1"/>
            </p:cNvSpPr>
            <p:nvPr/>
          </p:nvSpPr>
          <p:spPr bwMode="auto">
            <a:xfrm flipV="1">
              <a:off x="5370513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2" name="Line 100"/>
            <p:cNvSpPr>
              <a:spLocks noChangeShapeType="1"/>
            </p:cNvSpPr>
            <p:nvPr/>
          </p:nvSpPr>
          <p:spPr bwMode="auto">
            <a:xfrm flipV="1">
              <a:off x="5507038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3" name="Line 101"/>
            <p:cNvSpPr>
              <a:spLocks noChangeShapeType="1"/>
            </p:cNvSpPr>
            <p:nvPr/>
          </p:nvSpPr>
          <p:spPr bwMode="auto">
            <a:xfrm flipV="1">
              <a:off x="5635625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4" name="Line 102"/>
            <p:cNvSpPr>
              <a:spLocks noChangeShapeType="1"/>
            </p:cNvSpPr>
            <p:nvPr/>
          </p:nvSpPr>
          <p:spPr bwMode="auto">
            <a:xfrm flipV="1">
              <a:off x="5772150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5" name="Line 103"/>
            <p:cNvSpPr>
              <a:spLocks noChangeShapeType="1"/>
            </p:cNvSpPr>
            <p:nvPr/>
          </p:nvSpPr>
          <p:spPr bwMode="auto">
            <a:xfrm flipV="1">
              <a:off x="5908675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6" name="Line 104"/>
            <p:cNvSpPr>
              <a:spLocks noChangeShapeType="1"/>
            </p:cNvSpPr>
            <p:nvPr/>
          </p:nvSpPr>
          <p:spPr bwMode="auto">
            <a:xfrm flipV="1">
              <a:off x="6038850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7" name="Line 105"/>
            <p:cNvSpPr>
              <a:spLocks noChangeShapeType="1"/>
            </p:cNvSpPr>
            <p:nvPr/>
          </p:nvSpPr>
          <p:spPr bwMode="auto">
            <a:xfrm flipV="1">
              <a:off x="6175375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8" name="Line 106"/>
            <p:cNvSpPr>
              <a:spLocks noChangeShapeType="1"/>
            </p:cNvSpPr>
            <p:nvPr/>
          </p:nvSpPr>
          <p:spPr bwMode="auto">
            <a:xfrm flipV="1">
              <a:off x="6311900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9" name="Line 107"/>
            <p:cNvSpPr>
              <a:spLocks noChangeShapeType="1"/>
            </p:cNvSpPr>
            <p:nvPr/>
          </p:nvSpPr>
          <p:spPr bwMode="auto">
            <a:xfrm flipV="1">
              <a:off x="6448425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0" name="Line 108"/>
            <p:cNvSpPr>
              <a:spLocks noChangeShapeType="1"/>
            </p:cNvSpPr>
            <p:nvPr/>
          </p:nvSpPr>
          <p:spPr bwMode="auto">
            <a:xfrm flipV="1">
              <a:off x="6577013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1" name="Line 109"/>
            <p:cNvSpPr>
              <a:spLocks noChangeShapeType="1"/>
            </p:cNvSpPr>
            <p:nvPr/>
          </p:nvSpPr>
          <p:spPr bwMode="auto">
            <a:xfrm flipV="1">
              <a:off x="6713538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2" name="Line 110"/>
            <p:cNvSpPr>
              <a:spLocks noChangeShapeType="1"/>
            </p:cNvSpPr>
            <p:nvPr/>
          </p:nvSpPr>
          <p:spPr bwMode="auto">
            <a:xfrm flipV="1">
              <a:off x="6850063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3" name="Line 111"/>
            <p:cNvSpPr>
              <a:spLocks noChangeShapeType="1"/>
            </p:cNvSpPr>
            <p:nvPr/>
          </p:nvSpPr>
          <p:spPr bwMode="auto">
            <a:xfrm flipV="1">
              <a:off x="6980238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4" name="Line 112"/>
            <p:cNvSpPr>
              <a:spLocks noChangeShapeType="1"/>
            </p:cNvSpPr>
            <p:nvPr/>
          </p:nvSpPr>
          <p:spPr bwMode="auto">
            <a:xfrm flipV="1">
              <a:off x="7116763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5" name="Line 113"/>
            <p:cNvSpPr>
              <a:spLocks noChangeShapeType="1"/>
            </p:cNvSpPr>
            <p:nvPr/>
          </p:nvSpPr>
          <p:spPr bwMode="auto">
            <a:xfrm flipV="1">
              <a:off x="7253288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6" name="Line 114"/>
            <p:cNvSpPr>
              <a:spLocks noChangeShapeType="1"/>
            </p:cNvSpPr>
            <p:nvPr/>
          </p:nvSpPr>
          <p:spPr bwMode="auto">
            <a:xfrm flipV="1">
              <a:off x="7381875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7" name="Line 115"/>
            <p:cNvSpPr>
              <a:spLocks noChangeShapeType="1"/>
            </p:cNvSpPr>
            <p:nvPr/>
          </p:nvSpPr>
          <p:spPr bwMode="auto">
            <a:xfrm flipV="1">
              <a:off x="7518400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8" name="Line 116"/>
            <p:cNvSpPr>
              <a:spLocks noChangeShapeType="1"/>
            </p:cNvSpPr>
            <p:nvPr/>
          </p:nvSpPr>
          <p:spPr bwMode="auto">
            <a:xfrm flipV="1">
              <a:off x="7654925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9" name="Line 117"/>
            <p:cNvSpPr>
              <a:spLocks noChangeShapeType="1"/>
            </p:cNvSpPr>
            <p:nvPr/>
          </p:nvSpPr>
          <p:spPr bwMode="auto">
            <a:xfrm flipV="1">
              <a:off x="7785100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0" name="Line 118"/>
            <p:cNvSpPr>
              <a:spLocks noChangeShapeType="1"/>
            </p:cNvSpPr>
            <p:nvPr/>
          </p:nvSpPr>
          <p:spPr bwMode="auto">
            <a:xfrm flipV="1">
              <a:off x="7921625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1" name="Line 119"/>
            <p:cNvSpPr>
              <a:spLocks noChangeShapeType="1"/>
            </p:cNvSpPr>
            <p:nvPr/>
          </p:nvSpPr>
          <p:spPr bwMode="auto">
            <a:xfrm flipV="1">
              <a:off x="8058150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2" name="Line 120"/>
            <p:cNvSpPr>
              <a:spLocks noChangeShapeType="1"/>
            </p:cNvSpPr>
            <p:nvPr/>
          </p:nvSpPr>
          <p:spPr bwMode="auto">
            <a:xfrm flipV="1">
              <a:off x="8193088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3" name="Line 121"/>
            <p:cNvSpPr>
              <a:spLocks noChangeShapeType="1"/>
            </p:cNvSpPr>
            <p:nvPr/>
          </p:nvSpPr>
          <p:spPr bwMode="auto">
            <a:xfrm flipV="1">
              <a:off x="8323263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4" name="Line 122"/>
            <p:cNvSpPr>
              <a:spLocks noChangeShapeType="1"/>
            </p:cNvSpPr>
            <p:nvPr/>
          </p:nvSpPr>
          <p:spPr bwMode="auto">
            <a:xfrm flipV="1">
              <a:off x="8459788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5" name="Line 123"/>
            <p:cNvSpPr>
              <a:spLocks noChangeShapeType="1"/>
            </p:cNvSpPr>
            <p:nvPr/>
          </p:nvSpPr>
          <p:spPr bwMode="auto">
            <a:xfrm flipV="1">
              <a:off x="8596313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6" name="Line 124"/>
            <p:cNvSpPr>
              <a:spLocks noChangeShapeType="1"/>
            </p:cNvSpPr>
            <p:nvPr/>
          </p:nvSpPr>
          <p:spPr bwMode="auto">
            <a:xfrm flipV="1">
              <a:off x="8726488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7" name="Line 125"/>
            <p:cNvSpPr>
              <a:spLocks noChangeShapeType="1"/>
            </p:cNvSpPr>
            <p:nvPr/>
          </p:nvSpPr>
          <p:spPr bwMode="auto">
            <a:xfrm flipV="1">
              <a:off x="8863013" y="2959100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8" name="Rectangle 126"/>
            <p:cNvSpPr>
              <a:spLocks noChangeArrowheads="1"/>
            </p:cNvSpPr>
            <p:nvPr/>
          </p:nvSpPr>
          <p:spPr bwMode="auto">
            <a:xfrm>
              <a:off x="3733800" y="2884488"/>
              <a:ext cx="15709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0%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49" name="Rectangle 127"/>
            <p:cNvSpPr>
              <a:spLocks noChangeArrowheads="1"/>
            </p:cNvSpPr>
            <p:nvPr/>
          </p:nvSpPr>
          <p:spPr bwMode="auto">
            <a:xfrm>
              <a:off x="3659188" y="2578100"/>
              <a:ext cx="334963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25%</a:t>
              </a:r>
              <a:endParaRPr lang="ru-RU"/>
            </a:p>
          </p:txBody>
        </p:sp>
        <p:sp>
          <p:nvSpPr>
            <p:cNvPr id="30850" name="Rectangle 128"/>
            <p:cNvSpPr>
              <a:spLocks noChangeArrowheads="1"/>
            </p:cNvSpPr>
            <p:nvPr/>
          </p:nvSpPr>
          <p:spPr bwMode="auto">
            <a:xfrm>
              <a:off x="3659188" y="2263775"/>
              <a:ext cx="334963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50%</a:t>
              </a:r>
              <a:endParaRPr lang="ru-RU"/>
            </a:p>
          </p:txBody>
        </p:sp>
        <p:sp>
          <p:nvSpPr>
            <p:cNvPr id="30851" name="Rectangle 129"/>
            <p:cNvSpPr>
              <a:spLocks noChangeArrowheads="1"/>
            </p:cNvSpPr>
            <p:nvPr/>
          </p:nvSpPr>
          <p:spPr bwMode="auto">
            <a:xfrm>
              <a:off x="3659188" y="1957388"/>
              <a:ext cx="334963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75%</a:t>
              </a:r>
              <a:endParaRPr lang="ru-RU"/>
            </a:p>
          </p:txBody>
        </p:sp>
        <p:sp>
          <p:nvSpPr>
            <p:cNvPr id="30852" name="Rectangle 130"/>
            <p:cNvSpPr>
              <a:spLocks noChangeArrowheads="1"/>
            </p:cNvSpPr>
            <p:nvPr/>
          </p:nvSpPr>
          <p:spPr bwMode="auto">
            <a:xfrm>
              <a:off x="3582988" y="1643063"/>
              <a:ext cx="409575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100%</a:t>
              </a:r>
              <a:endParaRPr lang="ru-RU"/>
            </a:p>
          </p:txBody>
        </p:sp>
        <p:sp>
          <p:nvSpPr>
            <p:cNvPr id="30853" name="Rectangle 131"/>
            <p:cNvSpPr>
              <a:spLocks noChangeArrowheads="1"/>
            </p:cNvSpPr>
            <p:nvPr/>
          </p:nvSpPr>
          <p:spPr bwMode="auto">
            <a:xfrm rot="-2700000">
              <a:off x="3293964" y="3331225"/>
              <a:ext cx="79989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</a:rPr>
                <a:t>FYR </a:t>
              </a:r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Macedonia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54" name="Rectangle 132"/>
            <p:cNvSpPr>
              <a:spLocks noChangeArrowheads="1"/>
            </p:cNvSpPr>
            <p:nvPr/>
          </p:nvSpPr>
          <p:spPr bwMode="auto">
            <a:xfrm rot="-2700000">
              <a:off x="3844714" y="3185369"/>
              <a:ext cx="37189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Greece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55" name="Rectangle 133"/>
            <p:cNvSpPr>
              <a:spLocks noChangeArrowheads="1"/>
            </p:cNvSpPr>
            <p:nvPr/>
          </p:nvSpPr>
          <p:spPr bwMode="auto">
            <a:xfrm rot="-2700000">
              <a:off x="3973093" y="3166319"/>
              <a:ext cx="41517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Belarus 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56" name="Rectangle 134"/>
            <p:cNvSpPr>
              <a:spLocks noChangeArrowheads="1"/>
            </p:cNvSpPr>
            <p:nvPr/>
          </p:nvSpPr>
          <p:spPr bwMode="auto">
            <a:xfrm rot="-2700000">
              <a:off x="4085843" y="3193306"/>
              <a:ext cx="40716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Georgia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57" name="Rectangle 135"/>
            <p:cNvSpPr>
              <a:spLocks noChangeArrowheads="1"/>
            </p:cNvSpPr>
            <p:nvPr/>
          </p:nvSpPr>
          <p:spPr bwMode="auto">
            <a:xfrm rot="-2700000">
              <a:off x="4221497" y="3186956"/>
              <a:ext cx="42319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Bulgaria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58" name="Rectangle 136"/>
            <p:cNvSpPr>
              <a:spLocks noChangeArrowheads="1"/>
            </p:cNvSpPr>
            <p:nvPr/>
          </p:nvSpPr>
          <p:spPr bwMode="auto">
            <a:xfrm rot="-2700000">
              <a:off x="4303784" y="3206006"/>
              <a:ext cx="47769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Germany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59" name="Rectangle 137"/>
            <p:cNvSpPr>
              <a:spLocks noChangeArrowheads="1"/>
            </p:cNvSpPr>
            <p:nvPr/>
          </p:nvSpPr>
          <p:spPr bwMode="auto">
            <a:xfrm rot="-2700000">
              <a:off x="4515356" y="3175844"/>
              <a:ext cx="38792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Albania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60" name="Rectangle 138"/>
            <p:cNvSpPr>
              <a:spLocks noChangeArrowheads="1"/>
            </p:cNvSpPr>
            <p:nvPr/>
          </p:nvSpPr>
          <p:spPr bwMode="auto">
            <a:xfrm rot="-2700000">
              <a:off x="4280880" y="3348881"/>
              <a:ext cx="78226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Czech Republic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61" name="Rectangle 139"/>
            <p:cNvSpPr>
              <a:spLocks noChangeArrowheads="1"/>
            </p:cNvSpPr>
            <p:nvPr/>
          </p:nvSpPr>
          <p:spPr bwMode="auto">
            <a:xfrm rot="-2700000">
              <a:off x="4749209" y="3177431"/>
              <a:ext cx="45044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Slovakia 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62" name="Rectangle 140"/>
            <p:cNvSpPr>
              <a:spLocks noChangeArrowheads="1"/>
            </p:cNvSpPr>
            <p:nvPr/>
          </p:nvSpPr>
          <p:spPr bwMode="auto">
            <a:xfrm rot="-2700000">
              <a:off x="4791677" y="3229819"/>
              <a:ext cx="53219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Kyrgizstan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63" name="Rectangle 141"/>
            <p:cNvSpPr>
              <a:spLocks noChangeArrowheads="1"/>
            </p:cNvSpPr>
            <p:nvPr/>
          </p:nvSpPr>
          <p:spPr bwMode="auto">
            <a:xfrm rot="-2700000">
              <a:off x="5004735" y="3188544"/>
              <a:ext cx="46326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Slovenia 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64" name="Rectangle 142"/>
            <p:cNvSpPr>
              <a:spLocks noChangeArrowheads="1"/>
            </p:cNvSpPr>
            <p:nvPr/>
          </p:nvSpPr>
          <p:spPr bwMode="auto">
            <a:xfrm rot="-2700000">
              <a:off x="5226858" y="3164731"/>
              <a:ext cx="32541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Serbia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65" name="Rectangle 143"/>
            <p:cNvSpPr>
              <a:spLocks noChangeArrowheads="1"/>
            </p:cNvSpPr>
            <p:nvPr/>
          </p:nvSpPr>
          <p:spPr bwMode="auto">
            <a:xfrm rot="-2700000">
              <a:off x="5339961" y="3147269"/>
              <a:ext cx="40876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France  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66" name="Rectangle 144"/>
            <p:cNvSpPr>
              <a:spLocks noChangeArrowheads="1"/>
            </p:cNvSpPr>
            <p:nvPr/>
          </p:nvSpPr>
          <p:spPr bwMode="auto">
            <a:xfrm rot="-2700000">
              <a:off x="5388832" y="3198069"/>
              <a:ext cx="47929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Lithuania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67" name="Rectangle 145"/>
            <p:cNvSpPr>
              <a:spLocks noChangeArrowheads="1"/>
            </p:cNvSpPr>
            <p:nvPr/>
          </p:nvSpPr>
          <p:spPr bwMode="auto">
            <a:xfrm rot="-2700000">
              <a:off x="5515848" y="3209181"/>
              <a:ext cx="47609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Denmark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68" name="Rectangle 146"/>
            <p:cNvSpPr>
              <a:spLocks noChangeArrowheads="1"/>
            </p:cNvSpPr>
            <p:nvPr/>
          </p:nvSpPr>
          <p:spPr bwMode="auto">
            <a:xfrm rot="-2700000">
              <a:off x="5680332" y="3191719"/>
              <a:ext cx="43922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Hungary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69" name="Rectangle 147"/>
            <p:cNvSpPr>
              <a:spLocks noChangeArrowheads="1"/>
            </p:cNvSpPr>
            <p:nvPr/>
          </p:nvSpPr>
          <p:spPr bwMode="auto">
            <a:xfrm rot="-2700000">
              <a:off x="5255750" y="3433019"/>
              <a:ext cx="108042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Bosnia&amp;Herzegovina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70" name="Rectangle 148"/>
            <p:cNvSpPr>
              <a:spLocks noChangeArrowheads="1"/>
            </p:cNvSpPr>
            <p:nvPr/>
          </p:nvSpPr>
          <p:spPr bwMode="auto">
            <a:xfrm rot="-2700000">
              <a:off x="6064357" y="3145681"/>
              <a:ext cx="30617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Latvia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71" name="Rectangle 149"/>
            <p:cNvSpPr>
              <a:spLocks noChangeArrowheads="1"/>
            </p:cNvSpPr>
            <p:nvPr/>
          </p:nvSpPr>
          <p:spPr bwMode="auto">
            <a:xfrm rot="-2700000">
              <a:off x="5965438" y="3242519"/>
              <a:ext cx="57227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Uzbekistan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72" name="Rectangle 150"/>
            <p:cNvSpPr>
              <a:spLocks noChangeArrowheads="1"/>
            </p:cNvSpPr>
            <p:nvPr/>
          </p:nvSpPr>
          <p:spPr bwMode="auto">
            <a:xfrm rot="-2700000">
              <a:off x="5984585" y="3290144"/>
              <a:ext cx="71654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Turkmenistan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73" name="Rectangle 151"/>
            <p:cNvSpPr>
              <a:spLocks noChangeArrowheads="1"/>
            </p:cNvSpPr>
            <p:nvPr/>
          </p:nvSpPr>
          <p:spPr bwMode="auto">
            <a:xfrm rot="-2700000">
              <a:off x="6210537" y="3253631"/>
              <a:ext cx="60753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Switzerland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74" name="Rectangle 152"/>
            <p:cNvSpPr>
              <a:spLocks noChangeArrowheads="1"/>
            </p:cNvSpPr>
            <p:nvPr/>
          </p:nvSpPr>
          <p:spPr bwMode="auto">
            <a:xfrm rot="-2700000">
              <a:off x="6314356" y="3261569"/>
              <a:ext cx="64120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Netherlands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75" name="Rectangle 153"/>
            <p:cNvSpPr>
              <a:spLocks noChangeArrowheads="1"/>
            </p:cNvSpPr>
            <p:nvPr/>
          </p:nvSpPr>
          <p:spPr bwMode="auto">
            <a:xfrm rot="-2700000">
              <a:off x="6678386" y="3169494"/>
              <a:ext cx="37510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Croatia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76" name="Rectangle 154"/>
            <p:cNvSpPr>
              <a:spLocks noChangeArrowheads="1"/>
            </p:cNvSpPr>
            <p:nvPr/>
          </p:nvSpPr>
          <p:spPr bwMode="auto">
            <a:xfrm rot="-2700000">
              <a:off x="6807744" y="3172669"/>
              <a:ext cx="37991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Finland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77" name="Rectangle 155"/>
            <p:cNvSpPr>
              <a:spLocks noChangeArrowheads="1"/>
            </p:cNvSpPr>
            <p:nvPr/>
          </p:nvSpPr>
          <p:spPr bwMode="auto">
            <a:xfrm rot="-2700000">
              <a:off x="6932363" y="3182194"/>
              <a:ext cx="37991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Estonia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78" name="Rectangle 156"/>
            <p:cNvSpPr>
              <a:spLocks noChangeArrowheads="1"/>
            </p:cNvSpPr>
            <p:nvPr/>
          </p:nvSpPr>
          <p:spPr bwMode="auto">
            <a:xfrm rot="-2700000">
              <a:off x="6928366" y="3231406"/>
              <a:ext cx="54983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Azerbaijan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79" name="Rectangle 157"/>
            <p:cNvSpPr>
              <a:spLocks noChangeArrowheads="1"/>
            </p:cNvSpPr>
            <p:nvPr/>
          </p:nvSpPr>
          <p:spPr bwMode="auto">
            <a:xfrm rot="-2700000">
              <a:off x="7167150" y="3199656"/>
              <a:ext cx="41357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Sweden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80" name="Rectangle 158"/>
            <p:cNvSpPr>
              <a:spLocks noChangeArrowheads="1"/>
            </p:cNvSpPr>
            <p:nvPr/>
          </p:nvSpPr>
          <p:spPr bwMode="auto">
            <a:xfrm rot="-2700000">
              <a:off x="7358723" y="3172669"/>
              <a:ext cx="35586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Cyprus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81" name="Rectangle 159"/>
            <p:cNvSpPr>
              <a:spLocks noChangeArrowheads="1"/>
            </p:cNvSpPr>
            <p:nvPr/>
          </p:nvSpPr>
          <p:spPr bwMode="auto">
            <a:xfrm rot="-2700000">
              <a:off x="7412202" y="3196481"/>
              <a:ext cx="45845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Moldova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82" name="Rectangle 160"/>
            <p:cNvSpPr>
              <a:spLocks noChangeArrowheads="1"/>
            </p:cNvSpPr>
            <p:nvPr/>
          </p:nvSpPr>
          <p:spPr bwMode="auto">
            <a:xfrm rot="-2700000">
              <a:off x="7622186" y="3167906"/>
              <a:ext cx="36869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Austria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83" name="Rectangle 161"/>
            <p:cNvSpPr>
              <a:spLocks noChangeArrowheads="1"/>
            </p:cNvSpPr>
            <p:nvPr/>
          </p:nvSpPr>
          <p:spPr bwMode="auto">
            <a:xfrm rot="-2700000">
              <a:off x="7732339" y="3175844"/>
              <a:ext cx="40556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Norway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84" name="Rectangle 162"/>
            <p:cNvSpPr>
              <a:spLocks noChangeArrowheads="1"/>
            </p:cNvSpPr>
            <p:nvPr/>
          </p:nvSpPr>
          <p:spPr bwMode="auto">
            <a:xfrm rot="-2700000">
              <a:off x="7635101" y="3279031"/>
              <a:ext cx="65242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Luxembourg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85" name="Rectangle 163"/>
            <p:cNvSpPr>
              <a:spLocks noChangeArrowheads="1"/>
            </p:cNvSpPr>
            <p:nvPr/>
          </p:nvSpPr>
          <p:spPr bwMode="auto">
            <a:xfrm rot="-2700000">
              <a:off x="7736484" y="3293319"/>
              <a:ext cx="69730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Liechtenstein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86" name="Rectangle 164"/>
            <p:cNvSpPr>
              <a:spLocks noChangeArrowheads="1"/>
            </p:cNvSpPr>
            <p:nvPr/>
          </p:nvSpPr>
          <p:spPr bwMode="auto">
            <a:xfrm rot="-2700000">
              <a:off x="8145236" y="3182194"/>
              <a:ext cx="37510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Iceland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87" name="Rectangle 165"/>
            <p:cNvSpPr>
              <a:spLocks noChangeArrowheads="1"/>
            </p:cNvSpPr>
            <p:nvPr/>
          </p:nvSpPr>
          <p:spPr bwMode="auto">
            <a:xfrm rot="-2700000">
              <a:off x="8229842" y="3191719"/>
              <a:ext cx="44242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Armenia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88" name="Rectangle 166"/>
            <p:cNvSpPr>
              <a:spLocks noChangeArrowheads="1"/>
            </p:cNvSpPr>
            <p:nvPr/>
          </p:nvSpPr>
          <p:spPr bwMode="auto">
            <a:xfrm rot="-2700000">
              <a:off x="8379938" y="3186956"/>
              <a:ext cx="42639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Monaco</a:t>
              </a:r>
              <a:endParaRPr lang="ru-RU" sz="1000">
                <a:latin typeface="Calibri" pitchFamily="34" charset="0"/>
              </a:endParaRPr>
            </a:p>
          </p:txBody>
        </p:sp>
        <p:sp>
          <p:nvSpPr>
            <p:cNvPr id="30889" name="Rectangle 167"/>
            <p:cNvSpPr>
              <a:spLocks noChangeArrowheads="1"/>
            </p:cNvSpPr>
            <p:nvPr/>
          </p:nvSpPr>
          <p:spPr bwMode="auto">
            <a:xfrm rot="-5400000">
              <a:off x="2928937" y="2187575"/>
              <a:ext cx="995363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</a:rPr>
                <a:t>Contribution, %</a:t>
              </a:r>
              <a:endParaRPr lang="ru-RU"/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6156277" y="2006805"/>
              <a:ext cx="2413043" cy="27949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76862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tIns="18000" bIns="1800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600">
                  <a:latin typeface="Calibri" pitchFamily="34" charset="0"/>
                </a:rPr>
                <a:t>Transboundary transport</a:t>
              </a:r>
              <a:endParaRPr lang="ru-RU" sz="1600">
                <a:latin typeface="Calibri" pitchFamily="34" charset="0"/>
              </a:endParaRPr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4067090" y="2654727"/>
              <a:ext cx="1873284" cy="27949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76862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tIns="18000" bIns="1800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600" dirty="0">
                  <a:latin typeface="Calibri" pitchFamily="34" charset="0"/>
                </a:rPr>
                <a:t>National emissions</a:t>
              </a:r>
              <a:endParaRPr lang="ru-RU" sz="16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ChangeArrowheads="1"/>
          </p:cNvSpPr>
          <p:nvPr/>
        </p:nvSpPr>
        <p:spPr bwMode="auto">
          <a:xfrm>
            <a:off x="120650" y="414337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>
                <a:latin typeface="Calibri" pitchFamily="34" charset="0"/>
                <a:cs typeface="Times New Roman" pitchFamily="18" charset="0"/>
              </a:rPr>
              <a:t>PAH deposition in 2014</a:t>
            </a:r>
            <a:endParaRPr lang="en-GB"/>
          </a:p>
        </p:txBody>
      </p:sp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0" y="28575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000">
                <a:solidFill>
                  <a:schemeClr val="tx2"/>
                </a:solidFill>
                <a:latin typeface="Tahoma" pitchFamily="34" charset="0"/>
              </a:rPr>
              <a:t>Measurement/Modelling Assessment </a:t>
            </a:r>
            <a:br>
              <a:rPr lang="en-US" altLang="ru-RU" sz="3000">
                <a:solidFill>
                  <a:schemeClr val="tx2"/>
                </a:solidFill>
                <a:latin typeface="Tahoma" pitchFamily="34" charset="0"/>
              </a:rPr>
            </a:br>
            <a:r>
              <a:rPr lang="en-US" altLang="ru-RU" sz="3000">
                <a:solidFill>
                  <a:schemeClr val="tx2"/>
                </a:solidFill>
                <a:latin typeface="Tahoma" pitchFamily="34" charset="0"/>
              </a:rPr>
              <a:t>of PAH pollution, 2014</a:t>
            </a: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1500188"/>
            <a:ext cx="3132138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1000125"/>
            <a:ext cx="5940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  <a:ea typeface="宋体" pitchFamily="2" charset="-122"/>
              </a:rPr>
              <a:t>Transboundary transport of pollution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95288" y="5286375"/>
            <a:ext cx="84978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8775" indent="-358775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900">
                <a:latin typeface="Calibri" pitchFamily="34" charset="0"/>
                <a:cs typeface="Times New Roman" pitchFamily="18" charset="0"/>
              </a:rPr>
              <a:t>Inter-annual changes of transboundary fluxes lead to substantial changes of annual deposition in EMEP countries (about 50-70%)</a:t>
            </a:r>
            <a:endParaRPr lang="en-GB" sz="190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31750" name="Group 102"/>
          <p:cNvGrpSpPr>
            <a:grpSpLocks/>
          </p:cNvGrpSpPr>
          <p:nvPr/>
        </p:nvGrpSpPr>
        <p:grpSpPr bwMode="auto">
          <a:xfrm>
            <a:off x="4067175" y="1341438"/>
            <a:ext cx="4297363" cy="3152775"/>
            <a:chOff x="2562" y="845"/>
            <a:chExt cx="2707" cy="1986"/>
          </a:xfrm>
        </p:grpSpPr>
        <p:sp>
          <p:nvSpPr>
            <p:cNvPr id="31751" name="Rectangle 5"/>
            <p:cNvSpPr>
              <a:spLocks noChangeArrowheads="1"/>
            </p:cNvSpPr>
            <p:nvPr/>
          </p:nvSpPr>
          <p:spPr bwMode="auto">
            <a:xfrm>
              <a:off x="2862" y="1074"/>
              <a:ext cx="2406" cy="10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>
              <a:off x="2862" y="2145"/>
              <a:ext cx="24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>
              <a:off x="2862" y="1965"/>
              <a:ext cx="24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Line 8"/>
            <p:cNvSpPr>
              <a:spLocks noChangeShapeType="1"/>
            </p:cNvSpPr>
            <p:nvPr/>
          </p:nvSpPr>
          <p:spPr bwMode="auto">
            <a:xfrm>
              <a:off x="2862" y="1610"/>
              <a:ext cx="24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Line 9"/>
            <p:cNvSpPr>
              <a:spLocks noChangeShapeType="1"/>
            </p:cNvSpPr>
            <p:nvPr/>
          </p:nvSpPr>
          <p:spPr bwMode="auto">
            <a:xfrm>
              <a:off x="2862" y="1430"/>
              <a:ext cx="24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Line 10"/>
            <p:cNvSpPr>
              <a:spLocks noChangeShapeType="1"/>
            </p:cNvSpPr>
            <p:nvPr/>
          </p:nvSpPr>
          <p:spPr bwMode="auto">
            <a:xfrm>
              <a:off x="2862" y="1254"/>
              <a:ext cx="24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Line 11"/>
            <p:cNvSpPr>
              <a:spLocks noChangeShapeType="1"/>
            </p:cNvSpPr>
            <p:nvPr/>
          </p:nvSpPr>
          <p:spPr bwMode="auto">
            <a:xfrm>
              <a:off x="2862" y="1074"/>
              <a:ext cx="24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Rectangle 12"/>
            <p:cNvSpPr>
              <a:spLocks noChangeArrowheads="1"/>
            </p:cNvSpPr>
            <p:nvPr/>
          </p:nvSpPr>
          <p:spPr bwMode="auto">
            <a:xfrm>
              <a:off x="2862" y="1074"/>
              <a:ext cx="2406" cy="1071"/>
            </a:xfrm>
            <a:prstGeom prst="rect">
              <a:avLst/>
            </a:prstGeom>
            <a:noFill/>
            <a:ln w="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Rectangle 13"/>
            <p:cNvSpPr>
              <a:spLocks noChangeArrowheads="1"/>
            </p:cNvSpPr>
            <p:nvPr/>
          </p:nvSpPr>
          <p:spPr bwMode="auto">
            <a:xfrm>
              <a:off x="2890" y="1139"/>
              <a:ext cx="41" cy="651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Rectangle 14"/>
            <p:cNvSpPr>
              <a:spLocks noChangeArrowheads="1"/>
            </p:cNvSpPr>
            <p:nvPr/>
          </p:nvSpPr>
          <p:spPr bwMode="auto">
            <a:xfrm>
              <a:off x="2992" y="1536"/>
              <a:ext cx="36" cy="25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1" name="Rectangle 15"/>
            <p:cNvSpPr>
              <a:spLocks noChangeArrowheads="1"/>
            </p:cNvSpPr>
            <p:nvPr/>
          </p:nvSpPr>
          <p:spPr bwMode="auto">
            <a:xfrm>
              <a:off x="3088" y="1536"/>
              <a:ext cx="42" cy="25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Rectangle 16"/>
            <p:cNvSpPr>
              <a:spLocks noChangeArrowheads="1"/>
            </p:cNvSpPr>
            <p:nvPr/>
          </p:nvSpPr>
          <p:spPr bwMode="auto">
            <a:xfrm>
              <a:off x="3190" y="1554"/>
              <a:ext cx="42" cy="23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Rectangle 17"/>
            <p:cNvSpPr>
              <a:spLocks noChangeArrowheads="1"/>
            </p:cNvSpPr>
            <p:nvPr/>
          </p:nvSpPr>
          <p:spPr bwMode="auto">
            <a:xfrm>
              <a:off x="3292" y="1665"/>
              <a:ext cx="41" cy="125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Rectangle 18"/>
            <p:cNvSpPr>
              <a:spLocks noChangeArrowheads="1"/>
            </p:cNvSpPr>
            <p:nvPr/>
          </p:nvSpPr>
          <p:spPr bwMode="auto">
            <a:xfrm>
              <a:off x="3393" y="1697"/>
              <a:ext cx="37" cy="9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5" name="Rectangle 19"/>
            <p:cNvSpPr>
              <a:spLocks noChangeArrowheads="1"/>
            </p:cNvSpPr>
            <p:nvPr/>
          </p:nvSpPr>
          <p:spPr bwMode="auto">
            <a:xfrm>
              <a:off x="3490" y="1707"/>
              <a:ext cx="42" cy="8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6" name="Rectangle 20"/>
            <p:cNvSpPr>
              <a:spLocks noChangeArrowheads="1"/>
            </p:cNvSpPr>
            <p:nvPr/>
          </p:nvSpPr>
          <p:spPr bwMode="auto">
            <a:xfrm>
              <a:off x="3592" y="1707"/>
              <a:ext cx="41" cy="8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7" name="Rectangle 21"/>
            <p:cNvSpPr>
              <a:spLocks noChangeArrowheads="1"/>
            </p:cNvSpPr>
            <p:nvPr/>
          </p:nvSpPr>
          <p:spPr bwMode="auto">
            <a:xfrm>
              <a:off x="3693" y="1739"/>
              <a:ext cx="37" cy="51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8" name="Rectangle 22"/>
            <p:cNvSpPr>
              <a:spLocks noChangeArrowheads="1"/>
            </p:cNvSpPr>
            <p:nvPr/>
          </p:nvSpPr>
          <p:spPr bwMode="auto">
            <a:xfrm>
              <a:off x="3993" y="1790"/>
              <a:ext cx="42" cy="3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9" name="Rectangle 23"/>
            <p:cNvSpPr>
              <a:spLocks noChangeArrowheads="1"/>
            </p:cNvSpPr>
            <p:nvPr/>
          </p:nvSpPr>
          <p:spPr bwMode="auto">
            <a:xfrm>
              <a:off x="4095" y="1790"/>
              <a:ext cx="37" cy="8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0" name="Rectangle 24"/>
            <p:cNvSpPr>
              <a:spLocks noChangeArrowheads="1"/>
            </p:cNvSpPr>
            <p:nvPr/>
          </p:nvSpPr>
          <p:spPr bwMode="auto">
            <a:xfrm>
              <a:off x="4192" y="1790"/>
              <a:ext cx="42" cy="111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1" name="Rectangle 25"/>
            <p:cNvSpPr>
              <a:spLocks noChangeArrowheads="1"/>
            </p:cNvSpPr>
            <p:nvPr/>
          </p:nvSpPr>
          <p:spPr bwMode="auto">
            <a:xfrm>
              <a:off x="4294" y="1790"/>
              <a:ext cx="41" cy="129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2" name="Rectangle 26"/>
            <p:cNvSpPr>
              <a:spLocks noChangeArrowheads="1"/>
            </p:cNvSpPr>
            <p:nvPr/>
          </p:nvSpPr>
          <p:spPr bwMode="auto">
            <a:xfrm>
              <a:off x="4395" y="1790"/>
              <a:ext cx="37" cy="15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3" name="Rectangle 27"/>
            <p:cNvSpPr>
              <a:spLocks noChangeArrowheads="1"/>
            </p:cNvSpPr>
            <p:nvPr/>
          </p:nvSpPr>
          <p:spPr bwMode="auto">
            <a:xfrm>
              <a:off x="4492" y="1790"/>
              <a:ext cx="42" cy="18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4" name="Rectangle 28"/>
            <p:cNvSpPr>
              <a:spLocks noChangeArrowheads="1"/>
            </p:cNvSpPr>
            <p:nvPr/>
          </p:nvSpPr>
          <p:spPr bwMode="auto">
            <a:xfrm>
              <a:off x="4594" y="1790"/>
              <a:ext cx="41" cy="18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5" name="Rectangle 29"/>
            <p:cNvSpPr>
              <a:spLocks noChangeArrowheads="1"/>
            </p:cNvSpPr>
            <p:nvPr/>
          </p:nvSpPr>
          <p:spPr bwMode="auto">
            <a:xfrm>
              <a:off x="4695" y="1790"/>
              <a:ext cx="37" cy="1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6" name="Rectangle 30"/>
            <p:cNvSpPr>
              <a:spLocks noChangeArrowheads="1"/>
            </p:cNvSpPr>
            <p:nvPr/>
          </p:nvSpPr>
          <p:spPr bwMode="auto">
            <a:xfrm>
              <a:off x="4792" y="1790"/>
              <a:ext cx="42" cy="20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7" name="Rectangle 31"/>
            <p:cNvSpPr>
              <a:spLocks noChangeArrowheads="1"/>
            </p:cNvSpPr>
            <p:nvPr/>
          </p:nvSpPr>
          <p:spPr bwMode="auto">
            <a:xfrm>
              <a:off x="4894" y="1790"/>
              <a:ext cx="41" cy="291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8" name="Rectangle 32"/>
            <p:cNvSpPr>
              <a:spLocks noChangeArrowheads="1"/>
            </p:cNvSpPr>
            <p:nvPr/>
          </p:nvSpPr>
          <p:spPr bwMode="auto">
            <a:xfrm>
              <a:off x="4995" y="1790"/>
              <a:ext cx="42" cy="3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9" name="Rectangle 33"/>
            <p:cNvSpPr>
              <a:spLocks noChangeArrowheads="1"/>
            </p:cNvSpPr>
            <p:nvPr/>
          </p:nvSpPr>
          <p:spPr bwMode="auto">
            <a:xfrm>
              <a:off x="5097" y="1790"/>
              <a:ext cx="37" cy="31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0" name="Rectangle 34"/>
            <p:cNvSpPr>
              <a:spLocks noChangeArrowheads="1"/>
            </p:cNvSpPr>
            <p:nvPr/>
          </p:nvSpPr>
          <p:spPr bwMode="auto">
            <a:xfrm>
              <a:off x="5194" y="1790"/>
              <a:ext cx="41" cy="351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1" name="Line 35"/>
            <p:cNvSpPr>
              <a:spLocks noChangeShapeType="1"/>
            </p:cNvSpPr>
            <p:nvPr/>
          </p:nvSpPr>
          <p:spPr bwMode="auto">
            <a:xfrm>
              <a:off x="2862" y="1074"/>
              <a:ext cx="1" cy="10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2" name="Line 36"/>
            <p:cNvSpPr>
              <a:spLocks noChangeShapeType="1"/>
            </p:cNvSpPr>
            <p:nvPr/>
          </p:nvSpPr>
          <p:spPr bwMode="auto">
            <a:xfrm>
              <a:off x="2835" y="2145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3" name="Line 37"/>
            <p:cNvSpPr>
              <a:spLocks noChangeShapeType="1"/>
            </p:cNvSpPr>
            <p:nvPr/>
          </p:nvSpPr>
          <p:spPr bwMode="auto">
            <a:xfrm>
              <a:off x="2835" y="1965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4" name="Line 38"/>
            <p:cNvSpPr>
              <a:spLocks noChangeShapeType="1"/>
            </p:cNvSpPr>
            <p:nvPr/>
          </p:nvSpPr>
          <p:spPr bwMode="auto">
            <a:xfrm>
              <a:off x="2835" y="1790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5" name="Line 39"/>
            <p:cNvSpPr>
              <a:spLocks noChangeShapeType="1"/>
            </p:cNvSpPr>
            <p:nvPr/>
          </p:nvSpPr>
          <p:spPr bwMode="auto">
            <a:xfrm>
              <a:off x="2835" y="1610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6" name="Line 40"/>
            <p:cNvSpPr>
              <a:spLocks noChangeShapeType="1"/>
            </p:cNvSpPr>
            <p:nvPr/>
          </p:nvSpPr>
          <p:spPr bwMode="auto">
            <a:xfrm>
              <a:off x="2835" y="1430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7" name="Line 41"/>
            <p:cNvSpPr>
              <a:spLocks noChangeShapeType="1"/>
            </p:cNvSpPr>
            <p:nvPr/>
          </p:nvSpPr>
          <p:spPr bwMode="auto">
            <a:xfrm>
              <a:off x="2835" y="1254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8" name="Line 42"/>
            <p:cNvSpPr>
              <a:spLocks noChangeShapeType="1"/>
            </p:cNvSpPr>
            <p:nvPr/>
          </p:nvSpPr>
          <p:spPr bwMode="auto">
            <a:xfrm>
              <a:off x="2835" y="1074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9" name="Line 43"/>
            <p:cNvSpPr>
              <a:spLocks noChangeShapeType="1"/>
            </p:cNvSpPr>
            <p:nvPr/>
          </p:nvSpPr>
          <p:spPr bwMode="auto">
            <a:xfrm>
              <a:off x="2862" y="1790"/>
              <a:ext cx="24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0" name="Line 44"/>
            <p:cNvSpPr>
              <a:spLocks noChangeShapeType="1"/>
            </p:cNvSpPr>
            <p:nvPr/>
          </p:nvSpPr>
          <p:spPr bwMode="auto">
            <a:xfrm flipV="1">
              <a:off x="2862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1" name="Line 45"/>
            <p:cNvSpPr>
              <a:spLocks noChangeShapeType="1"/>
            </p:cNvSpPr>
            <p:nvPr/>
          </p:nvSpPr>
          <p:spPr bwMode="auto">
            <a:xfrm flipV="1">
              <a:off x="2964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2" name="Line 46"/>
            <p:cNvSpPr>
              <a:spLocks noChangeShapeType="1"/>
            </p:cNvSpPr>
            <p:nvPr/>
          </p:nvSpPr>
          <p:spPr bwMode="auto">
            <a:xfrm flipV="1">
              <a:off x="3061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3" name="Line 47"/>
            <p:cNvSpPr>
              <a:spLocks noChangeShapeType="1"/>
            </p:cNvSpPr>
            <p:nvPr/>
          </p:nvSpPr>
          <p:spPr bwMode="auto">
            <a:xfrm flipV="1">
              <a:off x="3162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4" name="Line 48"/>
            <p:cNvSpPr>
              <a:spLocks noChangeShapeType="1"/>
            </p:cNvSpPr>
            <p:nvPr/>
          </p:nvSpPr>
          <p:spPr bwMode="auto">
            <a:xfrm flipV="1">
              <a:off x="3264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5" name="Line 49"/>
            <p:cNvSpPr>
              <a:spLocks noChangeShapeType="1"/>
            </p:cNvSpPr>
            <p:nvPr/>
          </p:nvSpPr>
          <p:spPr bwMode="auto">
            <a:xfrm flipV="1">
              <a:off x="3366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6" name="Line 50"/>
            <p:cNvSpPr>
              <a:spLocks noChangeShapeType="1"/>
            </p:cNvSpPr>
            <p:nvPr/>
          </p:nvSpPr>
          <p:spPr bwMode="auto">
            <a:xfrm flipV="1">
              <a:off x="3462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7" name="Line 51"/>
            <p:cNvSpPr>
              <a:spLocks noChangeShapeType="1"/>
            </p:cNvSpPr>
            <p:nvPr/>
          </p:nvSpPr>
          <p:spPr bwMode="auto">
            <a:xfrm flipV="1">
              <a:off x="3564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8" name="Line 52"/>
            <p:cNvSpPr>
              <a:spLocks noChangeShapeType="1"/>
            </p:cNvSpPr>
            <p:nvPr/>
          </p:nvSpPr>
          <p:spPr bwMode="auto">
            <a:xfrm flipV="1">
              <a:off x="3666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9" name="Line 53"/>
            <p:cNvSpPr>
              <a:spLocks noChangeShapeType="1"/>
            </p:cNvSpPr>
            <p:nvPr/>
          </p:nvSpPr>
          <p:spPr bwMode="auto">
            <a:xfrm flipV="1">
              <a:off x="3763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0" name="Line 54"/>
            <p:cNvSpPr>
              <a:spLocks noChangeShapeType="1"/>
            </p:cNvSpPr>
            <p:nvPr/>
          </p:nvSpPr>
          <p:spPr bwMode="auto">
            <a:xfrm flipV="1">
              <a:off x="3864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1" name="Line 55"/>
            <p:cNvSpPr>
              <a:spLocks noChangeShapeType="1"/>
            </p:cNvSpPr>
            <p:nvPr/>
          </p:nvSpPr>
          <p:spPr bwMode="auto">
            <a:xfrm flipV="1">
              <a:off x="3966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2" name="Line 56"/>
            <p:cNvSpPr>
              <a:spLocks noChangeShapeType="1"/>
            </p:cNvSpPr>
            <p:nvPr/>
          </p:nvSpPr>
          <p:spPr bwMode="auto">
            <a:xfrm flipV="1">
              <a:off x="4067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3" name="Line 57"/>
            <p:cNvSpPr>
              <a:spLocks noChangeShapeType="1"/>
            </p:cNvSpPr>
            <p:nvPr/>
          </p:nvSpPr>
          <p:spPr bwMode="auto">
            <a:xfrm flipV="1">
              <a:off x="4164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4" name="Line 58"/>
            <p:cNvSpPr>
              <a:spLocks noChangeShapeType="1"/>
            </p:cNvSpPr>
            <p:nvPr/>
          </p:nvSpPr>
          <p:spPr bwMode="auto">
            <a:xfrm flipV="1">
              <a:off x="4266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5" name="Line 59"/>
            <p:cNvSpPr>
              <a:spLocks noChangeShapeType="1"/>
            </p:cNvSpPr>
            <p:nvPr/>
          </p:nvSpPr>
          <p:spPr bwMode="auto">
            <a:xfrm flipV="1">
              <a:off x="4367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6" name="Line 60"/>
            <p:cNvSpPr>
              <a:spLocks noChangeShapeType="1"/>
            </p:cNvSpPr>
            <p:nvPr/>
          </p:nvSpPr>
          <p:spPr bwMode="auto">
            <a:xfrm flipV="1">
              <a:off x="4464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7" name="Line 61"/>
            <p:cNvSpPr>
              <a:spLocks noChangeShapeType="1"/>
            </p:cNvSpPr>
            <p:nvPr/>
          </p:nvSpPr>
          <p:spPr bwMode="auto">
            <a:xfrm flipV="1">
              <a:off x="4566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8" name="Line 62"/>
            <p:cNvSpPr>
              <a:spLocks noChangeShapeType="1"/>
            </p:cNvSpPr>
            <p:nvPr/>
          </p:nvSpPr>
          <p:spPr bwMode="auto">
            <a:xfrm flipV="1">
              <a:off x="4668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9" name="Line 63"/>
            <p:cNvSpPr>
              <a:spLocks noChangeShapeType="1"/>
            </p:cNvSpPr>
            <p:nvPr/>
          </p:nvSpPr>
          <p:spPr bwMode="auto">
            <a:xfrm flipV="1">
              <a:off x="4765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0" name="Line 64"/>
            <p:cNvSpPr>
              <a:spLocks noChangeShapeType="1"/>
            </p:cNvSpPr>
            <p:nvPr/>
          </p:nvSpPr>
          <p:spPr bwMode="auto">
            <a:xfrm flipV="1">
              <a:off x="4866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1" name="Line 65"/>
            <p:cNvSpPr>
              <a:spLocks noChangeShapeType="1"/>
            </p:cNvSpPr>
            <p:nvPr/>
          </p:nvSpPr>
          <p:spPr bwMode="auto">
            <a:xfrm flipV="1">
              <a:off x="4968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2" name="Line 66"/>
            <p:cNvSpPr>
              <a:spLocks noChangeShapeType="1"/>
            </p:cNvSpPr>
            <p:nvPr/>
          </p:nvSpPr>
          <p:spPr bwMode="auto">
            <a:xfrm flipV="1">
              <a:off x="5069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3" name="Line 67"/>
            <p:cNvSpPr>
              <a:spLocks noChangeShapeType="1"/>
            </p:cNvSpPr>
            <p:nvPr/>
          </p:nvSpPr>
          <p:spPr bwMode="auto">
            <a:xfrm flipV="1">
              <a:off x="5166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4" name="Line 68"/>
            <p:cNvSpPr>
              <a:spLocks noChangeShapeType="1"/>
            </p:cNvSpPr>
            <p:nvPr/>
          </p:nvSpPr>
          <p:spPr bwMode="auto">
            <a:xfrm flipV="1">
              <a:off x="5268" y="179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5" name="Rectangle 69"/>
            <p:cNvSpPr>
              <a:spLocks noChangeArrowheads="1"/>
            </p:cNvSpPr>
            <p:nvPr/>
          </p:nvSpPr>
          <p:spPr bwMode="auto">
            <a:xfrm>
              <a:off x="2585" y="2094"/>
              <a:ext cx="20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-50%</a:t>
              </a:r>
              <a:endParaRPr lang="ru-RU"/>
            </a:p>
          </p:txBody>
        </p:sp>
        <p:sp>
          <p:nvSpPr>
            <p:cNvPr id="31816" name="Rectangle 70"/>
            <p:cNvSpPr>
              <a:spLocks noChangeArrowheads="1"/>
            </p:cNvSpPr>
            <p:nvPr/>
          </p:nvSpPr>
          <p:spPr bwMode="auto">
            <a:xfrm>
              <a:off x="2585" y="1914"/>
              <a:ext cx="20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-25%</a:t>
              </a:r>
              <a:endParaRPr lang="ru-RU"/>
            </a:p>
          </p:txBody>
        </p:sp>
        <p:sp>
          <p:nvSpPr>
            <p:cNvPr id="31817" name="Rectangle 71"/>
            <p:cNvSpPr>
              <a:spLocks noChangeArrowheads="1"/>
            </p:cNvSpPr>
            <p:nvPr/>
          </p:nvSpPr>
          <p:spPr bwMode="auto">
            <a:xfrm>
              <a:off x="2664" y="1739"/>
              <a:ext cx="12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0%</a:t>
              </a:r>
              <a:endParaRPr lang="ru-RU"/>
            </a:p>
          </p:txBody>
        </p:sp>
        <p:sp>
          <p:nvSpPr>
            <p:cNvPr id="31818" name="Rectangle 72"/>
            <p:cNvSpPr>
              <a:spLocks noChangeArrowheads="1"/>
            </p:cNvSpPr>
            <p:nvPr/>
          </p:nvSpPr>
          <p:spPr bwMode="auto">
            <a:xfrm>
              <a:off x="2613" y="1559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25%</a:t>
              </a:r>
              <a:endParaRPr lang="ru-RU"/>
            </a:p>
          </p:txBody>
        </p:sp>
        <p:sp>
          <p:nvSpPr>
            <p:cNvPr id="31819" name="Rectangle 73"/>
            <p:cNvSpPr>
              <a:spLocks noChangeArrowheads="1"/>
            </p:cNvSpPr>
            <p:nvPr/>
          </p:nvSpPr>
          <p:spPr bwMode="auto">
            <a:xfrm>
              <a:off x="2613" y="1379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50%</a:t>
              </a:r>
              <a:endParaRPr lang="ru-RU"/>
            </a:p>
          </p:txBody>
        </p:sp>
        <p:sp>
          <p:nvSpPr>
            <p:cNvPr id="31820" name="Rectangle 74"/>
            <p:cNvSpPr>
              <a:spLocks noChangeArrowheads="1"/>
            </p:cNvSpPr>
            <p:nvPr/>
          </p:nvSpPr>
          <p:spPr bwMode="auto">
            <a:xfrm>
              <a:off x="2613" y="1203"/>
              <a:ext cx="17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75%</a:t>
              </a:r>
              <a:endParaRPr lang="ru-RU"/>
            </a:p>
          </p:txBody>
        </p:sp>
        <p:sp>
          <p:nvSpPr>
            <p:cNvPr id="31821" name="Rectangle 75"/>
            <p:cNvSpPr>
              <a:spLocks noChangeArrowheads="1"/>
            </p:cNvSpPr>
            <p:nvPr/>
          </p:nvSpPr>
          <p:spPr bwMode="auto">
            <a:xfrm>
              <a:off x="2562" y="1023"/>
              <a:ext cx="22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100%</a:t>
              </a:r>
              <a:endParaRPr lang="ru-RU"/>
            </a:p>
          </p:txBody>
        </p:sp>
        <p:sp>
          <p:nvSpPr>
            <p:cNvPr id="31822" name="Rectangle 76"/>
            <p:cNvSpPr>
              <a:spLocks noChangeArrowheads="1"/>
            </p:cNvSpPr>
            <p:nvPr/>
          </p:nvSpPr>
          <p:spPr bwMode="auto">
            <a:xfrm rot="-3600000">
              <a:off x="2644" y="2336"/>
              <a:ext cx="31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Sweden</a:t>
              </a:r>
              <a:endParaRPr lang="ru-RU"/>
            </a:p>
          </p:txBody>
        </p:sp>
        <p:sp>
          <p:nvSpPr>
            <p:cNvPr id="31823" name="Rectangle 77"/>
            <p:cNvSpPr>
              <a:spLocks noChangeArrowheads="1"/>
            </p:cNvSpPr>
            <p:nvPr/>
          </p:nvSpPr>
          <p:spPr bwMode="auto">
            <a:xfrm rot="-3600000">
              <a:off x="2764" y="2317"/>
              <a:ext cx="29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Norway</a:t>
              </a:r>
              <a:endParaRPr lang="ru-RU"/>
            </a:p>
          </p:txBody>
        </p:sp>
        <p:sp>
          <p:nvSpPr>
            <p:cNvPr id="31824" name="Rectangle 78"/>
            <p:cNvSpPr>
              <a:spLocks noChangeArrowheads="1"/>
            </p:cNvSpPr>
            <p:nvPr/>
          </p:nvSpPr>
          <p:spPr bwMode="auto">
            <a:xfrm rot="-3600000">
              <a:off x="2863" y="2324"/>
              <a:ext cx="29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Estonia</a:t>
              </a:r>
              <a:endParaRPr lang="ru-RU"/>
            </a:p>
          </p:txBody>
        </p:sp>
        <p:sp>
          <p:nvSpPr>
            <p:cNvPr id="31825" name="Rectangle 79"/>
            <p:cNvSpPr>
              <a:spLocks noChangeArrowheads="1"/>
            </p:cNvSpPr>
            <p:nvPr/>
          </p:nvSpPr>
          <p:spPr bwMode="auto">
            <a:xfrm rot="-3600000">
              <a:off x="2970" y="2315"/>
              <a:ext cx="29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Finland</a:t>
              </a:r>
              <a:endParaRPr lang="ru-RU"/>
            </a:p>
          </p:txBody>
        </p:sp>
        <p:sp>
          <p:nvSpPr>
            <p:cNvPr id="31826" name="Rectangle 80"/>
            <p:cNvSpPr>
              <a:spLocks noChangeArrowheads="1"/>
            </p:cNvSpPr>
            <p:nvPr/>
          </p:nvSpPr>
          <p:spPr bwMode="auto">
            <a:xfrm rot="-3600000">
              <a:off x="3017" y="2345"/>
              <a:ext cx="35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Denmark</a:t>
              </a:r>
              <a:endParaRPr lang="ru-RU"/>
            </a:p>
          </p:txBody>
        </p:sp>
        <p:sp>
          <p:nvSpPr>
            <p:cNvPr id="31827" name="Rectangle 81"/>
            <p:cNvSpPr>
              <a:spLocks noChangeArrowheads="1"/>
            </p:cNvSpPr>
            <p:nvPr/>
          </p:nvSpPr>
          <p:spPr bwMode="auto">
            <a:xfrm rot="-3600000">
              <a:off x="2913" y="2465"/>
              <a:ext cx="62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United Kingdom</a:t>
              </a:r>
              <a:endParaRPr lang="ru-RU"/>
            </a:p>
          </p:txBody>
        </p:sp>
        <p:sp>
          <p:nvSpPr>
            <p:cNvPr id="31828" name="Rectangle 82"/>
            <p:cNvSpPr>
              <a:spLocks noChangeArrowheads="1"/>
            </p:cNvSpPr>
            <p:nvPr/>
          </p:nvSpPr>
          <p:spPr bwMode="auto">
            <a:xfrm rot="-3600000">
              <a:off x="3252" y="2312"/>
              <a:ext cx="32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Belarus </a:t>
              </a:r>
              <a:endParaRPr lang="ru-RU"/>
            </a:p>
          </p:txBody>
        </p:sp>
        <p:sp>
          <p:nvSpPr>
            <p:cNvPr id="31829" name="Rectangle 83"/>
            <p:cNvSpPr>
              <a:spLocks noChangeArrowheads="1"/>
            </p:cNvSpPr>
            <p:nvPr/>
          </p:nvSpPr>
          <p:spPr bwMode="auto">
            <a:xfrm rot="-3600000">
              <a:off x="3413" y="2290"/>
              <a:ext cx="23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Latvia</a:t>
              </a:r>
              <a:endParaRPr lang="ru-RU"/>
            </a:p>
          </p:txBody>
        </p:sp>
        <p:sp>
          <p:nvSpPr>
            <p:cNvPr id="31830" name="Rectangle 84"/>
            <p:cNvSpPr>
              <a:spLocks noChangeArrowheads="1"/>
            </p:cNvSpPr>
            <p:nvPr/>
          </p:nvSpPr>
          <p:spPr bwMode="auto">
            <a:xfrm rot="-3600000">
              <a:off x="3423" y="2335"/>
              <a:ext cx="35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Lithuania</a:t>
              </a:r>
              <a:endParaRPr lang="ru-RU"/>
            </a:p>
          </p:txBody>
        </p:sp>
        <p:sp>
          <p:nvSpPr>
            <p:cNvPr id="31831" name="Rectangle 85"/>
            <p:cNvSpPr>
              <a:spLocks noChangeArrowheads="1"/>
            </p:cNvSpPr>
            <p:nvPr/>
          </p:nvSpPr>
          <p:spPr bwMode="auto">
            <a:xfrm rot="-3600000">
              <a:off x="3781" y="2314"/>
              <a:ext cx="27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Poland</a:t>
              </a:r>
              <a:endParaRPr lang="ru-RU"/>
            </a:p>
          </p:txBody>
        </p:sp>
        <p:sp>
          <p:nvSpPr>
            <p:cNvPr id="31832" name="Rectangle 86"/>
            <p:cNvSpPr>
              <a:spLocks noChangeArrowheads="1"/>
            </p:cNvSpPr>
            <p:nvPr/>
          </p:nvSpPr>
          <p:spPr bwMode="auto">
            <a:xfrm rot="-3600000">
              <a:off x="3829" y="2321"/>
              <a:ext cx="35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Slovakia </a:t>
              </a:r>
              <a:endParaRPr lang="ru-RU"/>
            </a:p>
          </p:txBody>
        </p:sp>
        <p:sp>
          <p:nvSpPr>
            <p:cNvPr id="31833" name="Rectangle 87"/>
            <p:cNvSpPr>
              <a:spLocks noChangeArrowheads="1"/>
            </p:cNvSpPr>
            <p:nvPr/>
          </p:nvSpPr>
          <p:spPr bwMode="auto">
            <a:xfrm rot="-3600000">
              <a:off x="4064" y="2261"/>
              <a:ext cx="16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Italy</a:t>
              </a:r>
              <a:endParaRPr lang="ru-RU"/>
            </a:p>
          </p:txBody>
        </p:sp>
        <p:sp>
          <p:nvSpPr>
            <p:cNvPr id="31834" name="Rectangle 88"/>
            <p:cNvSpPr>
              <a:spLocks noChangeArrowheads="1"/>
            </p:cNvSpPr>
            <p:nvPr/>
          </p:nvSpPr>
          <p:spPr bwMode="auto">
            <a:xfrm rot="-3600000">
              <a:off x="4018" y="2349"/>
              <a:ext cx="36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Germany</a:t>
              </a:r>
              <a:endParaRPr lang="ru-RU"/>
            </a:p>
          </p:txBody>
        </p:sp>
        <p:sp>
          <p:nvSpPr>
            <p:cNvPr id="31835" name="Rectangle 89"/>
            <p:cNvSpPr>
              <a:spLocks noChangeArrowheads="1"/>
            </p:cNvSpPr>
            <p:nvPr/>
          </p:nvSpPr>
          <p:spPr bwMode="auto">
            <a:xfrm rot="-3600000">
              <a:off x="3917" y="2463"/>
              <a:ext cx="61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Czech Republic</a:t>
              </a:r>
              <a:endParaRPr lang="ru-RU"/>
            </a:p>
          </p:txBody>
        </p:sp>
        <p:sp>
          <p:nvSpPr>
            <p:cNvPr id="31836" name="Rectangle 90"/>
            <p:cNvSpPr>
              <a:spLocks noChangeArrowheads="1"/>
            </p:cNvSpPr>
            <p:nvPr/>
          </p:nvSpPr>
          <p:spPr bwMode="auto">
            <a:xfrm rot="-3600000">
              <a:off x="4280" y="2308"/>
              <a:ext cx="27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Austria</a:t>
              </a:r>
              <a:endParaRPr lang="ru-RU"/>
            </a:p>
          </p:txBody>
        </p:sp>
        <p:sp>
          <p:nvSpPr>
            <p:cNvPr id="31837" name="Rectangle 91"/>
            <p:cNvSpPr>
              <a:spLocks noChangeArrowheads="1"/>
            </p:cNvSpPr>
            <p:nvPr/>
          </p:nvSpPr>
          <p:spPr bwMode="auto">
            <a:xfrm rot="-3600000">
              <a:off x="4234" y="2392"/>
              <a:ext cx="47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Netherlands</a:t>
              </a:r>
              <a:endParaRPr lang="ru-RU"/>
            </a:p>
          </p:txBody>
        </p:sp>
        <p:sp>
          <p:nvSpPr>
            <p:cNvPr id="31838" name="Rectangle 92"/>
            <p:cNvSpPr>
              <a:spLocks noChangeArrowheads="1"/>
            </p:cNvSpPr>
            <p:nvPr/>
          </p:nvSpPr>
          <p:spPr bwMode="auto">
            <a:xfrm rot="-3600000">
              <a:off x="4472" y="2293"/>
              <a:ext cx="3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France  </a:t>
              </a:r>
              <a:endParaRPr lang="ru-RU"/>
            </a:p>
          </p:txBody>
        </p:sp>
        <p:sp>
          <p:nvSpPr>
            <p:cNvPr id="31839" name="Rectangle 93"/>
            <p:cNvSpPr>
              <a:spLocks noChangeArrowheads="1"/>
            </p:cNvSpPr>
            <p:nvPr/>
          </p:nvSpPr>
          <p:spPr bwMode="auto">
            <a:xfrm rot="-3600000">
              <a:off x="4546" y="2336"/>
              <a:ext cx="31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Belgium</a:t>
              </a:r>
              <a:endParaRPr lang="ru-RU"/>
            </a:p>
          </p:txBody>
        </p:sp>
        <p:sp>
          <p:nvSpPr>
            <p:cNvPr id="31840" name="Rectangle 94"/>
            <p:cNvSpPr>
              <a:spLocks noChangeArrowheads="1"/>
            </p:cNvSpPr>
            <p:nvPr/>
          </p:nvSpPr>
          <p:spPr bwMode="auto">
            <a:xfrm rot="-3600000">
              <a:off x="4496" y="2420"/>
              <a:ext cx="51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Liechtenstein</a:t>
              </a:r>
              <a:endParaRPr lang="ru-RU"/>
            </a:p>
          </p:txBody>
        </p:sp>
        <p:sp>
          <p:nvSpPr>
            <p:cNvPr id="31841" name="Rectangle 95"/>
            <p:cNvSpPr>
              <a:spLocks noChangeArrowheads="1"/>
            </p:cNvSpPr>
            <p:nvPr/>
          </p:nvSpPr>
          <p:spPr bwMode="auto">
            <a:xfrm rot="-3600000">
              <a:off x="4650" y="2381"/>
              <a:ext cx="45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Switzerland</a:t>
              </a:r>
              <a:endParaRPr lang="ru-RU"/>
            </a:p>
          </p:txBody>
        </p:sp>
        <p:sp>
          <p:nvSpPr>
            <p:cNvPr id="31842" name="Rectangle 96"/>
            <p:cNvSpPr>
              <a:spLocks noChangeArrowheads="1"/>
            </p:cNvSpPr>
            <p:nvPr/>
          </p:nvSpPr>
          <p:spPr bwMode="auto">
            <a:xfrm rot="-3600000">
              <a:off x="4826" y="2325"/>
              <a:ext cx="36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Slovenia </a:t>
              </a:r>
              <a:endParaRPr lang="ru-RU"/>
            </a:p>
          </p:txBody>
        </p:sp>
        <p:sp>
          <p:nvSpPr>
            <p:cNvPr id="31843" name="Rectangle 97"/>
            <p:cNvSpPr>
              <a:spLocks noChangeArrowheads="1"/>
            </p:cNvSpPr>
            <p:nvPr/>
          </p:nvSpPr>
          <p:spPr bwMode="auto">
            <a:xfrm rot="-3600000">
              <a:off x="4983" y="2311"/>
              <a:ext cx="26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Ireland</a:t>
              </a:r>
              <a:endParaRPr lang="ru-RU"/>
            </a:p>
          </p:txBody>
        </p:sp>
        <p:sp>
          <p:nvSpPr>
            <p:cNvPr id="31844" name="Rectangle 5"/>
            <p:cNvSpPr>
              <a:spLocks noChangeArrowheads="1"/>
            </p:cNvSpPr>
            <p:nvPr/>
          </p:nvSpPr>
          <p:spPr bwMode="auto">
            <a:xfrm>
              <a:off x="2971" y="845"/>
              <a:ext cx="22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GB">
                  <a:latin typeface="Calibri" pitchFamily="34" charset="0"/>
                  <a:cs typeface="Times New Roman" pitchFamily="18" charset="0"/>
                </a:rPr>
                <a:t>Changes of PAH deposition from 2013 to 2014</a:t>
              </a: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ChangeArrowheads="1"/>
          </p:cNvSpPr>
          <p:nvPr/>
        </p:nvSpPr>
        <p:spPr bwMode="auto">
          <a:xfrm>
            <a:off x="285750" y="1031875"/>
            <a:ext cx="594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000" b="1">
                <a:latin typeface="Calibri" pitchFamily="34" charset="0"/>
                <a:cs typeface="Times New Roman" pitchFamily="18" charset="0"/>
              </a:rPr>
              <a:t>Exceedance of EU target value for B[a]P (1 ng/m</a:t>
            </a:r>
            <a:r>
              <a:rPr lang="en-GB" sz="2000" b="1" baseline="30000">
                <a:latin typeface="Calibri" pitchFamily="34" charset="0"/>
                <a:cs typeface="Times New Roman" pitchFamily="18" charset="0"/>
              </a:rPr>
              <a:t>3</a:t>
            </a:r>
            <a:r>
              <a:rPr lang="en-GB" sz="2000" b="1">
                <a:latin typeface="Calibri" pitchFamily="34" charset="0"/>
                <a:cs typeface="Times New Roman" pitchFamily="18" charset="0"/>
              </a:rPr>
              <a:t>)</a:t>
            </a:r>
            <a:endParaRPr lang="en-GB" sz="2000" b="1"/>
          </a:p>
        </p:txBody>
      </p:sp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508000" y="4456113"/>
            <a:ext cx="3167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1600">
                <a:latin typeface="Calibri" pitchFamily="34" charset="0"/>
                <a:cs typeface="Times New Roman" pitchFamily="18" charset="0"/>
              </a:rPr>
              <a:t>B[a]P air concentrations in 2014</a:t>
            </a:r>
            <a:endParaRPr lang="en-GB" sz="1600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4756150" y="4500563"/>
            <a:ext cx="3671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1600">
                <a:latin typeface="Calibri" pitchFamily="34" charset="0"/>
                <a:cs typeface="Times New Roman" pitchFamily="18" charset="0"/>
              </a:rPr>
              <a:t>Population in areas with exceeded EU target levels for B[a]P</a:t>
            </a:r>
            <a:endParaRPr lang="en-GB" sz="1600"/>
          </a:p>
        </p:txBody>
      </p:sp>
      <p:pic>
        <p:nvPicPr>
          <p:cNvPr id="3277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63" y="1647825"/>
            <a:ext cx="3311525" cy="279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9750" y="5096355"/>
            <a:ext cx="7993063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8775" indent="-358775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EMEP measurements: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The 95th percentile concentrations exceed 1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ng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/m</a:t>
            </a:r>
            <a:r>
              <a:rPr lang="en-US" baseline="30000" dirty="0" smtClean="0">
                <a:latin typeface="Calibri" pitchFamily="34" charset="0"/>
                <a:cs typeface="Times New Roman" pitchFamily="18" charset="0"/>
              </a:rPr>
              <a:t>3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at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Kosetice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(Czech Republic),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Waldhof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Zingst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(Germany),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Rucava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(Latvia), and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Diabla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Gora (Poland)</a:t>
            </a:r>
            <a:endParaRPr lang="en-GB" dirty="0" smtClean="0">
              <a:latin typeface="Calibri" pitchFamily="34" charset="0"/>
              <a:cs typeface="Times New Roman" pitchFamily="18" charset="0"/>
            </a:endParaRPr>
          </a:p>
          <a:p>
            <a:pPr marL="358775" indent="-358775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GB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Modelling</a:t>
            </a:r>
            <a:r>
              <a:rPr lang="en-GB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en-GB" dirty="0">
                <a:latin typeface="Calibri" pitchFamily="34" charset="0"/>
                <a:cs typeface="Times New Roman" pitchFamily="18" charset="0"/>
              </a:rPr>
              <a:t>B[a]P air concentrations near or above 1 </a:t>
            </a:r>
            <a:r>
              <a:rPr lang="en-GB" dirty="0" err="1">
                <a:latin typeface="Calibri" pitchFamily="34" charset="0"/>
                <a:cs typeface="Times New Roman" pitchFamily="18" charset="0"/>
              </a:rPr>
              <a:t>ng</a:t>
            </a:r>
            <a:r>
              <a:rPr lang="en-GB" dirty="0">
                <a:latin typeface="Calibri" pitchFamily="34" charset="0"/>
                <a:cs typeface="Times New Roman" pitchFamily="18" charset="0"/>
              </a:rPr>
              <a:t>/m</a:t>
            </a:r>
            <a:r>
              <a:rPr lang="en-GB" baseline="30000" dirty="0">
                <a:latin typeface="Calibri" pitchFamily="34" charset="0"/>
                <a:cs typeface="Times New Roman" pitchFamily="18" charset="0"/>
              </a:rPr>
              <a:t>3</a:t>
            </a:r>
            <a:r>
              <a:rPr lang="en-GB" dirty="0">
                <a:latin typeface="Calibri" pitchFamily="34" charset="0"/>
                <a:cs typeface="Times New Roman" pitchFamily="18" charset="0"/>
              </a:rPr>
              <a:t> are calculated for Central and Eastern Europe, and EECCA </a:t>
            </a:r>
            <a:r>
              <a:rPr lang="en-GB" dirty="0" smtClean="0">
                <a:latin typeface="Calibri" pitchFamily="34" charset="0"/>
                <a:cs typeface="Times New Roman" pitchFamily="18" charset="0"/>
              </a:rPr>
              <a:t>countries</a:t>
            </a:r>
            <a:endParaRPr lang="en-GB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4857750" y="4214813"/>
            <a:ext cx="3743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/>
              <a:t>1 ng/m</a:t>
            </a:r>
            <a:r>
              <a:rPr lang="en-US" sz="1300" baseline="30000"/>
              <a:t>3</a:t>
            </a:r>
            <a:r>
              <a:rPr lang="en-US" sz="1300"/>
              <a:t>    0.6 ng m/</a:t>
            </a:r>
            <a:r>
              <a:rPr lang="en-US" sz="1300" baseline="30000"/>
              <a:t>3</a:t>
            </a:r>
            <a:r>
              <a:rPr lang="en-US" sz="1300"/>
              <a:t>    0.4 ng/m</a:t>
            </a:r>
            <a:r>
              <a:rPr lang="en-US" sz="1300" baseline="30000"/>
              <a:t>3</a:t>
            </a:r>
            <a:endParaRPr lang="ru-RU" sz="1300" baseline="30000"/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1371600" y="2943225"/>
            <a:ext cx="865188" cy="7921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000">
                <a:solidFill>
                  <a:schemeClr val="tx2"/>
                </a:solidFill>
                <a:latin typeface="Tahoma" pitchFamily="34" charset="0"/>
              </a:rPr>
              <a:t>Measurement/Modelling Assessment </a:t>
            </a:r>
            <a:br>
              <a:rPr lang="en-US" altLang="ru-RU" sz="3000">
                <a:solidFill>
                  <a:schemeClr val="tx2"/>
                </a:solidFill>
                <a:latin typeface="Tahoma" pitchFamily="34" charset="0"/>
              </a:rPr>
            </a:br>
            <a:r>
              <a:rPr lang="en-US" altLang="ru-RU" sz="3000">
                <a:solidFill>
                  <a:schemeClr val="tx2"/>
                </a:solidFill>
                <a:latin typeface="Tahoma" pitchFamily="34" charset="0"/>
              </a:rPr>
              <a:t>of PAH pollution, 2014</a:t>
            </a:r>
          </a:p>
        </p:txBody>
      </p:sp>
      <p:pic>
        <p:nvPicPr>
          <p:cNvPr id="32777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30325"/>
            <a:ext cx="3349625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AutoShape 3"/>
          <p:cNvSpPr>
            <a:spLocks noChangeAspect="1" noChangeArrowheads="1"/>
          </p:cNvSpPr>
          <p:nvPr/>
        </p:nvSpPr>
        <p:spPr bwMode="auto">
          <a:xfrm>
            <a:off x="4859338" y="1412875"/>
            <a:ext cx="30861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5"/>
          <p:cNvSpPr txBox="1">
            <a:spLocks noChangeArrowheads="1"/>
          </p:cNvSpPr>
          <p:nvPr/>
        </p:nvSpPr>
        <p:spPr bwMode="auto">
          <a:xfrm>
            <a:off x="0" y="21431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000">
                <a:solidFill>
                  <a:schemeClr val="tx2"/>
                </a:solidFill>
                <a:latin typeface="Tahoma" pitchFamily="34" charset="0"/>
                <a:ea typeface="宋体" pitchFamily="2" charset="-122"/>
              </a:rPr>
              <a:t>Evaluation of B[a]P pollution in urban areas</a:t>
            </a:r>
            <a:endParaRPr lang="ru-RU" altLang="ru-RU" sz="30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79388" y="857250"/>
            <a:ext cx="8610600" cy="2000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1900" dirty="0">
                <a:latin typeface="Calibri" pitchFamily="34" charset="0"/>
              </a:rPr>
              <a:t>Significant part of population in the EMEP countries lives in areas with exceeded limit values for B[a]P air concentrations</a:t>
            </a:r>
          </a:p>
          <a:p>
            <a:pPr marL="358775" indent="-358775"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1900" dirty="0">
                <a:latin typeface="Calibri" pitchFamily="34" charset="0"/>
              </a:rPr>
              <a:t>About half of urban/suburban monitoring stations in Europe </a:t>
            </a:r>
            <a:r>
              <a:rPr lang="en-US" sz="1900" dirty="0" smtClean="0">
                <a:latin typeface="Calibri" pitchFamily="34" charset="0"/>
              </a:rPr>
              <a:t>in </a:t>
            </a:r>
            <a:r>
              <a:rPr lang="en-US" sz="1900" smtClean="0">
                <a:latin typeface="Calibri" pitchFamily="34" charset="0"/>
              </a:rPr>
              <a:t>2013 measured </a:t>
            </a:r>
            <a:r>
              <a:rPr lang="en-US" sz="1900">
                <a:latin typeface="Calibri" pitchFamily="34" charset="0"/>
              </a:rPr>
              <a:t>B[a]P </a:t>
            </a:r>
            <a:r>
              <a:rPr lang="en-US" sz="1900" smtClean="0">
                <a:latin typeface="Calibri" pitchFamily="34" charset="0"/>
              </a:rPr>
              <a:t>air </a:t>
            </a:r>
            <a:r>
              <a:rPr lang="en-US" sz="1900" dirty="0">
                <a:latin typeface="Calibri" pitchFamily="34" charset="0"/>
              </a:rPr>
              <a:t>concentrations above 1 </a:t>
            </a:r>
            <a:r>
              <a:rPr lang="en-US" sz="1900" dirty="0" err="1">
                <a:latin typeface="Calibri" pitchFamily="34" charset="0"/>
              </a:rPr>
              <a:t>ng</a:t>
            </a:r>
            <a:r>
              <a:rPr lang="en-US" sz="1900" dirty="0">
                <a:latin typeface="Calibri" pitchFamily="34" charset="0"/>
              </a:rPr>
              <a:t>/m</a:t>
            </a:r>
            <a:r>
              <a:rPr lang="en-US" sz="1900" baseline="30000" dirty="0">
                <a:latin typeface="Calibri" pitchFamily="34" charset="0"/>
              </a:rPr>
              <a:t>3</a:t>
            </a:r>
            <a:r>
              <a:rPr lang="en-US" sz="1900" dirty="0">
                <a:latin typeface="Calibri" pitchFamily="34" charset="0"/>
              </a:rPr>
              <a:t> (EEA, 2015)</a:t>
            </a:r>
          </a:p>
          <a:p>
            <a:pPr marL="358775" indent="-358775"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1900" dirty="0">
                <a:latin typeface="Calibri" pitchFamily="34" charset="0"/>
              </a:rPr>
              <a:t>A study is initiated to estimate B[a]P pollution levels in urban areas of EMEP countries and provide information for exposure evaluation</a:t>
            </a:r>
          </a:p>
        </p:txBody>
      </p:sp>
      <p:pic>
        <p:nvPicPr>
          <p:cNvPr id="33795" name="Picture 11" descr="bap_eea_2013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141663"/>
            <a:ext cx="310197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6" name="Text Box 37"/>
          <p:cNvSpPr txBox="1">
            <a:spLocks noChangeArrowheads="1"/>
          </p:cNvSpPr>
          <p:nvPr/>
        </p:nvSpPr>
        <p:spPr bwMode="auto">
          <a:xfrm>
            <a:off x="357188" y="5857875"/>
            <a:ext cx="36004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Measured B[a]P air concentrations in 2013 (EEA Airbase)</a:t>
            </a:r>
            <a:endParaRPr lang="ru-RU">
              <a:latin typeface="Calibri" pitchFamily="34" charset="0"/>
            </a:endParaRPr>
          </a:p>
        </p:txBody>
      </p:sp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2051050" y="4437063"/>
            <a:ext cx="420688" cy="35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798" name="Picture 24" descr="bap_ac_5x5_2013_obs_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997200"/>
            <a:ext cx="2930525" cy="293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7" name="Text Box 21"/>
          <p:cNvSpPr txBox="1">
            <a:spLocks noChangeArrowheads="1"/>
          </p:cNvSpPr>
          <p:nvPr/>
        </p:nvSpPr>
        <p:spPr bwMode="auto">
          <a:xfrm>
            <a:off x="5148263" y="2924175"/>
            <a:ext cx="1035050" cy="366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Calibri" pitchFamily="34" charset="0"/>
              </a:rPr>
              <a:t>5 x 5 km</a:t>
            </a:r>
            <a:r>
              <a:rPr lang="en-US" baseline="30000">
                <a:latin typeface="Calibri" pitchFamily="34" charset="0"/>
              </a:rPr>
              <a:t>2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10251" name="Text Box 20"/>
          <p:cNvSpPr txBox="1">
            <a:spLocks noChangeArrowheads="1"/>
          </p:cNvSpPr>
          <p:nvPr/>
        </p:nvSpPr>
        <p:spPr bwMode="auto">
          <a:xfrm>
            <a:off x="6877050" y="2924175"/>
            <a:ext cx="1042988" cy="366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latin typeface="Calibri" pitchFamily="34" charset="0"/>
              </a:rPr>
              <a:t>Ostrava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0252" name="Text Box 21"/>
          <p:cNvSpPr txBox="1">
            <a:spLocks noChangeArrowheads="1"/>
          </p:cNvSpPr>
          <p:nvPr/>
        </p:nvSpPr>
        <p:spPr bwMode="auto">
          <a:xfrm>
            <a:off x="5253038" y="4214813"/>
            <a:ext cx="890587" cy="366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latin typeface="Calibri" pitchFamily="34" charset="0"/>
              </a:rPr>
              <a:t>Prague</a:t>
            </a:r>
            <a:endParaRPr lang="ru-RU" b="1">
              <a:latin typeface="Calibri" pitchFamily="34" charset="0"/>
            </a:endParaRPr>
          </a:p>
        </p:txBody>
      </p:sp>
      <p:sp>
        <p:nvSpPr>
          <p:cNvPr id="33802" name="Oval 17"/>
          <p:cNvSpPr>
            <a:spLocks noChangeArrowheads="1"/>
          </p:cNvSpPr>
          <p:nvPr/>
        </p:nvSpPr>
        <p:spPr bwMode="auto">
          <a:xfrm>
            <a:off x="6189663" y="4478338"/>
            <a:ext cx="239712" cy="193675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03" name="Oval 18"/>
          <p:cNvSpPr>
            <a:spLocks noChangeArrowheads="1"/>
          </p:cNvSpPr>
          <p:nvPr/>
        </p:nvSpPr>
        <p:spPr bwMode="auto">
          <a:xfrm>
            <a:off x="7380288" y="3500438"/>
            <a:ext cx="273050" cy="257175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04" name="Text Box 9"/>
          <p:cNvSpPr txBox="1">
            <a:spLocks noChangeArrowheads="1"/>
          </p:cNvSpPr>
          <p:nvPr/>
        </p:nvSpPr>
        <p:spPr bwMode="auto">
          <a:xfrm>
            <a:off x="5214938" y="5929313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Modelled B[a]P air concentrations for 2013</a:t>
            </a:r>
            <a:endParaRPr lang="ru-RU">
              <a:latin typeface="Calibri" pitchFamily="34" charset="0"/>
            </a:endParaRPr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2428875" y="3068638"/>
            <a:ext cx="2719388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2500313" y="4786313"/>
            <a:ext cx="2647950" cy="1090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7" name="Text Box 37"/>
          <p:cNvSpPr txBox="1">
            <a:spLocks noChangeArrowheads="1"/>
          </p:cNvSpPr>
          <p:nvPr/>
        </p:nvSpPr>
        <p:spPr bwMode="auto">
          <a:xfrm>
            <a:off x="3419475" y="4221163"/>
            <a:ext cx="16557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Modelling  domain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000">
                <a:solidFill>
                  <a:schemeClr val="tx2"/>
                </a:solidFill>
                <a:latin typeface="Tahoma" pitchFamily="34" charset="0"/>
              </a:rPr>
              <a:t>Measurement/Modeling assessment for 2014</a:t>
            </a: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71438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179388" y="908050"/>
            <a:ext cx="8640762" cy="2662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1900" dirty="0">
                <a:latin typeface="Calibri" pitchFamily="34" charset="0"/>
              </a:rPr>
              <a:t>Assessment of pollution for </a:t>
            </a:r>
            <a:r>
              <a:rPr lang="en-US" sz="1900" dirty="0">
                <a:solidFill>
                  <a:srgbClr val="C00000"/>
                </a:solidFill>
                <a:latin typeface="Calibri" pitchFamily="34" charset="0"/>
              </a:rPr>
              <a:t>PCDD/Fs, PCBs, and HCB </a:t>
            </a:r>
            <a:r>
              <a:rPr lang="en-US" sz="1900" dirty="0">
                <a:latin typeface="Calibri" pitchFamily="34" charset="0"/>
              </a:rPr>
              <a:t>is carried out using multi-scale</a:t>
            </a:r>
            <a:r>
              <a:rPr lang="en-US" sz="1900" dirty="0">
                <a:solidFill>
                  <a:srgbClr val="C00000"/>
                </a:solidFill>
                <a:latin typeface="Calibri" pitchFamily="34" charset="0"/>
              </a:rPr>
              <a:t> (global/regional) model simulations</a:t>
            </a:r>
          </a:p>
          <a:p>
            <a:pPr marL="358775" indent="-358775"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1900" dirty="0">
                <a:solidFill>
                  <a:srgbClr val="C00000"/>
                </a:solidFill>
                <a:latin typeface="Calibri" pitchFamily="34" charset="0"/>
              </a:rPr>
              <a:t>Initial and boundary conditions </a:t>
            </a:r>
            <a:r>
              <a:rPr lang="en-US" sz="1900" dirty="0">
                <a:latin typeface="Calibri" pitchFamily="34" charset="0"/>
              </a:rPr>
              <a:t>for evaluation of pollution of EMEP region are generated using </a:t>
            </a:r>
            <a:r>
              <a:rPr lang="en-US" sz="1900" dirty="0">
                <a:solidFill>
                  <a:srgbClr val="C00000"/>
                </a:solidFill>
                <a:latin typeface="Calibri" pitchFamily="34" charset="0"/>
              </a:rPr>
              <a:t>global scale </a:t>
            </a:r>
            <a:r>
              <a:rPr lang="en-US" sz="1900" dirty="0" err="1">
                <a:solidFill>
                  <a:srgbClr val="C00000"/>
                </a:solidFill>
                <a:latin typeface="Calibri" pitchFamily="34" charset="0"/>
              </a:rPr>
              <a:t>modelling</a:t>
            </a:r>
            <a:r>
              <a:rPr lang="en-US" sz="19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900" dirty="0">
                <a:latin typeface="Calibri" pitchFamily="34" charset="0"/>
              </a:rPr>
              <a:t>with GLEMOS model</a:t>
            </a:r>
          </a:p>
          <a:p>
            <a:pPr marL="358775" indent="-358775"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1900" dirty="0">
                <a:latin typeface="Calibri" pitchFamily="34" charset="0"/>
              </a:rPr>
              <a:t>For </a:t>
            </a:r>
            <a:r>
              <a:rPr lang="en-US" sz="1900" dirty="0">
                <a:solidFill>
                  <a:srgbClr val="C00000"/>
                </a:solidFill>
                <a:latin typeface="Calibri" pitchFamily="34" charset="0"/>
              </a:rPr>
              <a:t>evaluation of global scale transport </a:t>
            </a:r>
            <a:r>
              <a:rPr lang="en-US" sz="1900" dirty="0">
                <a:latin typeface="Calibri" pitchFamily="34" charset="0"/>
              </a:rPr>
              <a:t>available emission inventories and data from international organizations </a:t>
            </a:r>
            <a:r>
              <a:rPr lang="en-US" sz="1900" dirty="0" smtClean="0">
                <a:latin typeface="Calibri" pitchFamily="34" charset="0"/>
              </a:rPr>
              <a:t>are </a:t>
            </a:r>
            <a:r>
              <a:rPr lang="en-US" sz="1900" dirty="0">
                <a:latin typeface="Calibri" pitchFamily="34" charset="0"/>
              </a:rPr>
              <a:t>used  </a:t>
            </a:r>
          </a:p>
          <a:p>
            <a:pPr marL="358775" indent="-358775"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1900" dirty="0" smtClean="0">
                <a:solidFill>
                  <a:srgbClr val="C00000"/>
                </a:solidFill>
                <a:latin typeface="Calibri" pitchFamily="34" charset="0"/>
              </a:rPr>
              <a:t>To verify global </a:t>
            </a:r>
            <a:r>
              <a:rPr lang="en-US" sz="1900" dirty="0" err="1">
                <a:solidFill>
                  <a:srgbClr val="C00000"/>
                </a:solidFill>
                <a:latin typeface="Calibri" pitchFamily="34" charset="0"/>
              </a:rPr>
              <a:t>modelling</a:t>
            </a:r>
            <a:r>
              <a:rPr lang="en-US" sz="1900" dirty="0">
                <a:solidFill>
                  <a:srgbClr val="C00000"/>
                </a:solidFill>
                <a:latin typeface="Calibri" pitchFamily="34" charset="0"/>
              </a:rPr>
              <a:t> results </a:t>
            </a:r>
            <a:r>
              <a:rPr lang="en-US" sz="1900" dirty="0" smtClean="0">
                <a:latin typeface="Calibri" pitchFamily="34" charset="0"/>
              </a:rPr>
              <a:t>measurement </a:t>
            </a:r>
            <a:r>
              <a:rPr lang="en-US" sz="1900" dirty="0" smtClean="0">
                <a:latin typeface="Calibri" pitchFamily="34" charset="0"/>
              </a:rPr>
              <a:t>data from various monitoring networks, databases, and literature are compiled</a:t>
            </a:r>
            <a:endParaRPr lang="en-US" sz="1900" dirty="0">
              <a:latin typeface="Calibri" pitchFamily="34" charset="0"/>
            </a:endParaRP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643313"/>
            <a:ext cx="2736850" cy="2316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571875"/>
            <a:ext cx="41402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2555875" y="3932238"/>
            <a:ext cx="792163" cy="5746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468313" y="6164263"/>
            <a:ext cx="8135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olidFill>
                  <a:srgbClr val="10253F"/>
                </a:solidFill>
                <a:latin typeface="Calibri" pitchFamily="34" charset="0"/>
              </a:rPr>
              <a:t>Global and regional scale modelled PCDD/F air concentrations for 2014</a:t>
            </a:r>
            <a:endParaRPr lang="ru-RU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1692275" y="4075113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EMEP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4826" name="AutoShape 1"/>
          <p:cNvSpPr>
            <a:spLocks noChangeAspect="1" noChangeArrowheads="1"/>
          </p:cNvSpPr>
          <p:nvPr/>
        </p:nvSpPr>
        <p:spPr bwMode="auto">
          <a:xfrm>
            <a:off x="755650" y="3571875"/>
            <a:ext cx="41402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29000"/>
            <a:ext cx="9144000" cy="2232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1" name="Text Box 3"/>
          <p:cNvSpPr txBox="1">
            <a:spLocks noChangeArrowheads="1"/>
          </p:cNvSpPr>
          <p:nvPr/>
        </p:nvSpPr>
        <p:spPr bwMode="auto">
          <a:xfrm>
            <a:off x="0" y="1000125"/>
            <a:ext cx="8731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i="1">
                <a:solidFill>
                  <a:srgbClr val="10253F"/>
                </a:solidFill>
                <a:latin typeface="Calibri" pitchFamily="34" charset="0"/>
              </a:rPr>
              <a:t>UNEP SC global emissions and measurements of POPs in air and media</a:t>
            </a:r>
            <a:endParaRPr lang="ru-RU" sz="2200" i="1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179388" y="1660525"/>
            <a:ext cx="8715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Bef>
                <a:spcPct val="5000"/>
              </a:spcBef>
              <a:spcAft>
                <a:spcPct val="30000"/>
              </a:spcAft>
              <a:buFontTx/>
              <a:buBlip>
                <a:blip r:embed="rId2"/>
              </a:buBlip>
            </a:pPr>
            <a:r>
              <a:rPr lang="en-US">
                <a:latin typeface="Calibri" pitchFamily="34" charset="0"/>
              </a:rPr>
              <a:t>PCDD/F emissions of more than 140 countries</a:t>
            </a:r>
            <a:r>
              <a:rPr lang="en-US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(based on UNEP Emission Toolkit)</a:t>
            </a:r>
          </a:p>
          <a:p>
            <a:pPr marL="361950" indent="-361950">
              <a:spcBef>
                <a:spcPct val="5000"/>
              </a:spcBef>
              <a:spcAft>
                <a:spcPct val="30000"/>
              </a:spcAft>
              <a:buFontTx/>
              <a:buBlip>
                <a:blip r:embed="rId2"/>
              </a:buBlip>
            </a:pPr>
            <a:r>
              <a:rPr lang="en-US">
                <a:latin typeface="Calibri" pitchFamily="34" charset="0"/>
              </a:rPr>
              <a:t>Emission data include PCDD/F releases to air, land, and water</a:t>
            </a:r>
          </a:p>
          <a:p>
            <a:pPr marL="361950" indent="-361950">
              <a:spcBef>
                <a:spcPct val="5000"/>
              </a:spcBef>
              <a:spcAft>
                <a:spcPct val="30000"/>
              </a:spcAft>
              <a:buFontTx/>
              <a:buBlip>
                <a:blip r:embed="rId2"/>
              </a:buBlip>
            </a:pPr>
            <a:r>
              <a:rPr lang="en-US">
                <a:latin typeface="Calibri" pitchFamily="34" charset="0"/>
              </a:rPr>
              <a:t>Measurements of PCBs, PCDD/Fs, HCB air concentrations over the globe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(SC GMP Data Warehouse)</a:t>
            </a: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179388" y="5734050"/>
            <a:ext cx="43211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Annual PCDD/F emissions to air (g I-TEQ/yr)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5844" name="Picture 23" descr="emis_to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3573463"/>
            <a:ext cx="388778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4"/>
          <p:cNvSpPr txBox="1">
            <a:spLocks noChangeArrowheads="1"/>
          </p:cNvSpPr>
          <p:nvPr/>
        </p:nvSpPr>
        <p:spPr bwMode="auto">
          <a:xfrm>
            <a:off x="4572000" y="5734050"/>
            <a:ext cx="4321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>
                <a:solidFill>
                  <a:srgbClr val="17375E"/>
                </a:solidFill>
                <a:latin typeface="Calibri" pitchFamily="34" charset="0"/>
              </a:rPr>
              <a:t>Measured PCB-153 air concentrations (pg/m</a:t>
            </a:r>
            <a:r>
              <a:rPr lang="en-US" sz="1700" baseline="30000">
                <a:solidFill>
                  <a:srgbClr val="17375E"/>
                </a:solidFill>
                <a:latin typeface="Calibri" pitchFamily="34" charset="0"/>
              </a:rPr>
              <a:t>3</a:t>
            </a:r>
            <a:r>
              <a:rPr lang="en-US" sz="1700">
                <a:solidFill>
                  <a:srgbClr val="17375E"/>
                </a:solidFill>
                <a:latin typeface="Calibri" pitchFamily="34" charset="0"/>
              </a:rPr>
              <a:t>)</a:t>
            </a:r>
          </a:p>
          <a:p>
            <a:pPr algn="ctr"/>
            <a:endParaRPr lang="ru-RU" sz="170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35846" name="Rectangle 40"/>
          <p:cNvSpPr txBox="1">
            <a:spLocks noChangeArrowheads="1"/>
          </p:cNvSpPr>
          <p:nvPr/>
        </p:nvSpPr>
        <p:spPr bwMode="auto">
          <a:xfrm>
            <a:off x="0" y="271463"/>
            <a:ext cx="9144000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000">
                <a:solidFill>
                  <a:schemeClr val="tx2"/>
                </a:solidFill>
                <a:latin typeface="Tahoma" pitchFamily="34" charset="0"/>
              </a:rPr>
              <a:t>Global scale data for evaluation of POP pollution</a:t>
            </a:r>
            <a:endParaRPr lang="ru-RU" altLang="ru-RU" sz="30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35847" name="Picture 9" descr="pcb_meas_gl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500438"/>
            <a:ext cx="388937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755650" y="1700213"/>
            <a:ext cx="770413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Review and improvement of POP emissions data for modelling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Analysis of long-term trends in POP pollution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Monitoring of POP pollution in the EMEP region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Assessment of POP transboundary pollution (regional/global)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Evaluation of PAH pollution of urban areas and selected cities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Scientific co-operation on improvement of model assessment quality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Transition of modelling to the new EMEP grid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Co-operation with subsidiary bodies, international organizations and programmes</a:t>
            </a:r>
          </a:p>
        </p:txBody>
      </p:sp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0" y="2603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3100">
                <a:solidFill>
                  <a:schemeClr val="tx2"/>
                </a:solidFill>
                <a:latin typeface="Tahoma" pitchFamily="34" charset="0"/>
              </a:rPr>
              <a:t>Main directions of work in 2016/2017</a:t>
            </a:r>
            <a:endParaRPr lang="ru-RU" altLang="ru-RU" sz="31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0" y="10525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AC0000"/>
                </a:solidFill>
              </a:rPr>
              <a:t>2016/2017 workplan (ECE/EB.AIR/133/Add.1)</a:t>
            </a:r>
            <a:endParaRPr lang="ru-RU" i="1">
              <a:solidFill>
                <a:srgbClr val="A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8"/>
          <p:cNvSpPr>
            <a:spLocks noChangeArrowheads="1"/>
          </p:cNvSpPr>
          <p:nvPr/>
        </p:nvSpPr>
        <p:spPr bwMode="auto">
          <a:xfrm>
            <a:off x="0" y="1905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100">
                <a:solidFill>
                  <a:schemeClr val="tx2"/>
                </a:solidFill>
                <a:latin typeface="Tahoma" pitchFamily="34" charset="0"/>
              </a:rPr>
              <a:t>Further development of POP modelling </a:t>
            </a:r>
            <a:r>
              <a:rPr lang="en-US" altLang="ru-RU" sz="3000">
                <a:solidFill>
                  <a:schemeClr val="tx2"/>
                </a:solidFill>
                <a:latin typeface="Tahoma" pitchFamily="34" charset="0"/>
              </a:rPr>
              <a:t>approach</a:t>
            </a:r>
            <a:endParaRPr lang="ru-RU" altLang="ru-RU" sz="30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6866" name="Text Box 34"/>
          <p:cNvSpPr txBox="1">
            <a:spLocks noChangeArrowheads="1"/>
          </p:cNvSpPr>
          <p:nvPr/>
        </p:nvSpPr>
        <p:spPr bwMode="auto">
          <a:xfrm>
            <a:off x="214313" y="785813"/>
            <a:ext cx="8580437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spcAft>
                <a:spcPct val="40000"/>
              </a:spcAft>
              <a:buClr>
                <a:schemeClr val="tx2"/>
              </a:buClr>
            </a:pPr>
            <a:r>
              <a:rPr lang="en-US" altLang="zh-CN" sz="2000" b="1">
                <a:latin typeface="Calibri" pitchFamily="34" charset="0"/>
                <a:ea typeface="宋体" pitchFamily="2" charset="-122"/>
              </a:rPr>
              <a:t>Research activities related to regional and global scale modelling:</a:t>
            </a:r>
          </a:p>
          <a:p>
            <a:pPr marL="265113" indent="-265113">
              <a:spcAft>
                <a:spcPct val="40000"/>
              </a:spcAft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  <a:ea typeface="宋体" pitchFamily="2" charset="-122"/>
              </a:rPr>
              <a:t>Refinement of parameterization of atmospheric transformation/removal processes and exchange with media</a:t>
            </a:r>
          </a:p>
          <a:p>
            <a:pPr marL="265113" indent="-265113">
              <a:spcAft>
                <a:spcPct val="40000"/>
              </a:spcAft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  <a:ea typeface="宋体" pitchFamily="2" charset="-122"/>
              </a:rPr>
              <a:t>Further development of source-receptor methodology accounting for multi-media transport of POPs</a:t>
            </a:r>
            <a:endParaRPr lang="en-US" altLang="zh-CN">
              <a:latin typeface="Calibri" pitchFamily="34" charset="0"/>
              <a:ea typeface="宋体" pitchFamily="2" charset="-122"/>
            </a:endParaRPr>
          </a:p>
          <a:p>
            <a:pPr marL="265113" indent="-265113">
              <a:spcAft>
                <a:spcPct val="40000"/>
              </a:spcAft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en-US" altLang="zh-CN">
                <a:latin typeface="Calibri" pitchFamily="34" charset="0"/>
                <a:ea typeface="宋体" pitchFamily="2" charset="-122"/>
              </a:rPr>
              <a:t>Analysis of congener composition of emission and concentrations in media (PCDD/Fs, PCBs)</a:t>
            </a:r>
          </a:p>
          <a:p>
            <a:pPr marL="265113" indent="-265113">
              <a:spcAft>
                <a:spcPct val="40000"/>
              </a:spcAft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en-US" altLang="zh-CN">
                <a:latin typeface="Calibri" pitchFamily="34" charset="0"/>
                <a:ea typeface="宋体" pitchFamily="2" charset="-122"/>
              </a:rPr>
              <a:t>Multi-scale modelling to support transition to the New EMEP grid</a:t>
            </a:r>
          </a:p>
          <a:p>
            <a:pPr marL="265113" indent="-265113">
              <a:spcAft>
                <a:spcPct val="40000"/>
              </a:spcAft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en-US" altLang="zh-CN">
                <a:latin typeface="Calibri" pitchFamily="34" charset="0"/>
                <a:ea typeface="宋体" pitchFamily="2" charset="-122"/>
              </a:rPr>
              <a:t>Multi-model study of global POP transport applying UNEP SC GMP measurement data</a:t>
            </a:r>
          </a:p>
        </p:txBody>
      </p: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395288" y="4005263"/>
            <a:ext cx="8621712" cy="2592387"/>
            <a:chOff x="246" y="2518"/>
            <a:chExt cx="5431" cy="1633"/>
          </a:xfrm>
        </p:grpSpPr>
        <p:pic>
          <p:nvPicPr>
            <p:cNvPr id="3686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" y="2742"/>
              <a:ext cx="2584" cy="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15" y="2730"/>
              <a:ext cx="2562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 Box 11"/>
            <p:cNvSpPr txBox="1">
              <a:spLocks noChangeArrowheads="1"/>
            </p:cNvSpPr>
            <p:nvPr/>
          </p:nvSpPr>
          <p:spPr bwMode="auto">
            <a:xfrm>
              <a:off x="534" y="2544"/>
              <a:ext cx="175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700" dirty="0">
                  <a:latin typeface="+mn-lt"/>
                </a:rPr>
                <a:t>GLEMOS (EMEP/MSC-E)</a:t>
              </a:r>
            </a:p>
          </p:txBody>
        </p:sp>
        <p:sp>
          <p:nvSpPr>
            <p:cNvPr id="35847" name="Text Box 12"/>
            <p:cNvSpPr txBox="1">
              <a:spLocks noChangeArrowheads="1"/>
            </p:cNvSpPr>
            <p:nvPr/>
          </p:nvSpPr>
          <p:spPr bwMode="auto">
            <a:xfrm>
              <a:off x="3028" y="2518"/>
              <a:ext cx="238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700">
                  <a:latin typeface="+mn-lt"/>
                </a:rPr>
                <a:t>BETR-Research (Switzerland</a:t>
              </a:r>
              <a:r>
                <a:rPr lang="en-US" sz="1700">
                  <a:latin typeface="+mn-lt"/>
                </a:rPr>
                <a:t>/</a:t>
              </a:r>
              <a:r>
                <a:rPr lang="ru-RU" sz="1700">
                  <a:latin typeface="+mn-lt"/>
                </a:rPr>
                <a:t>Sweden)</a:t>
              </a:r>
            </a:p>
          </p:txBody>
        </p:sp>
        <p:sp>
          <p:nvSpPr>
            <p:cNvPr id="35848" name="Text Box 15"/>
            <p:cNvSpPr txBox="1">
              <a:spLocks noChangeArrowheads="1"/>
            </p:cNvSpPr>
            <p:nvPr/>
          </p:nvSpPr>
          <p:spPr bwMode="auto">
            <a:xfrm>
              <a:off x="246" y="3930"/>
              <a:ext cx="511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700" dirty="0">
                  <a:latin typeface="+mn-lt"/>
                </a:rPr>
                <a:t>Measured and </a:t>
              </a:r>
              <a:r>
                <a:rPr lang="en-US" sz="1700" dirty="0" err="1">
                  <a:latin typeface="+mn-lt"/>
                </a:rPr>
                <a:t>modelled</a:t>
              </a:r>
              <a:r>
                <a:rPr lang="en-US" sz="1700" dirty="0">
                  <a:latin typeface="+mn-lt"/>
                </a:rPr>
                <a:t> PCB153 in air for the period 2004-2013, pg/m</a:t>
              </a:r>
              <a:r>
                <a:rPr lang="en-US" sz="1700" baseline="30000" dirty="0">
                  <a:latin typeface="+mn-lt"/>
                </a:rPr>
                <a:t>3</a:t>
              </a:r>
              <a:endParaRPr lang="ru-RU" sz="1700" baseline="30000" dirty="0">
                <a:latin typeface="+mn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1" descr="новый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92263"/>
            <a:ext cx="78565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5"/>
          <p:cNvSpPr txBox="1">
            <a:spLocks noChangeArrowheads="1"/>
          </p:cNvSpPr>
          <p:nvPr/>
        </p:nvSpPr>
        <p:spPr bwMode="auto">
          <a:xfrm>
            <a:off x="0" y="6092825"/>
            <a:ext cx="8858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10253F"/>
                </a:solidFill>
                <a:latin typeface="Calibri" pitchFamily="34" charset="0"/>
              </a:rPr>
              <a:t>Contribution to the assessment of effectiveness of UNEP SC </a:t>
            </a:r>
            <a:br>
              <a:rPr lang="en-US" sz="2000">
                <a:solidFill>
                  <a:srgbClr val="10253F"/>
                </a:solidFill>
                <a:latin typeface="Calibri" pitchFamily="34" charset="0"/>
              </a:rPr>
            </a:br>
            <a:r>
              <a:rPr lang="en-US" sz="2000" i="1">
                <a:solidFill>
                  <a:srgbClr val="C00000"/>
                </a:solidFill>
                <a:latin typeface="Calibri" pitchFamily="34" charset="0"/>
              </a:rPr>
              <a:t>(Second Global GMP report, 2016)</a:t>
            </a:r>
            <a:endParaRPr lang="ru-RU" sz="2000" i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915" name="Прямоугольник 18"/>
          <p:cNvSpPr>
            <a:spLocks noChangeArrowheads="1"/>
          </p:cNvSpPr>
          <p:nvPr/>
        </p:nvSpPr>
        <p:spPr bwMode="auto">
          <a:xfrm>
            <a:off x="0" y="1905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000">
                <a:solidFill>
                  <a:schemeClr val="tx2"/>
                </a:solidFill>
                <a:latin typeface="Tahoma" pitchFamily="34" charset="0"/>
              </a:rPr>
              <a:t>Co-operation with UNEP Stockholm Convention</a:t>
            </a:r>
            <a:endParaRPr lang="ru-RU" altLang="ru-RU" sz="30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8916" name="Rectangle 5"/>
          <p:cNvSpPr txBox="1">
            <a:spLocks noChangeArrowheads="1"/>
          </p:cNvSpPr>
          <p:nvPr/>
        </p:nvSpPr>
        <p:spPr bwMode="auto">
          <a:xfrm>
            <a:off x="0" y="692150"/>
            <a:ext cx="9144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400">
                <a:solidFill>
                  <a:srgbClr val="17375E"/>
                </a:solidFill>
                <a:latin typeface="Calibri" pitchFamily="34" charset="0"/>
                <a:ea typeface="宋体" pitchFamily="2" charset="-122"/>
              </a:rPr>
              <a:t>Multi-model assessment of global POP pollution and trends</a:t>
            </a:r>
            <a:endParaRPr lang="ru-RU" altLang="zh-CN" sz="240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38917" name="Rectangle 5"/>
          <p:cNvSpPr txBox="1">
            <a:spLocks noChangeArrowheads="1"/>
          </p:cNvSpPr>
          <p:nvPr/>
        </p:nvSpPr>
        <p:spPr bwMode="auto">
          <a:xfrm>
            <a:off x="0" y="1214438"/>
            <a:ext cx="9144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>
                <a:latin typeface="Calibri" pitchFamily="34" charset="0"/>
                <a:ea typeface="宋体" pitchFamily="2" charset="-122"/>
              </a:rPr>
              <a:t>GLEMOS (MSC-E) and BETR (Sweden) models vs. measurements of UNEP SC GMP DWH</a:t>
            </a:r>
            <a:endParaRPr lang="ru-RU" altLang="zh-CN">
              <a:latin typeface="Calibri" pitchFamily="34" charset="0"/>
            </a:endParaRPr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3708400" y="1700213"/>
            <a:ext cx="2159000" cy="1368425"/>
            <a:chOff x="2336" y="1071"/>
            <a:chExt cx="1360" cy="862"/>
          </a:xfrm>
        </p:grpSpPr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336" y="1071"/>
              <a:ext cx="1360" cy="862"/>
            </a:xfrm>
            <a:prstGeom prst="rect">
              <a:avLst/>
            </a:prstGeom>
            <a:noFill/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2336" y="1071"/>
              <a:ext cx="454" cy="173"/>
            </a:xfrm>
            <a:prstGeom prst="rect">
              <a:avLst/>
            </a:prstGeom>
            <a:solidFill>
              <a:srgbClr val="C0C0C0">
                <a:alpha val="6705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hlink"/>
                  </a:solidFill>
                </a:rPr>
                <a:t>EMEP</a:t>
              </a:r>
              <a:endParaRPr lang="ru-RU" b="1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40"/>
          <p:cNvSpPr txBox="1">
            <a:spLocks noChangeArrowheads="1"/>
          </p:cNvSpPr>
          <p:nvPr/>
        </p:nvSpPr>
        <p:spPr bwMode="auto">
          <a:xfrm>
            <a:off x="900113" y="333375"/>
            <a:ext cx="7226300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000" dirty="0">
                <a:solidFill>
                  <a:schemeClr val="tx2"/>
                </a:solidFill>
                <a:latin typeface="Tahoma" pitchFamily="34" charset="0"/>
              </a:rPr>
              <a:t>Cooperation with international programs </a:t>
            </a:r>
            <a:r>
              <a:rPr lang="en-US" altLang="ru-RU" sz="3000" dirty="0" smtClean="0">
                <a:solidFill>
                  <a:schemeClr val="tx2"/>
                </a:solidFill>
                <a:latin typeface="Tahoma" pitchFamily="34" charset="0"/>
              </a:rPr>
              <a:t>(HELCOM and AMAP) </a:t>
            </a:r>
            <a:endParaRPr lang="ru-RU" altLang="ru-RU" sz="3000" dirty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41998" name="Picture 10" descr="helcom_subb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25" y="1608386"/>
            <a:ext cx="1798637" cy="2252662"/>
          </a:xfrm>
          <a:prstGeom prst="rect">
            <a:avLst/>
          </a:prstGeom>
          <a:noFill/>
          <a:ln w="1587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41999" name="Text Box 164"/>
          <p:cNvSpPr txBox="1">
            <a:spLocks noChangeArrowheads="1"/>
          </p:cNvSpPr>
          <p:nvPr/>
        </p:nvSpPr>
        <p:spPr bwMode="auto">
          <a:xfrm>
            <a:off x="358800" y="1176586"/>
            <a:ext cx="1550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Baltic Sea region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42000" name="Text Box 111"/>
          <p:cNvSpPr txBox="1">
            <a:spLocks noChangeArrowheads="1"/>
          </p:cNvSpPr>
          <p:nvPr/>
        </p:nvSpPr>
        <p:spPr bwMode="auto">
          <a:xfrm>
            <a:off x="2771800" y="1463923"/>
            <a:ext cx="61198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>
                <a:latin typeface="Calibri" pitchFamily="34" charset="0"/>
              </a:rPr>
              <a:t>Assessment of atmospheric input of POPs/HMs to Baltic Sea:</a:t>
            </a:r>
            <a:endParaRPr lang="en-GB" b="1">
              <a:latin typeface="Calibri" pitchFamily="34" charset="0"/>
            </a:endParaRP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4"/>
              </a:buBlip>
            </a:pPr>
            <a:r>
              <a:rPr lang="en-US">
                <a:latin typeface="Calibri" pitchFamily="34" charset="0"/>
              </a:rPr>
              <a:t>Substances – Pb, Cd, Hg, PAHs, PCBs, PCDD/Fs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4"/>
              </a:buBlip>
            </a:pPr>
            <a:r>
              <a:rPr lang="en-US">
                <a:latin typeface="Calibri" pitchFamily="34" charset="0"/>
              </a:rPr>
              <a:t>Deposition maps and source-receptor relationships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4"/>
              </a:buBlip>
            </a:pPr>
            <a:r>
              <a:rPr lang="en-US">
                <a:latin typeface="Calibri" pitchFamily="34" charset="0"/>
              </a:rPr>
              <a:t>Long-term trends (1990-2013)</a:t>
            </a:r>
          </a:p>
        </p:txBody>
      </p:sp>
      <p:sp>
        <p:nvSpPr>
          <p:cNvPr id="42001" name="Прямоугольник 14"/>
          <p:cNvSpPr>
            <a:spLocks noChangeArrowheads="1"/>
          </p:cNvSpPr>
          <p:nvPr/>
        </p:nvSpPr>
        <p:spPr bwMode="auto">
          <a:xfrm>
            <a:off x="2663850" y="30482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C00000"/>
                </a:solidFill>
                <a:latin typeface="Calibri" pitchFamily="34" charset="0"/>
              </a:rPr>
              <a:t>HELCOM PRESSURE group meeting (Copenhagen, 2016): interest to evaluation of pollution by new substances</a:t>
            </a:r>
            <a:endParaRPr lang="ru-RU" i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Text Box 111"/>
          <p:cNvSpPr txBox="1">
            <a:spLocks noChangeArrowheads="1"/>
          </p:cNvSpPr>
          <p:nvPr/>
        </p:nvSpPr>
        <p:spPr bwMode="auto">
          <a:xfrm>
            <a:off x="2987675" y="4507855"/>
            <a:ext cx="525938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>
                <a:latin typeface="Calibri" pitchFamily="34" charset="0"/>
              </a:rPr>
              <a:t>Regular pollution assessment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over the </a:t>
            </a:r>
            <a:r>
              <a:rPr lang="en-US" b="1">
                <a:solidFill>
                  <a:srgbClr val="009900"/>
                </a:solidFill>
                <a:latin typeface="Calibri" pitchFamily="34" charset="0"/>
              </a:rPr>
              <a:t>EMEP domain</a:t>
            </a:r>
            <a:r>
              <a:rPr lang="en-US" b="1">
                <a:latin typeface="Calibri" pitchFamily="34" charset="0"/>
              </a:rPr>
              <a:t>:</a:t>
            </a:r>
            <a:endParaRPr lang="en-GB" b="1">
              <a:latin typeface="Calibri" pitchFamily="34" charset="0"/>
            </a:endParaRP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4"/>
              </a:buBlip>
            </a:pPr>
            <a:r>
              <a:rPr lang="en-US">
                <a:latin typeface="Calibri" pitchFamily="34" charset="0"/>
              </a:rPr>
              <a:t>Substances – PAHs, HCB, PCBs, PCDD/Fs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4"/>
              </a:buBlip>
            </a:pPr>
            <a:r>
              <a:rPr lang="en-US">
                <a:latin typeface="Calibri" pitchFamily="34" charset="0"/>
              </a:rPr>
              <a:t>Concentration and deposition maps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4"/>
              </a:buBlip>
            </a:pPr>
            <a:r>
              <a:rPr lang="en-US">
                <a:latin typeface="Calibri" pitchFamily="34" charset="0"/>
              </a:rPr>
              <a:t>Source-receptor relationships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4"/>
              </a:buBlip>
            </a:pPr>
            <a:r>
              <a:rPr lang="en-US">
                <a:latin typeface="Calibri" pitchFamily="34" charset="0"/>
              </a:rPr>
              <a:t>Long-term trends (1990-2014)</a:t>
            </a:r>
          </a:p>
        </p:txBody>
      </p:sp>
      <p:sp>
        <p:nvSpPr>
          <p:cNvPr id="17" name="Text Box 164"/>
          <p:cNvSpPr txBox="1">
            <a:spLocks noChangeArrowheads="1"/>
          </p:cNvSpPr>
          <p:nvPr/>
        </p:nvSpPr>
        <p:spPr bwMode="auto">
          <a:xfrm>
            <a:off x="395288" y="4149080"/>
            <a:ext cx="2327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AMAP and EMEP domains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8" name="Oval 163"/>
          <p:cNvSpPr>
            <a:spLocks noChangeAspect="1" noChangeArrowheads="1"/>
          </p:cNvSpPr>
          <p:nvPr/>
        </p:nvSpPr>
        <p:spPr bwMode="auto">
          <a:xfrm>
            <a:off x="400050" y="4512617"/>
            <a:ext cx="1935163" cy="18303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9" name="Group 174"/>
          <p:cNvGrpSpPr>
            <a:grpSpLocks noChangeAspect="1"/>
          </p:cNvGrpSpPr>
          <p:nvPr/>
        </p:nvGrpSpPr>
        <p:grpSpPr bwMode="auto">
          <a:xfrm>
            <a:off x="396875" y="4511030"/>
            <a:ext cx="1943100" cy="1841500"/>
            <a:chOff x="198" y="1303"/>
            <a:chExt cx="1992" cy="1992"/>
          </a:xfrm>
        </p:grpSpPr>
        <p:pic>
          <p:nvPicPr>
            <p:cNvPr id="20" name="Picture 162" descr="domai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" y="1303"/>
              <a:ext cx="1992" cy="1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66"/>
            <p:cNvSpPr txBox="1">
              <a:spLocks noChangeAspect="1" noChangeArrowheads="1"/>
            </p:cNvSpPr>
            <p:nvPr/>
          </p:nvSpPr>
          <p:spPr bwMode="auto">
            <a:xfrm>
              <a:off x="1306" y="2270"/>
              <a:ext cx="70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9900"/>
                  </a:solidFill>
                </a:rPr>
                <a:t>EMEP</a:t>
              </a:r>
              <a:endParaRPr lang="ru-RU" sz="1400">
                <a:solidFill>
                  <a:srgbClr val="009900"/>
                </a:solidFill>
              </a:endParaRPr>
            </a:p>
          </p:txBody>
        </p:sp>
      </p:grpSp>
      <p:sp>
        <p:nvSpPr>
          <p:cNvPr id="22" name="Text Box 167"/>
          <p:cNvSpPr txBox="1">
            <a:spLocks noChangeAspect="1" noChangeArrowheads="1"/>
          </p:cNvSpPr>
          <p:nvPr/>
        </p:nvSpPr>
        <p:spPr bwMode="auto">
          <a:xfrm>
            <a:off x="1035050" y="4615805"/>
            <a:ext cx="688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hlink"/>
                </a:solidFill>
              </a:rPr>
              <a:t>AMAP</a:t>
            </a:r>
            <a:endParaRPr lang="ru-RU" sz="1400">
              <a:solidFill>
                <a:schemeClr val="hlink"/>
              </a:solidFill>
            </a:endParaRPr>
          </a:p>
        </p:txBody>
      </p:sp>
      <p:sp>
        <p:nvSpPr>
          <p:cNvPr id="23" name="Freeform 168" descr="Широкий диагональный 2"/>
          <p:cNvSpPr>
            <a:spLocks noChangeAspect="1"/>
          </p:cNvSpPr>
          <p:nvPr/>
        </p:nvSpPr>
        <p:spPr bwMode="auto">
          <a:xfrm>
            <a:off x="911225" y="4750742"/>
            <a:ext cx="887413" cy="544513"/>
          </a:xfrm>
          <a:custGeom>
            <a:avLst/>
            <a:gdLst>
              <a:gd name="T0" fmla="*/ 0 w 910"/>
              <a:gd name="T1" fmla="*/ 2147483647 h 588"/>
              <a:gd name="T2" fmla="*/ 2147483647 w 910"/>
              <a:gd name="T3" fmla="*/ 2147483647 h 588"/>
              <a:gd name="T4" fmla="*/ 2147483647 w 910"/>
              <a:gd name="T5" fmla="*/ 2147483647 h 588"/>
              <a:gd name="T6" fmla="*/ 2147483647 w 910"/>
              <a:gd name="T7" fmla="*/ 2147483647 h 588"/>
              <a:gd name="T8" fmla="*/ 2147483647 w 910"/>
              <a:gd name="T9" fmla="*/ 2147483647 h 588"/>
              <a:gd name="T10" fmla="*/ 2147483647 w 910"/>
              <a:gd name="T11" fmla="*/ 2147483647 h 588"/>
              <a:gd name="T12" fmla="*/ 2147483647 w 910"/>
              <a:gd name="T13" fmla="*/ 2147483647 h 588"/>
              <a:gd name="T14" fmla="*/ 2147483647 w 910"/>
              <a:gd name="T15" fmla="*/ 2147483647 h 588"/>
              <a:gd name="T16" fmla="*/ 2147483647 w 910"/>
              <a:gd name="T17" fmla="*/ 2147483647 h 588"/>
              <a:gd name="T18" fmla="*/ 2147483647 w 910"/>
              <a:gd name="T19" fmla="*/ 2147483647 h 588"/>
              <a:gd name="T20" fmla="*/ 2147483647 w 910"/>
              <a:gd name="T21" fmla="*/ 0 h 588"/>
              <a:gd name="T22" fmla="*/ 2147483647 w 910"/>
              <a:gd name="T23" fmla="*/ 2147483647 h 588"/>
              <a:gd name="T24" fmla="*/ 2147483647 w 910"/>
              <a:gd name="T25" fmla="*/ 2147483647 h 588"/>
              <a:gd name="T26" fmla="*/ 2147483647 w 910"/>
              <a:gd name="T27" fmla="*/ 2147483647 h 588"/>
              <a:gd name="T28" fmla="*/ 2147483647 w 910"/>
              <a:gd name="T29" fmla="*/ 2147483647 h 588"/>
              <a:gd name="T30" fmla="*/ 2147483647 w 910"/>
              <a:gd name="T31" fmla="*/ 2147483647 h 588"/>
              <a:gd name="T32" fmla="*/ 2147483647 w 910"/>
              <a:gd name="T33" fmla="*/ 2147483647 h 588"/>
              <a:gd name="T34" fmla="*/ 2147483647 w 910"/>
              <a:gd name="T35" fmla="*/ 2147483647 h 588"/>
              <a:gd name="T36" fmla="*/ 2147483647 w 910"/>
              <a:gd name="T37" fmla="*/ 2147483647 h 588"/>
              <a:gd name="T38" fmla="*/ 2147483647 w 910"/>
              <a:gd name="T39" fmla="*/ 2147483647 h 588"/>
              <a:gd name="T40" fmla="*/ 2147483647 w 910"/>
              <a:gd name="T41" fmla="*/ 2147483647 h 588"/>
              <a:gd name="T42" fmla="*/ 2147483647 w 910"/>
              <a:gd name="T43" fmla="*/ 2147483647 h 588"/>
              <a:gd name="T44" fmla="*/ 2147483647 w 910"/>
              <a:gd name="T45" fmla="*/ 2147483647 h 588"/>
              <a:gd name="T46" fmla="*/ 2147483647 w 910"/>
              <a:gd name="T47" fmla="*/ 2147483647 h 588"/>
              <a:gd name="T48" fmla="*/ 2147483647 w 910"/>
              <a:gd name="T49" fmla="*/ 2147483647 h 588"/>
              <a:gd name="T50" fmla="*/ 2147483647 w 910"/>
              <a:gd name="T51" fmla="*/ 2147483647 h 588"/>
              <a:gd name="T52" fmla="*/ 2147483647 w 910"/>
              <a:gd name="T53" fmla="*/ 2147483647 h 588"/>
              <a:gd name="T54" fmla="*/ 2147483647 w 910"/>
              <a:gd name="T55" fmla="*/ 2147483647 h 588"/>
              <a:gd name="T56" fmla="*/ 2147483647 w 910"/>
              <a:gd name="T57" fmla="*/ 2147483647 h 588"/>
              <a:gd name="T58" fmla="*/ 2147483647 w 910"/>
              <a:gd name="T59" fmla="*/ 2147483647 h 588"/>
              <a:gd name="T60" fmla="*/ 2147483647 w 910"/>
              <a:gd name="T61" fmla="*/ 2147483647 h 588"/>
              <a:gd name="T62" fmla="*/ 2147483647 w 910"/>
              <a:gd name="T63" fmla="*/ 2147483647 h 588"/>
              <a:gd name="T64" fmla="*/ 2147483647 w 910"/>
              <a:gd name="T65" fmla="*/ 2147483647 h 588"/>
              <a:gd name="T66" fmla="*/ 2147483647 w 910"/>
              <a:gd name="T67" fmla="*/ 2147483647 h 588"/>
              <a:gd name="T68" fmla="*/ 2147483647 w 910"/>
              <a:gd name="T69" fmla="*/ 2147483647 h 588"/>
              <a:gd name="T70" fmla="*/ 2147483647 w 910"/>
              <a:gd name="T71" fmla="*/ 2147483647 h 588"/>
              <a:gd name="T72" fmla="*/ 2147483647 w 910"/>
              <a:gd name="T73" fmla="*/ 2147483647 h 588"/>
              <a:gd name="T74" fmla="*/ 2147483647 w 910"/>
              <a:gd name="T75" fmla="*/ 2147483647 h 588"/>
              <a:gd name="T76" fmla="*/ 2147483647 w 910"/>
              <a:gd name="T77" fmla="*/ 2147483647 h 588"/>
              <a:gd name="T78" fmla="*/ 2147483647 w 910"/>
              <a:gd name="T79" fmla="*/ 2147483647 h 588"/>
              <a:gd name="T80" fmla="*/ 2147483647 w 910"/>
              <a:gd name="T81" fmla="*/ 2147483647 h 588"/>
              <a:gd name="T82" fmla="*/ 2147483647 w 910"/>
              <a:gd name="T83" fmla="*/ 2147483647 h 588"/>
              <a:gd name="T84" fmla="*/ 2147483647 w 910"/>
              <a:gd name="T85" fmla="*/ 2147483647 h 588"/>
              <a:gd name="T86" fmla="*/ 2147483647 w 910"/>
              <a:gd name="T87" fmla="*/ 2147483647 h 588"/>
              <a:gd name="T88" fmla="*/ 2147483647 w 910"/>
              <a:gd name="T89" fmla="*/ 2147483647 h 588"/>
              <a:gd name="T90" fmla="*/ 2147483647 w 910"/>
              <a:gd name="T91" fmla="*/ 2147483647 h 588"/>
              <a:gd name="T92" fmla="*/ 2147483647 w 910"/>
              <a:gd name="T93" fmla="*/ 2147483647 h 588"/>
              <a:gd name="T94" fmla="*/ 2147483647 w 910"/>
              <a:gd name="T95" fmla="*/ 2147483647 h 588"/>
              <a:gd name="T96" fmla="*/ 2147483647 w 910"/>
              <a:gd name="T97" fmla="*/ 2147483647 h 588"/>
              <a:gd name="T98" fmla="*/ 2147483647 w 910"/>
              <a:gd name="T99" fmla="*/ 2147483647 h 588"/>
              <a:gd name="T100" fmla="*/ 2147483647 w 910"/>
              <a:gd name="T101" fmla="*/ 2147483647 h 588"/>
              <a:gd name="T102" fmla="*/ 2147483647 w 910"/>
              <a:gd name="T103" fmla="*/ 2147483647 h 588"/>
              <a:gd name="T104" fmla="*/ 2147483647 w 910"/>
              <a:gd name="T105" fmla="*/ 2147483647 h 588"/>
              <a:gd name="T106" fmla="*/ 2147483647 w 910"/>
              <a:gd name="T107" fmla="*/ 2147483647 h 588"/>
              <a:gd name="T108" fmla="*/ 2147483647 w 910"/>
              <a:gd name="T109" fmla="*/ 2147483647 h 588"/>
              <a:gd name="T110" fmla="*/ 2147483647 w 910"/>
              <a:gd name="T111" fmla="*/ 2147483647 h 588"/>
              <a:gd name="T112" fmla="*/ 2147483647 w 910"/>
              <a:gd name="T113" fmla="*/ 2147483647 h 588"/>
              <a:gd name="T114" fmla="*/ 2147483647 w 910"/>
              <a:gd name="T115" fmla="*/ 2147483647 h 588"/>
              <a:gd name="T116" fmla="*/ 2147483647 w 910"/>
              <a:gd name="T117" fmla="*/ 2147483647 h 588"/>
              <a:gd name="T118" fmla="*/ 2147483647 w 910"/>
              <a:gd name="T119" fmla="*/ 2147483647 h 588"/>
              <a:gd name="T120" fmla="*/ 2147483647 w 910"/>
              <a:gd name="T121" fmla="*/ 2147483647 h 588"/>
              <a:gd name="T122" fmla="*/ 2147483647 w 910"/>
              <a:gd name="T123" fmla="*/ 2147483647 h 588"/>
              <a:gd name="T124" fmla="*/ 0 w 910"/>
              <a:gd name="T125" fmla="*/ 2147483647 h 5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10"/>
              <a:gd name="T190" fmla="*/ 0 h 588"/>
              <a:gd name="T191" fmla="*/ 910 w 910"/>
              <a:gd name="T192" fmla="*/ 588 h 58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10" h="588">
                <a:moveTo>
                  <a:pt x="0" y="442"/>
                </a:moveTo>
                <a:lnTo>
                  <a:pt x="72" y="376"/>
                </a:lnTo>
                <a:lnTo>
                  <a:pt x="150" y="310"/>
                </a:lnTo>
                <a:lnTo>
                  <a:pt x="242" y="242"/>
                </a:lnTo>
                <a:lnTo>
                  <a:pt x="330" y="182"/>
                </a:lnTo>
                <a:lnTo>
                  <a:pt x="408" y="138"/>
                </a:lnTo>
                <a:lnTo>
                  <a:pt x="488" y="96"/>
                </a:lnTo>
                <a:lnTo>
                  <a:pt x="566" y="64"/>
                </a:lnTo>
                <a:lnTo>
                  <a:pt x="646" y="32"/>
                </a:lnTo>
                <a:lnTo>
                  <a:pt x="708" y="12"/>
                </a:lnTo>
                <a:lnTo>
                  <a:pt x="764" y="0"/>
                </a:lnTo>
                <a:lnTo>
                  <a:pt x="798" y="42"/>
                </a:lnTo>
                <a:lnTo>
                  <a:pt x="830" y="86"/>
                </a:lnTo>
                <a:lnTo>
                  <a:pt x="858" y="124"/>
                </a:lnTo>
                <a:lnTo>
                  <a:pt x="894" y="174"/>
                </a:lnTo>
                <a:lnTo>
                  <a:pt x="902" y="196"/>
                </a:lnTo>
                <a:lnTo>
                  <a:pt x="906" y="212"/>
                </a:lnTo>
                <a:lnTo>
                  <a:pt x="906" y="224"/>
                </a:lnTo>
                <a:lnTo>
                  <a:pt x="910" y="242"/>
                </a:lnTo>
                <a:lnTo>
                  <a:pt x="892" y="256"/>
                </a:lnTo>
                <a:lnTo>
                  <a:pt x="896" y="284"/>
                </a:lnTo>
                <a:lnTo>
                  <a:pt x="884" y="296"/>
                </a:lnTo>
                <a:lnTo>
                  <a:pt x="876" y="308"/>
                </a:lnTo>
                <a:lnTo>
                  <a:pt x="878" y="322"/>
                </a:lnTo>
                <a:lnTo>
                  <a:pt x="878" y="334"/>
                </a:lnTo>
                <a:lnTo>
                  <a:pt x="860" y="348"/>
                </a:lnTo>
                <a:lnTo>
                  <a:pt x="854" y="358"/>
                </a:lnTo>
                <a:lnTo>
                  <a:pt x="838" y="350"/>
                </a:lnTo>
                <a:lnTo>
                  <a:pt x="822" y="360"/>
                </a:lnTo>
                <a:lnTo>
                  <a:pt x="806" y="386"/>
                </a:lnTo>
                <a:lnTo>
                  <a:pt x="786" y="406"/>
                </a:lnTo>
                <a:lnTo>
                  <a:pt x="778" y="432"/>
                </a:lnTo>
                <a:lnTo>
                  <a:pt x="764" y="450"/>
                </a:lnTo>
                <a:lnTo>
                  <a:pt x="740" y="456"/>
                </a:lnTo>
                <a:lnTo>
                  <a:pt x="712" y="466"/>
                </a:lnTo>
                <a:lnTo>
                  <a:pt x="702" y="474"/>
                </a:lnTo>
                <a:lnTo>
                  <a:pt x="688" y="470"/>
                </a:lnTo>
                <a:lnTo>
                  <a:pt x="672" y="482"/>
                </a:lnTo>
                <a:lnTo>
                  <a:pt x="584" y="516"/>
                </a:lnTo>
                <a:lnTo>
                  <a:pt x="562" y="534"/>
                </a:lnTo>
                <a:lnTo>
                  <a:pt x="562" y="546"/>
                </a:lnTo>
                <a:lnTo>
                  <a:pt x="550" y="538"/>
                </a:lnTo>
                <a:lnTo>
                  <a:pt x="542" y="550"/>
                </a:lnTo>
                <a:lnTo>
                  <a:pt x="536" y="530"/>
                </a:lnTo>
                <a:lnTo>
                  <a:pt x="518" y="516"/>
                </a:lnTo>
                <a:lnTo>
                  <a:pt x="510" y="528"/>
                </a:lnTo>
                <a:lnTo>
                  <a:pt x="454" y="530"/>
                </a:lnTo>
                <a:lnTo>
                  <a:pt x="404" y="524"/>
                </a:lnTo>
                <a:lnTo>
                  <a:pt x="384" y="522"/>
                </a:lnTo>
                <a:lnTo>
                  <a:pt x="368" y="530"/>
                </a:lnTo>
                <a:lnTo>
                  <a:pt x="364" y="542"/>
                </a:lnTo>
                <a:lnTo>
                  <a:pt x="352" y="552"/>
                </a:lnTo>
                <a:lnTo>
                  <a:pt x="326" y="566"/>
                </a:lnTo>
                <a:lnTo>
                  <a:pt x="304" y="580"/>
                </a:lnTo>
                <a:lnTo>
                  <a:pt x="238" y="556"/>
                </a:lnTo>
                <a:lnTo>
                  <a:pt x="224" y="588"/>
                </a:lnTo>
                <a:lnTo>
                  <a:pt x="202" y="578"/>
                </a:lnTo>
                <a:lnTo>
                  <a:pt x="204" y="538"/>
                </a:lnTo>
                <a:lnTo>
                  <a:pt x="156" y="510"/>
                </a:lnTo>
                <a:lnTo>
                  <a:pt x="118" y="480"/>
                </a:lnTo>
                <a:lnTo>
                  <a:pt x="84" y="444"/>
                </a:lnTo>
                <a:lnTo>
                  <a:pt x="54" y="448"/>
                </a:lnTo>
                <a:lnTo>
                  <a:pt x="0" y="442"/>
                </a:lnTo>
                <a:close/>
              </a:path>
            </a:pathLst>
          </a:custGeom>
          <a:pattFill prst="wdUpDiag">
            <a:fgClr>
              <a:schemeClr val="accent2">
                <a:alpha val="39999"/>
              </a:schemeClr>
            </a:fgClr>
            <a:bgClr>
              <a:schemeClr val="hlink">
                <a:alpha val="39999"/>
              </a:schemeClr>
            </a:bgClr>
          </a:patt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Прямоугольник 14"/>
          <p:cNvSpPr>
            <a:spLocks noChangeArrowheads="1"/>
          </p:cNvSpPr>
          <p:nvPr/>
        </p:nvSpPr>
        <p:spPr bwMode="auto">
          <a:xfrm>
            <a:off x="3059113" y="4149080"/>
            <a:ext cx="457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C00000"/>
                </a:solidFill>
                <a:latin typeface="Calibri" pitchFamily="34" charset="0"/>
              </a:rPr>
              <a:t>Joint AMAP/CLRTAP workshop (Potsdam, 2016)</a:t>
            </a:r>
            <a:endParaRPr lang="ru-RU" i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42000" grpId="0"/>
      <p:bldP spid="42001" grpId="0"/>
      <p:bldP spid="16" grpId="0"/>
      <p:bldP spid="17" grpId="0"/>
      <p:bldP spid="18" grpId="0" animBg="1"/>
      <p:bldP spid="22" grpId="0"/>
      <p:bldP spid="2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0"/>
          <p:cNvSpPr txBox="1">
            <a:spLocks noChangeArrowheads="1"/>
          </p:cNvSpPr>
          <p:nvPr/>
        </p:nvSpPr>
        <p:spPr bwMode="auto">
          <a:xfrm>
            <a:off x="0" y="2413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000">
                <a:solidFill>
                  <a:schemeClr val="tx2"/>
                </a:solidFill>
                <a:latin typeface="Tahoma" pitchFamily="34" charset="0"/>
              </a:rPr>
              <a:t>MSC-E work-plan elements for 2017 </a:t>
            </a:r>
            <a:endParaRPr lang="ru-RU" altLang="ru-RU" sz="30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250825" y="1052513"/>
            <a:ext cx="85725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400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n-US">
                <a:latin typeface="Tahoma" pitchFamily="34" charset="0"/>
              </a:rPr>
              <a:t>Operational monitoring and modelling of POP transboundary pollution within EMEP</a:t>
            </a:r>
          </a:p>
          <a:p>
            <a:pPr marL="457200" indent="-457200">
              <a:spcBef>
                <a:spcPct val="400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n-US">
                <a:latin typeface="Tahoma" pitchFamily="34" charset="0"/>
              </a:rPr>
              <a:t>Model evaluation of POP (B[a]P) contamination of highly populated regions (urban areas) </a:t>
            </a:r>
          </a:p>
          <a:p>
            <a:pPr marL="457200" indent="-457200">
              <a:spcBef>
                <a:spcPct val="400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n-US">
                <a:latin typeface="Tahoma" pitchFamily="34" charset="0"/>
              </a:rPr>
              <a:t>Evaluation of intercontinental transport and contribution of secondary sources</a:t>
            </a:r>
          </a:p>
          <a:p>
            <a:pPr marL="457200" indent="-457200">
              <a:spcBef>
                <a:spcPct val="400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n-US">
                <a:latin typeface="Tahoma" pitchFamily="34" charset="0"/>
              </a:rPr>
              <a:t>Refinement of model parameterization of phase partitioning and inter-media exchange of POPs </a:t>
            </a:r>
          </a:p>
          <a:p>
            <a:pPr marL="457200" indent="-457200">
              <a:spcBef>
                <a:spcPct val="400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n-US">
                <a:latin typeface="Tahoma" pitchFamily="34" charset="0"/>
              </a:rPr>
              <a:t>Contribution to development of emission strategy to improve emissions</a:t>
            </a:r>
          </a:p>
          <a:p>
            <a:pPr marL="457200" indent="-457200">
              <a:spcBef>
                <a:spcPct val="400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n-US">
                <a:latin typeface="Tahoma" pitchFamily="34" charset="0"/>
              </a:rPr>
              <a:t>Transition of POP operational modelling to the new EMEP grid</a:t>
            </a:r>
          </a:p>
          <a:p>
            <a:pPr marL="457200" indent="-457200">
              <a:spcBef>
                <a:spcPct val="400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n-US">
                <a:latin typeface="Tahoma" pitchFamily="34" charset="0"/>
              </a:rPr>
              <a:t>Co-operation and exchange of information on POP pollution with subsidiary and international bodies (TFMM, TF HTAP, UNEP, AMAP, HELCOM etc)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7"/>
          <p:cNvSpPr txBox="1">
            <a:spLocks noChangeArrowheads="1"/>
          </p:cNvSpPr>
          <p:nvPr/>
        </p:nvSpPr>
        <p:spPr bwMode="auto">
          <a:xfrm>
            <a:off x="0" y="115888"/>
            <a:ext cx="9144000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100">
                <a:solidFill>
                  <a:schemeClr val="tx2"/>
                </a:solidFill>
                <a:latin typeface="Tahoma" pitchFamily="34" charset="0"/>
              </a:rPr>
              <a:t>Development of strategy to improve emissions</a:t>
            </a:r>
            <a:endParaRPr lang="ru-RU" altLang="ru-RU" sz="31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9458" name="Text Box 63"/>
          <p:cNvSpPr txBox="1">
            <a:spLocks noChangeArrowheads="1"/>
          </p:cNvSpPr>
          <p:nvPr/>
        </p:nvSpPr>
        <p:spPr bwMode="auto">
          <a:xfrm>
            <a:off x="358775" y="908050"/>
            <a:ext cx="878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ahoma" pitchFamily="34" charset="0"/>
              </a:rPr>
              <a:t>Analysis of key parameters of POP emission affecting model assessment</a:t>
            </a:r>
            <a:r>
              <a:rPr lang="ru-RU" sz="2000">
                <a:latin typeface="Tahoma" pitchFamily="34" charset="0"/>
              </a:rPr>
              <a:t> </a:t>
            </a:r>
          </a:p>
        </p:txBody>
      </p:sp>
      <p:sp>
        <p:nvSpPr>
          <p:cNvPr id="41021" name="Text Box 61"/>
          <p:cNvSpPr txBox="1">
            <a:spLocks noChangeArrowheads="1"/>
          </p:cNvSpPr>
          <p:nvPr/>
        </p:nvSpPr>
        <p:spPr bwMode="auto">
          <a:xfrm>
            <a:off x="250825" y="1628775"/>
            <a:ext cx="39243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 b="1">
                <a:latin typeface="Calibri" pitchFamily="34" charset="0"/>
              </a:rPr>
              <a:t>Emission parameters: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Quality of gridded emissions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Chemical composition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Seasonal variations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Vertical distribution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Global emissions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Historical emissions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Emissions to media</a:t>
            </a:r>
            <a:endParaRPr lang="ru-RU">
              <a:latin typeface="Calibri" pitchFamily="34" charset="0"/>
            </a:endParaRPr>
          </a:p>
        </p:txBody>
      </p:sp>
      <p:grpSp>
        <p:nvGrpSpPr>
          <p:cNvPr id="90" name="Группа 89"/>
          <p:cNvGrpSpPr>
            <a:grpSpLocks/>
          </p:cNvGrpSpPr>
          <p:nvPr/>
        </p:nvGrpSpPr>
        <p:grpSpPr bwMode="auto">
          <a:xfrm>
            <a:off x="4787900" y="1773238"/>
            <a:ext cx="3816350" cy="3594100"/>
            <a:chOff x="4787900" y="1773238"/>
            <a:chExt cx="3816350" cy="3594100"/>
          </a:xfrm>
        </p:grpSpPr>
        <p:sp>
          <p:nvSpPr>
            <p:cNvPr id="19461" name="Прямоугольник 21"/>
            <p:cNvSpPr>
              <a:spLocks noChangeArrowheads="1"/>
            </p:cNvSpPr>
            <p:nvPr/>
          </p:nvSpPr>
          <p:spPr bwMode="auto">
            <a:xfrm>
              <a:off x="4787900" y="4725988"/>
              <a:ext cx="38163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ea typeface="Calibri" pitchFamily="34" charset="0"/>
                  <a:cs typeface="Times New Roman" pitchFamily="18" charset="0"/>
                </a:rPr>
                <a:t>Congener composition of PCDD/F emission</a:t>
              </a:r>
            </a:p>
          </p:txBody>
        </p:sp>
        <p:sp>
          <p:nvSpPr>
            <p:cNvPr id="19462" name="Rectangle 5"/>
            <p:cNvSpPr>
              <a:spLocks noChangeArrowheads="1"/>
            </p:cNvSpPr>
            <p:nvPr/>
          </p:nvSpPr>
          <p:spPr bwMode="auto">
            <a:xfrm>
              <a:off x="4860925" y="1773238"/>
              <a:ext cx="147638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grpSp>
          <p:nvGrpSpPr>
            <p:cNvPr id="19463" name="Group 77"/>
            <p:cNvGrpSpPr>
              <a:grpSpLocks/>
            </p:cNvGrpSpPr>
            <p:nvPr/>
          </p:nvGrpSpPr>
          <p:grpSpPr bwMode="auto">
            <a:xfrm>
              <a:off x="4911725" y="1816100"/>
              <a:ext cx="3436938" cy="2841625"/>
              <a:chOff x="3094" y="1144"/>
              <a:chExt cx="2165" cy="1790"/>
            </a:xfrm>
          </p:grpSpPr>
          <p:sp>
            <p:nvSpPr>
              <p:cNvPr id="19464" name="Rectangle 6"/>
              <p:cNvSpPr>
                <a:spLocks noChangeArrowheads="1"/>
              </p:cNvSpPr>
              <p:nvPr/>
            </p:nvSpPr>
            <p:spPr bwMode="auto">
              <a:xfrm>
                <a:off x="3326" y="1264"/>
                <a:ext cx="1921" cy="12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5" name="Line 7"/>
              <p:cNvSpPr>
                <a:spLocks noChangeShapeType="1"/>
              </p:cNvSpPr>
              <p:nvPr/>
            </p:nvSpPr>
            <p:spPr bwMode="auto">
              <a:xfrm>
                <a:off x="3326" y="2198"/>
                <a:ext cx="19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6" name="Line 8"/>
              <p:cNvSpPr>
                <a:spLocks noChangeShapeType="1"/>
              </p:cNvSpPr>
              <p:nvPr/>
            </p:nvSpPr>
            <p:spPr bwMode="auto">
              <a:xfrm>
                <a:off x="3326" y="1889"/>
                <a:ext cx="19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7" name="Line 9"/>
              <p:cNvSpPr>
                <a:spLocks noChangeShapeType="1"/>
              </p:cNvSpPr>
              <p:nvPr/>
            </p:nvSpPr>
            <p:spPr bwMode="auto">
              <a:xfrm>
                <a:off x="3326" y="1577"/>
                <a:ext cx="19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8" name="Line 10"/>
              <p:cNvSpPr>
                <a:spLocks noChangeShapeType="1"/>
              </p:cNvSpPr>
              <p:nvPr/>
            </p:nvSpPr>
            <p:spPr bwMode="auto">
              <a:xfrm>
                <a:off x="3326" y="1264"/>
                <a:ext cx="19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9" name="Rectangle 11"/>
              <p:cNvSpPr>
                <a:spLocks noChangeArrowheads="1"/>
              </p:cNvSpPr>
              <p:nvPr/>
            </p:nvSpPr>
            <p:spPr bwMode="auto">
              <a:xfrm>
                <a:off x="3326" y="1264"/>
                <a:ext cx="1921" cy="1247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0" name="Rectangle 12"/>
              <p:cNvSpPr>
                <a:spLocks noChangeArrowheads="1"/>
              </p:cNvSpPr>
              <p:nvPr/>
            </p:nvSpPr>
            <p:spPr bwMode="auto">
              <a:xfrm>
                <a:off x="3349" y="1488"/>
                <a:ext cx="62" cy="1023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1" name="Rectangle 13"/>
              <p:cNvSpPr>
                <a:spLocks noChangeArrowheads="1"/>
              </p:cNvSpPr>
              <p:nvPr/>
            </p:nvSpPr>
            <p:spPr bwMode="auto">
              <a:xfrm>
                <a:off x="3461" y="2376"/>
                <a:ext cx="65" cy="135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2" name="Rectangle 14"/>
              <p:cNvSpPr>
                <a:spLocks noChangeArrowheads="1"/>
              </p:cNvSpPr>
              <p:nvPr/>
            </p:nvSpPr>
            <p:spPr bwMode="auto">
              <a:xfrm>
                <a:off x="3577" y="1260"/>
                <a:ext cx="68" cy="1251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3" name="Rectangle 15"/>
              <p:cNvSpPr>
                <a:spLocks noChangeArrowheads="1"/>
              </p:cNvSpPr>
              <p:nvPr/>
            </p:nvSpPr>
            <p:spPr bwMode="auto">
              <a:xfrm>
                <a:off x="3688" y="1847"/>
                <a:ext cx="62" cy="664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4" name="Rectangle 16"/>
              <p:cNvSpPr>
                <a:spLocks noChangeArrowheads="1"/>
              </p:cNvSpPr>
              <p:nvPr/>
            </p:nvSpPr>
            <p:spPr bwMode="auto">
              <a:xfrm>
                <a:off x="3800" y="2241"/>
                <a:ext cx="62" cy="270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5" name="Rectangle 17"/>
              <p:cNvSpPr>
                <a:spLocks noChangeArrowheads="1"/>
              </p:cNvSpPr>
              <p:nvPr/>
            </p:nvSpPr>
            <p:spPr bwMode="auto">
              <a:xfrm>
                <a:off x="3912" y="2167"/>
                <a:ext cx="66" cy="344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6" name="Rectangle 18"/>
              <p:cNvSpPr>
                <a:spLocks noChangeArrowheads="1"/>
              </p:cNvSpPr>
              <p:nvPr/>
            </p:nvSpPr>
            <p:spPr bwMode="auto">
              <a:xfrm>
                <a:off x="4028" y="2430"/>
                <a:ext cx="62" cy="81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7" name="Rectangle 19"/>
              <p:cNvSpPr>
                <a:spLocks noChangeArrowheads="1"/>
              </p:cNvSpPr>
              <p:nvPr/>
            </p:nvSpPr>
            <p:spPr bwMode="auto">
              <a:xfrm>
                <a:off x="4140" y="2403"/>
                <a:ext cx="62" cy="108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Rectangle 20"/>
              <p:cNvSpPr>
                <a:spLocks noChangeArrowheads="1"/>
              </p:cNvSpPr>
              <p:nvPr/>
            </p:nvSpPr>
            <p:spPr bwMode="auto">
              <a:xfrm>
                <a:off x="4252" y="2480"/>
                <a:ext cx="65" cy="31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9" name="Rectangle 21"/>
              <p:cNvSpPr>
                <a:spLocks noChangeArrowheads="1"/>
              </p:cNvSpPr>
              <p:nvPr/>
            </p:nvSpPr>
            <p:spPr bwMode="auto">
              <a:xfrm>
                <a:off x="4368" y="2507"/>
                <a:ext cx="61" cy="4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0" name="Rectangle 22"/>
              <p:cNvSpPr>
                <a:spLocks noChangeArrowheads="1"/>
              </p:cNvSpPr>
              <p:nvPr/>
            </p:nvSpPr>
            <p:spPr bwMode="auto">
              <a:xfrm>
                <a:off x="4479" y="2098"/>
                <a:ext cx="62" cy="413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1" name="Rectangle 23"/>
              <p:cNvSpPr>
                <a:spLocks noChangeArrowheads="1"/>
              </p:cNvSpPr>
              <p:nvPr/>
            </p:nvSpPr>
            <p:spPr bwMode="auto">
              <a:xfrm>
                <a:off x="4591" y="2191"/>
                <a:ext cx="66" cy="320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2" name="Rectangle 24"/>
              <p:cNvSpPr>
                <a:spLocks noChangeArrowheads="1"/>
              </p:cNvSpPr>
              <p:nvPr/>
            </p:nvSpPr>
            <p:spPr bwMode="auto">
              <a:xfrm>
                <a:off x="4707" y="2449"/>
                <a:ext cx="62" cy="62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3" name="Rectangle 25"/>
              <p:cNvSpPr>
                <a:spLocks noChangeArrowheads="1"/>
              </p:cNvSpPr>
              <p:nvPr/>
            </p:nvSpPr>
            <p:spPr bwMode="auto">
              <a:xfrm>
                <a:off x="4819" y="2419"/>
                <a:ext cx="62" cy="92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4" name="Rectangle 26"/>
              <p:cNvSpPr>
                <a:spLocks noChangeArrowheads="1"/>
              </p:cNvSpPr>
              <p:nvPr/>
            </p:nvSpPr>
            <p:spPr bwMode="auto">
              <a:xfrm>
                <a:off x="4931" y="2415"/>
                <a:ext cx="62" cy="96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5" name="Rectangle 27"/>
              <p:cNvSpPr>
                <a:spLocks noChangeArrowheads="1"/>
              </p:cNvSpPr>
              <p:nvPr/>
            </p:nvSpPr>
            <p:spPr bwMode="auto">
              <a:xfrm>
                <a:off x="5043" y="2415"/>
                <a:ext cx="65" cy="96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6" name="Rectangle 28"/>
              <p:cNvSpPr>
                <a:spLocks noChangeArrowheads="1"/>
              </p:cNvSpPr>
              <p:nvPr/>
            </p:nvSpPr>
            <p:spPr bwMode="auto">
              <a:xfrm>
                <a:off x="5158" y="2496"/>
                <a:ext cx="62" cy="15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7" name="Line 29"/>
              <p:cNvSpPr>
                <a:spLocks noChangeShapeType="1"/>
              </p:cNvSpPr>
              <p:nvPr/>
            </p:nvSpPr>
            <p:spPr bwMode="auto">
              <a:xfrm>
                <a:off x="3326" y="1264"/>
                <a:ext cx="1" cy="124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8" name="Line 30"/>
              <p:cNvSpPr>
                <a:spLocks noChangeShapeType="1"/>
              </p:cNvSpPr>
              <p:nvPr/>
            </p:nvSpPr>
            <p:spPr bwMode="auto">
              <a:xfrm>
                <a:off x="3299" y="2511"/>
                <a:ext cx="2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9" name="Line 31"/>
              <p:cNvSpPr>
                <a:spLocks noChangeShapeType="1"/>
              </p:cNvSpPr>
              <p:nvPr/>
            </p:nvSpPr>
            <p:spPr bwMode="auto">
              <a:xfrm>
                <a:off x="3299" y="2198"/>
                <a:ext cx="2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0" name="Line 32"/>
              <p:cNvSpPr>
                <a:spLocks noChangeShapeType="1"/>
              </p:cNvSpPr>
              <p:nvPr/>
            </p:nvSpPr>
            <p:spPr bwMode="auto">
              <a:xfrm>
                <a:off x="3299" y="1889"/>
                <a:ext cx="2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1" name="Line 33"/>
              <p:cNvSpPr>
                <a:spLocks noChangeShapeType="1"/>
              </p:cNvSpPr>
              <p:nvPr/>
            </p:nvSpPr>
            <p:spPr bwMode="auto">
              <a:xfrm>
                <a:off x="3299" y="1577"/>
                <a:ext cx="2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2" name="Line 34"/>
              <p:cNvSpPr>
                <a:spLocks noChangeShapeType="1"/>
              </p:cNvSpPr>
              <p:nvPr/>
            </p:nvSpPr>
            <p:spPr bwMode="auto">
              <a:xfrm>
                <a:off x="3299" y="1264"/>
                <a:ext cx="27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3" name="Line 35"/>
              <p:cNvSpPr>
                <a:spLocks noChangeShapeType="1"/>
              </p:cNvSpPr>
              <p:nvPr/>
            </p:nvSpPr>
            <p:spPr bwMode="auto">
              <a:xfrm>
                <a:off x="3326" y="2511"/>
                <a:ext cx="192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4" name="Line 36"/>
              <p:cNvSpPr>
                <a:spLocks noChangeShapeType="1"/>
              </p:cNvSpPr>
              <p:nvPr/>
            </p:nvSpPr>
            <p:spPr bwMode="auto">
              <a:xfrm flipV="1">
                <a:off x="3326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5" name="Line 37"/>
              <p:cNvSpPr>
                <a:spLocks noChangeShapeType="1"/>
              </p:cNvSpPr>
              <p:nvPr/>
            </p:nvSpPr>
            <p:spPr bwMode="auto">
              <a:xfrm flipV="1">
                <a:off x="3438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6" name="Line 38"/>
              <p:cNvSpPr>
                <a:spLocks noChangeShapeType="1"/>
              </p:cNvSpPr>
              <p:nvPr/>
            </p:nvSpPr>
            <p:spPr bwMode="auto">
              <a:xfrm flipV="1">
                <a:off x="3553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7" name="Line 39"/>
              <p:cNvSpPr>
                <a:spLocks noChangeShapeType="1"/>
              </p:cNvSpPr>
              <p:nvPr/>
            </p:nvSpPr>
            <p:spPr bwMode="auto">
              <a:xfrm flipV="1">
                <a:off x="3665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8" name="Line 40"/>
              <p:cNvSpPr>
                <a:spLocks noChangeShapeType="1"/>
              </p:cNvSpPr>
              <p:nvPr/>
            </p:nvSpPr>
            <p:spPr bwMode="auto">
              <a:xfrm flipV="1">
                <a:off x="3777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9" name="Line 41"/>
              <p:cNvSpPr>
                <a:spLocks noChangeShapeType="1"/>
              </p:cNvSpPr>
              <p:nvPr/>
            </p:nvSpPr>
            <p:spPr bwMode="auto">
              <a:xfrm flipV="1">
                <a:off x="3889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0" name="Line 42"/>
              <p:cNvSpPr>
                <a:spLocks noChangeShapeType="1"/>
              </p:cNvSpPr>
              <p:nvPr/>
            </p:nvSpPr>
            <p:spPr bwMode="auto">
              <a:xfrm flipV="1">
                <a:off x="4005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1" name="Line 43"/>
              <p:cNvSpPr>
                <a:spLocks noChangeShapeType="1"/>
              </p:cNvSpPr>
              <p:nvPr/>
            </p:nvSpPr>
            <p:spPr bwMode="auto">
              <a:xfrm flipV="1">
                <a:off x="4117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2" name="Line 44"/>
              <p:cNvSpPr>
                <a:spLocks noChangeShapeType="1"/>
              </p:cNvSpPr>
              <p:nvPr/>
            </p:nvSpPr>
            <p:spPr bwMode="auto">
              <a:xfrm flipV="1">
                <a:off x="4229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3" name="Line 45"/>
              <p:cNvSpPr>
                <a:spLocks noChangeShapeType="1"/>
              </p:cNvSpPr>
              <p:nvPr/>
            </p:nvSpPr>
            <p:spPr bwMode="auto">
              <a:xfrm flipV="1">
                <a:off x="4344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4" name="Line 46"/>
              <p:cNvSpPr>
                <a:spLocks noChangeShapeType="1"/>
              </p:cNvSpPr>
              <p:nvPr/>
            </p:nvSpPr>
            <p:spPr bwMode="auto">
              <a:xfrm flipV="1">
                <a:off x="4456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5" name="Line 47"/>
              <p:cNvSpPr>
                <a:spLocks noChangeShapeType="1"/>
              </p:cNvSpPr>
              <p:nvPr/>
            </p:nvSpPr>
            <p:spPr bwMode="auto">
              <a:xfrm flipV="1">
                <a:off x="4568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6" name="Line 48"/>
              <p:cNvSpPr>
                <a:spLocks noChangeShapeType="1"/>
              </p:cNvSpPr>
              <p:nvPr/>
            </p:nvSpPr>
            <p:spPr bwMode="auto">
              <a:xfrm flipV="1">
                <a:off x="4684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7" name="Line 49"/>
              <p:cNvSpPr>
                <a:spLocks noChangeShapeType="1"/>
              </p:cNvSpPr>
              <p:nvPr/>
            </p:nvSpPr>
            <p:spPr bwMode="auto">
              <a:xfrm flipV="1">
                <a:off x="4796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8" name="Line 50"/>
              <p:cNvSpPr>
                <a:spLocks noChangeShapeType="1"/>
              </p:cNvSpPr>
              <p:nvPr/>
            </p:nvSpPr>
            <p:spPr bwMode="auto">
              <a:xfrm flipV="1">
                <a:off x="4908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9" name="Line 51"/>
              <p:cNvSpPr>
                <a:spLocks noChangeShapeType="1"/>
              </p:cNvSpPr>
              <p:nvPr/>
            </p:nvSpPr>
            <p:spPr bwMode="auto">
              <a:xfrm flipV="1">
                <a:off x="5020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0" name="Line 52"/>
              <p:cNvSpPr>
                <a:spLocks noChangeShapeType="1"/>
              </p:cNvSpPr>
              <p:nvPr/>
            </p:nvSpPr>
            <p:spPr bwMode="auto">
              <a:xfrm flipV="1">
                <a:off x="5135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1" name="Line 53"/>
              <p:cNvSpPr>
                <a:spLocks noChangeShapeType="1"/>
              </p:cNvSpPr>
              <p:nvPr/>
            </p:nvSpPr>
            <p:spPr bwMode="auto">
              <a:xfrm flipV="1">
                <a:off x="5247" y="2511"/>
                <a:ext cx="1" cy="2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2" name="Rectangle 54"/>
              <p:cNvSpPr>
                <a:spLocks noChangeArrowheads="1"/>
              </p:cNvSpPr>
              <p:nvPr/>
            </p:nvSpPr>
            <p:spPr bwMode="auto">
              <a:xfrm>
                <a:off x="3141" y="2469"/>
                <a:ext cx="166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0%</a:t>
                </a:r>
                <a:endParaRPr lang="ru-RU"/>
              </a:p>
            </p:txBody>
          </p:sp>
          <p:sp>
            <p:nvSpPr>
              <p:cNvPr id="19513" name="Rectangle 55"/>
              <p:cNvSpPr>
                <a:spLocks noChangeArrowheads="1"/>
              </p:cNvSpPr>
              <p:nvPr/>
            </p:nvSpPr>
            <p:spPr bwMode="auto">
              <a:xfrm>
                <a:off x="3141" y="2156"/>
                <a:ext cx="166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5%</a:t>
                </a:r>
                <a:endParaRPr lang="ru-RU"/>
              </a:p>
            </p:txBody>
          </p:sp>
          <p:sp>
            <p:nvSpPr>
              <p:cNvPr id="19514" name="Rectangle 56"/>
              <p:cNvSpPr>
                <a:spLocks noChangeArrowheads="1"/>
              </p:cNvSpPr>
              <p:nvPr/>
            </p:nvSpPr>
            <p:spPr bwMode="auto">
              <a:xfrm>
                <a:off x="3094" y="1847"/>
                <a:ext cx="217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10%</a:t>
                </a:r>
                <a:endParaRPr lang="ru-RU"/>
              </a:p>
            </p:txBody>
          </p:sp>
          <p:sp>
            <p:nvSpPr>
              <p:cNvPr id="19515" name="Rectangle 57"/>
              <p:cNvSpPr>
                <a:spLocks noChangeArrowheads="1"/>
              </p:cNvSpPr>
              <p:nvPr/>
            </p:nvSpPr>
            <p:spPr bwMode="auto">
              <a:xfrm>
                <a:off x="3094" y="1534"/>
                <a:ext cx="217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15%</a:t>
                </a:r>
                <a:endParaRPr lang="ru-RU"/>
              </a:p>
            </p:txBody>
          </p:sp>
          <p:sp>
            <p:nvSpPr>
              <p:cNvPr id="19516" name="Rectangle 58"/>
              <p:cNvSpPr>
                <a:spLocks noChangeArrowheads="1"/>
              </p:cNvSpPr>
              <p:nvPr/>
            </p:nvSpPr>
            <p:spPr bwMode="auto">
              <a:xfrm>
                <a:off x="3094" y="1221"/>
                <a:ext cx="217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20%</a:t>
                </a:r>
                <a:endParaRPr lang="ru-RU"/>
              </a:p>
            </p:txBody>
          </p:sp>
          <p:sp>
            <p:nvSpPr>
              <p:cNvPr id="19517" name="Rectangle 59"/>
              <p:cNvSpPr>
                <a:spLocks noChangeArrowheads="1"/>
              </p:cNvSpPr>
              <p:nvPr/>
            </p:nvSpPr>
            <p:spPr bwMode="auto">
              <a:xfrm rot="-5400000">
                <a:off x="3257" y="2591"/>
                <a:ext cx="274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TCDF</a:t>
                </a:r>
                <a:endParaRPr lang="ru-RU"/>
              </a:p>
            </p:txBody>
          </p:sp>
          <p:sp>
            <p:nvSpPr>
              <p:cNvPr id="19518" name="Rectangle 60"/>
              <p:cNvSpPr>
                <a:spLocks noChangeArrowheads="1"/>
              </p:cNvSpPr>
              <p:nvPr/>
            </p:nvSpPr>
            <p:spPr bwMode="auto">
              <a:xfrm rot="-5400000">
                <a:off x="3290" y="2660"/>
                <a:ext cx="429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12PeCDF</a:t>
                </a:r>
                <a:endParaRPr lang="ru-RU"/>
              </a:p>
            </p:txBody>
          </p:sp>
          <p:sp>
            <p:nvSpPr>
              <p:cNvPr id="19519" name="Rectangle 61"/>
              <p:cNvSpPr>
                <a:spLocks noChangeArrowheads="1"/>
              </p:cNvSpPr>
              <p:nvPr/>
            </p:nvSpPr>
            <p:spPr bwMode="auto">
              <a:xfrm rot="-5400000">
                <a:off x="3401" y="2660"/>
                <a:ext cx="429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23PeCDF</a:t>
                </a:r>
                <a:endParaRPr lang="ru-RU"/>
              </a:p>
            </p:txBody>
          </p:sp>
          <p:sp>
            <p:nvSpPr>
              <p:cNvPr id="19520" name="Rectangle 62"/>
              <p:cNvSpPr>
                <a:spLocks noChangeArrowheads="1"/>
              </p:cNvSpPr>
              <p:nvPr/>
            </p:nvSpPr>
            <p:spPr bwMode="auto">
              <a:xfrm rot="-5400000">
                <a:off x="3517" y="2652"/>
                <a:ext cx="429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14HxCDF</a:t>
                </a:r>
                <a:endParaRPr lang="ru-RU"/>
              </a:p>
            </p:txBody>
          </p:sp>
          <p:sp>
            <p:nvSpPr>
              <p:cNvPr id="19521" name="Rectangle 63"/>
              <p:cNvSpPr>
                <a:spLocks noChangeArrowheads="1"/>
              </p:cNvSpPr>
              <p:nvPr/>
            </p:nvSpPr>
            <p:spPr bwMode="auto">
              <a:xfrm rot="-5400000">
                <a:off x="3630" y="2652"/>
                <a:ext cx="429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16HxCDF</a:t>
                </a:r>
                <a:endParaRPr lang="ru-RU"/>
              </a:p>
            </p:txBody>
          </p:sp>
          <p:sp>
            <p:nvSpPr>
              <p:cNvPr id="19522" name="Rectangle 64"/>
              <p:cNvSpPr>
                <a:spLocks noChangeArrowheads="1"/>
              </p:cNvSpPr>
              <p:nvPr/>
            </p:nvSpPr>
            <p:spPr bwMode="auto">
              <a:xfrm rot="-5400000">
                <a:off x="3742" y="2652"/>
                <a:ext cx="429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23HxCDF</a:t>
                </a:r>
                <a:endParaRPr lang="ru-RU"/>
              </a:p>
            </p:txBody>
          </p:sp>
          <p:sp>
            <p:nvSpPr>
              <p:cNvPr id="19523" name="Rectangle 65"/>
              <p:cNvSpPr>
                <a:spLocks noChangeArrowheads="1"/>
              </p:cNvSpPr>
              <p:nvPr/>
            </p:nvSpPr>
            <p:spPr bwMode="auto">
              <a:xfrm rot="-5400000">
                <a:off x="3854" y="2652"/>
                <a:ext cx="429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19HxCDF</a:t>
                </a:r>
                <a:endParaRPr lang="ru-RU"/>
              </a:p>
            </p:txBody>
          </p:sp>
          <p:sp>
            <p:nvSpPr>
              <p:cNvPr id="19524" name="Rectangle 66"/>
              <p:cNvSpPr>
                <a:spLocks noChangeArrowheads="1"/>
              </p:cNvSpPr>
              <p:nvPr/>
            </p:nvSpPr>
            <p:spPr bwMode="auto">
              <a:xfrm rot="-5400000">
                <a:off x="3967" y="2655"/>
                <a:ext cx="433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78HpCDF</a:t>
                </a:r>
                <a:endParaRPr lang="ru-RU"/>
              </a:p>
            </p:txBody>
          </p:sp>
          <p:sp>
            <p:nvSpPr>
              <p:cNvPr id="19525" name="Rectangle 67"/>
              <p:cNvSpPr>
                <a:spLocks noChangeArrowheads="1"/>
              </p:cNvSpPr>
              <p:nvPr/>
            </p:nvSpPr>
            <p:spPr bwMode="auto">
              <a:xfrm rot="-5400000">
                <a:off x="4079" y="2655"/>
                <a:ext cx="433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89HpCDF</a:t>
                </a:r>
                <a:endParaRPr lang="ru-RU"/>
              </a:p>
            </p:txBody>
          </p:sp>
          <p:sp>
            <p:nvSpPr>
              <p:cNvPr id="19526" name="Rectangle 68"/>
              <p:cNvSpPr>
                <a:spLocks noChangeArrowheads="1"/>
              </p:cNvSpPr>
              <p:nvPr/>
            </p:nvSpPr>
            <p:spPr bwMode="auto">
              <a:xfrm rot="-5400000">
                <a:off x="4263" y="2600"/>
                <a:ext cx="290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OCDF</a:t>
                </a:r>
                <a:endParaRPr lang="ru-RU"/>
              </a:p>
            </p:txBody>
          </p:sp>
          <p:sp>
            <p:nvSpPr>
              <p:cNvPr id="19527" name="Rectangle 69"/>
              <p:cNvSpPr>
                <a:spLocks noChangeArrowheads="1"/>
              </p:cNvSpPr>
              <p:nvPr/>
            </p:nvSpPr>
            <p:spPr bwMode="auto">
              <a:xfrm rot="-5400000">
                <a:off x="4381" y="2594"/>
                <a:ext cx="286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TCDD</a:t>
                </a:r>
                <a:endParaRPr lang="ru-RU"/>
              </a:p>
            </p:txBody>
          </p:sp>
          <p:sp>
            <p:nvSpPr>
              <p:cNvPr id="19528" name="Rectangle 70"/>
              <p:cNvSpPr>
                <a:spLocks noChangeArrowheads="1"/>
              </p:cNvSpPr>
              <p:nvPr/>
            </p:nvSpPr>
            <p:spPr bwMode="auto">
              <a:xfrm rot="-5400000">
                <a:off x="4466" y="2621"/>
                <a:ext cx="340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PeCDD</a:t>
                </a:r>
                <a:endParaRPr lang="ru-RU"/>
              </a:p>
            </p:txBody>
          </p:sp>
          <p:sp>
            <p:nvSpPr>
              <p:cNvPr id="19529" name="Rectangle 71"/>
              <p:cNvSpPr>
                <a:spLocks noChangeArrowheads="1"/>
              </p:cNvSpPr>
              <p:nvPr/>
            </p:nvSpPr>
            <p:spPr bwMode="auto">
              <a:xfrm rot="-5400000">
                <a:off x="4553" y="2635"/>
                <a:ext cx="390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4HxCDD</a:t>
                </a:r>
                <a:endParaRPr lang="ru-RU"/>
              </a:p>
            </p:txBody>
          </p:sp>
          <p:sp>
            <p:nvSpPr>
              <p:cNvPr id="19530" name="Rectangle 72"/>
              <p:cNvSpPr>
                <a:spLocks noChangeArrowheads="1"/>
              </p:cNvSpPr>
              <p:nvPr/>
            </p:nvSpPr>
            <p:spPr bwMode="auto">
              <a:xfrm rot="-5400000">
                <a:off x="4665" y="2635"/>
                <a:ext cx="390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6HxCDD</a:t>
                </a:r>
                <a:endParaRPr lang="ru-RU"/>
              </a:p>
            </p:txBody>
          </p:sp>
          <p:sp>
            <p:nvSpPr>
              <p:cNvPr id="19531" name="Rectangle 73"/>
              <p:cNvSpPr>
                <a:spLocks noChangeArrowheads="1"/>
              </p:cNvSpPr>
              <p:nvPr/>
            </p:nvSpPr>
            <p:spPr bwMode="auto">
              <a:xfrm rot="-5400000">
                <a:off x="4780" y="2635"/>
                <a:ext cx="390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7HxCDD</a:t>
                </a:r>
                <a:endParaRPr lang="ru-RU"/>
              </a:p>
            </p:txBody>
          </p:sp>
          <p:sp>
            <p:nvSpPr>
              <p:cNvPr id="19532" name="Rectangle 74"/>
              <p:cNvSpPr>
                <a:spLocks noChangeArrowheads="1"/>
              </p:cNvSpPr>
              <p:nvPr/>
            </p:nvSpPr>
            <p:spPr bwMode="auto">
              <a:xfrm rot="-5400000">
                <a:off x="4915" y="2615"/>
                <a:ext cx="344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HpCDD</a:t>
                </a:r>
                <a:endParaRPr lang="ru-RU"/>
              </a:p>
            </p:txBody>
          </p:sp>
          <p:sp>
            <p:nvSpPr>
              <p:cNvPr id="19533" name="Rectangle 75"/>
              <p:cNvSpPr>
                <a:spLocks noChangeArrowheads="1"/>
              </p:cNvSpPr>
              <p:nvPr/>
            </p:nvSpPr>
            <p:spPr bwMode="auto">
              <a:xfrm rot="-5400000">
                <a:off x="5048" y="2601"/>
                <a:ext cx="301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OCDD</a:t>
                </a:r>
                <a:endParaRPr lang="ru-RU"/>
              </a:p>
            </p:txBody>
          </p:sp>
          <p:sp>
            <p:nvSpPr>
              <p:cNvPr id="19534" name="Rectangle 76"/>
              <p:cNvSpPr>
                <a:spLocks noChangeArrowheads="1"/>
              </p:cNvSpPr>
              <p:nvPr/>
            </p:nvSpPr>
            <p:spPr bwMode="auto">
              <a:xfrm>
                <a:off x="3530" y="1144"/>
                <a:ext cx="236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b="1">
                    <a:solidFill>
                      <a:srgbClr val="000000"/>
                    </a:solidFill>
                  </a:rPr>
                  <a:t>40%</a:t>
                </a:r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7"/>
          <p:cNvSpPr txBox="1">
            <a:spLocks noChangeArrowheads="1"/>
          </p:cNvSpPr>
          <p:nvPr/>
        </p:nvSpPr>
        <p:spPr bwMode="auto">
          <a:xfrm>
            <a:off x="0" y="115888"/>
            <a:ext cx="9144000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100">
                <a:solidFill>
                  <a:schemeClr val="tx2"/>
                </a:solidFill>
                <a:latin typeface="Tahoma" pitchFamily="34" charset="0"/>
              </a:rPr>
              <a:t>Development of strategy to improve emissions</a:t>
            </a:r>
            <a:endParaRPr lang="ru-RU" altLang="ru-RU" sz="31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0482" name="Text Box 63"/>
          <p:cNvSpPr txBox="1">
            <a:spLocks noChangeArrowheads="1"/>
          </p:cNvSpPr>
          <p:nvPr/>
        </p:nvSpPr>
        <p:spPr bwMode="auto">
          <a:xfrm>
            <a:off x="358775" y="908050"/>
            <a:ext cx="878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ahoma" pitchFamily="34" charset="0"/>
              </a:rPr>
              <a:t>Analysis of key parameters of POP emission affecting model assessment</a:t>
            </a:r>
            <a:r>
              <a:rPr lang="ru-RU" sz="2000">
                <a:latin typeface="Tahoma" pitchFamily="34" charset="0"/>
              </a:rPr>
              <a:t> </a:t>
            </a:r>
          </a:p>
        </p:txBody>
      </p:sp>
      <p:sp>
        <p:nvSpPr>
          <p:cNvPr id="20483" name="Text Box 61"/>
          <p:cNvSpPr txBox="1">
            <a:spLocks noChangeArrowheads="1"/>
          </p:cNvSpPr>
          <p:nvPr/>
        </p:nvSpPr>
        <p:spPr bwMode="auto">
          <a:xfrm>
            <a:off x="250825" y="1628775"/>
            <a:ext cx="39243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 b="1">
                <a:latin typeface="Calibri" pitchFamily="34" charset="0"/>
              </a:rPr>
              <a:t>Emission parameters: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Quality of gridded emissions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Chemical composition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Seasonal variations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Vertical distribution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Global emissions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Historical emissions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Emissions to media</a:t>
            </a:r>
            <a:endParaRPr lang="ru-RU">
              <a:latin typeface="Calibri" pitchFamily="34" charset="0"/>
            </a:endParaRPr>
          </a:p>
        </p:txBody>
      </p:sp>
      <p:grpSp>
        <p:nvGrpSpPr>
          <p:cNvPr id="20484" name="Group 68"/>
          <p:cNvGrpSpPr>
            <a:grpSpLocks/>
          </p:cNvGrpSpPr>
          <p:nvPr/>
        </p:nvGrpSpPr>
        <p:grpSpPr bwMode="auto">
          <a:xfrm>
            <a:off x="4211638" y="1916113"/>
            <a:ext cx="4608512" cy="2946400"/>
            <a:chOff x="2744" y="1207"/>
            <a:chExt cx="2903" cy="1856"/>
          </a:xfrm>
        </p:grpSpPr>
        <p:sp>
          <p:nvSpPr>
            <p:cNvPr id="20485" name="Прямоугольник 21"/>
            <p:cNvSpPr>
              <a:spLocks noChangeArrowheads="1"/>
            </p:cNvSpPr>
            <p:nvPr/>
          </p:nvSpPr>
          <p:spPr bwMode="auto">
            <a:xfrm>
              <a:off x="3061" y="2659"/>
              <a:ext cx="24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ea typeface="Calibri" pitchFamily="34" charset="0"/>
                  <a:cs typeface="Times New Roman" pitchFamily="18" charset="0"/>
                </a:rPr>
                <a:t>Seasonal variation of B[a]P emission from residential heating</a:t>
              </a:r>
            </a:p>
          </p:txBody>
        </p:sp>
        <p:pic>
          <p:nvPicPr>
            <p:cNvPr id="20486" name="Picture 6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4" y="1207"/>
              <a:ext cx="2903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7"/>
          <p:cNvSpPr txBox="1">
            <a:spLocks noChangeArrowheads="1"/>
          </p:cNvSpPr>
          <p:nvPr/>
        </p:nvSpPr>
        <p:spPr bwMode="auto">
          <a:xfrm>
            <a:off x="0" y="115888"/>
            <a:ext cx="9144000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100">
                <a:solidFill>
                  <a:schemeClr val="tx2"/>
                </a:solidFill>
                <a:latin typeface="Tahoma" pitchFamily="34" charset="0"/>
              </a:rPr>
              <a:t>Development of strategy to improve emissions</a:t>
            </a:r>
            <a:endParaRPr lang="ru-RU" altLang="ru-RU" sz="31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1506" name="Text Box 63"/>
          <p:cNvSpPr txBox="1">
            <a:spLocks noChangeArrowheads="1"/>
          </p:cNvSpPr>
          <p:nvPr/>
        </p:nvSpPr>
        <p:spPr bwMode="auto">
          <a:xfrm>
            <a:off x="358775" y="908050"/>
            <a:ext cx="878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ahoma" pitchFamily="34" charset="0"/>
              </a:rPr>
              <a:t>Analysis of key parameters of POP emission affecting model assessment</a:t>
            </a:r>
            <a:r>
              <a:rPr lang="ru-RU" sz="2000">
                <a:latin typeface="Tahoma" pitchFamily="34" charset="0"/>
              </a:rPr>
              <a:t> </a:t>
            </a:r>
          </a:p>
        </p:txBody>
      </p:sp>
      <p:sp>
        <p:nvSpPr>
          <p:cNvPr id="21507" name="Text Box 61"/>
          <p:cNvSpPr txBox="1">
            <a:spLocks noChangeArrowheads="1"/>
          </p:cNvSpPr>
          <p:nvPr/>
        </p:nvSpPr>
        <p:spPr bwMode="auto">
          <a:xfrm>
            <a:off x="250825" y="1628775"/>
            <a:ext cx="39243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 b="1">
                <a:latin typeface="Calibri" pitchFamily="34" charset="0"/>
              </a:rPr>
              <a:t>Emission parameters: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Quality of gridded emissions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Chemical composition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Seasonal variations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Vertical distribution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Global emissions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Historical emissions</a:t>
            </a:r>
          </a:p>
          <a:p>
            <a:pPr>
              <a:spcBef>
                <a:spcPct val="50000"/>
              </a:spcBef>
              <a:tabLst>
                <a:tab pos="263525" algn="l"/>
              </a:tabLst>
            </a:pPr>
            <a:r>
              <a:rPr lang="en-US">
                <a:latin typeface="Calibri" pitchFamily="34" charset="0"/>
              </a:rPr>
              <a:t>	Emissions to media</a:t>
            </a:r>
            <a:endParaRPr lang="ru-RU">
              <a:latin typeface="Calibri" pitchFamily="34" charset="0"/>
            </a:endParaRPr>
          </a:p>
        </p:txBody>
      </p:sp>
      <p:sp>
        <p:nvSpPr>
          <p:cNvPr id="21508" name="Text Box 69"/>
          <p:cNvSpPr txBox="1">
            <a:spLocks noChangeArrowheads="1"/>
          </p:cNvSpPr>
          <p:nvPr/>
        </p:nvSpPr>
        <p:spPr bwMode="auto">
          <a:xfrm>
            <a:off x="642938" y="5715000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Tahoma" pitchFamily="34" charset="0"/>
              </a:rPr>
              <a:t>Contribution to joint CEIP/MSC-E report on the improvement of emission data for modelling</a:t>
            </a:r>
            <a:endParaRPr lang="ru-RU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1509" name="Прямоугольник 21"/>
          <p:cNvSpPr>
            <a:spLocks noChangeArrowheads="1"/>
          </p:cNvSpPr>
          <p:nvPr/>
        </p:nvSpPr>
        <p:spPr bwMode="auto">
          <a:xfrm>
            <a:off x="4711700" y="4491038"/>
            <a:ext cx="352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ea typeface="Calibri" pitchFamily="34" charset="0"/>
                <a:cs typeface="Times New Roman" pitchFamily="18" charset="0"/>
              </a:rPr>
              <a:t>Historical emissions of HCB</a:t>
            </a:r>
          </a:p>
        </p:txBody>
      </p:sp>
      <p:sp>
        <p:nvSpPr>
          <p:cNvPr id="21510" name="AutoShape 3"/>
          <p:cNvSpPr>
            <a:spLocks noChangeAspect="1" noChangeArrowheads="1" noTextEdit="1"/>
          </p:cNvSpPr>
          <p:nvPr/>
        </p:nvSpPr>
        <p:spPr bwMode="auto">
          <a:xfrm>
            <a:off x="4206875" y="1827213"/>
            <a:ext cx="42481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5072063" y="1989138"/>
            <a:ext cx="3335337" cy="1884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072063" y="3492500"/>
            <a:ext cx="33353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5072063" y="3121025"/>
            <a:ext cx="33353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>
            <a:off x="5072063" y="2740025"/>
            <a:ext cx="33353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14"/>
          <p:cNvSpPr>
            <a:spLocks noChangeShapeType="1"/>
          </p:cNvSpPr>
          <p:nvPr/>
        </p:nvSpPr>
        <p:spPr bwMode="auto">
          <a:xfrm>
            <a:off x="5072063" y="2370138"/>
            <a:ext cx="3335337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5072063" y="1989138"/>
            <a:ext cx="3335337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Rectangle 17"/>
          <p:cNvSpPr>
            <a:spLocks noChangeArrowheads="1"/>
          </p:cNvSpPr>
          <p:nvPr/>
        </p:nvSpPr>
        <p:spPr bwMode="auto">
          <a:xfrm>
            <a:off x="5072063" y="1989138"/>
            <a:ext cx="3335337" cy="1884362"/>
          </a:xfrm>
          <a:prstGeom prst="rect">
            <a:avLst/>
          </a:prstGeom>
          <a:noFill/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Line 18"/>
          <p:cNvSpPr>
            <a:spLocks noChangeShapeType="1"/>
          </p:cNvSpPr>
          <p:nvPr/>
        </p:nvSpPr>
        <p:spPr bwMode="auto">
          <a:xfrm>
            <a:off x="5072063" y="1989138"/>
            <a:ext cx="1587" cy="1884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Line 19"/>
          <p:cNvSpPr>
            <a:spLocks noChangeShapeType="1"/>
          </p:cNvSpPr>
          <p:nvPr/>
        </p:nvSpPr>
        <p:spPr bwMode="auto">
          <a:xfrm>
            <a:off x="5024438" y="3873500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>
            <a:off x="5024438" y="3492500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1" name="Line 23"/>
          <p:cNvSpPr>
            <a:spLocks noChangeShapeType="1"/>
          </p:cNvSpPr>
          <p:nvPr/>
        </p:nvSpPr>
        <p:spPr bwMode="auto">
          <a:xfrm>
            <a:off x="5024438" y="3121025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2" name="Line 25"/>
          <p:cNvSpPr>
            <a:spLocks noChangeShapeType="1"/>
          </p:cNvSpPr>
          <p:nvPr/>
        </p:nvSpPr>
        <p:spPr bwMode="auto">
          <a:xfrm>
            <a:off x="5024438" y="2740025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3" name="Line 27"/>
          <p:cNvSpPr>
            <a:spLocks noChangeShapeType="1"/>
          </p:cNvSpPr>
          <p:nvPr/>
        </p:nvSpPr>
        <p:spPr bwMode="auto">
          <a:xfrm>
            <a:off x="5024438" y="2370138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4" name="Line 29"/>
          <p:cNvSpPr>
            <a:spLocks noChangeShapeType="1"/>
          </p:cNvSpPr>
          <p:nvPr/>
        </p:nvSpPr>
        <p:spPr bwMode="auto">
          <a:xfrm>
            <a:off x="5024438" y="1989138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5" name="Line 30"/>
          <p:cNvSpPr>
            <a:spLocks noChangeShapeType="1"/>
          </p:cNvSpPr>
          <p:nvPr/>
        </p:nvSpPr>
        <p:spPr bwMode="auto">
          <a:xfrm>
            <a:off x="5072063" y="3873500"/>
            <a:ext cx="3335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6" name="Line 31"/>
          <p:cNvSpPr>
            <a:spLocks noChangeShapeType="1"/>
          </p:cNvSpPr>
          <p:nvPr/>
        </p:nvSpPr>
        <p:spPr bwMode="auto">
          <a:xfrm flipV="1">
            <a:off x="507206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7" name="Line 32"/>
          <p:cNvSpPr>
            <a:spLocks noChangeShapeType="1"/>
          </p:cNvSpPr>
          <p:nvPr/>
        </p:nvSpPr>
        <p:spPr bwMode="auto">
          <a:xfrm flipV="1">
            <a:off x="511968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8" name="Line 33"/>
          <p:cNvSpPr>
            <a:spLocks noChangeShapeType="1"/>
          </p:cNvSpPr>
          <p:nvPr/>
        </p:nvSpPr>
        <p:spPr bwMode="auto">
          <a:xfrm flipV="1">
            <a:off x="516731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9" name="Line 34"/>
          <p:cNvSpPr>
            <a:spLocks noChangeShapeType="1"/>
          </p:cNvSpPr>
          <p:nvPr/>
        </p:nvSpPr>
        <p:spPr bwMode="auto">
          <a:xfrm flipV="1">
            <a:off x="521493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0" name="Line 35"/>
          <p:cNvSpPr>
            <a:spLocks noChangeShapeType="1"/>
          </p:cNvSpPr>
          <p:nvPr/>
        </p:nvSpPr>
        <p:spPr bwMode="auto">
          <a:xfrm flipV="1">
            <a:off x="526097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1" name="Line 36"/>
          <p:cNvSpPr>
            <a:spLocks noChangeShapeType="1"/>
          </p:cNvSpPr>
          <p:nvPr/>
        </p:nvSpPr>
        <p:spPr bwMode="auto">
          <a:xfrm flipV="1">
            <a:off x="530860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2" name="Line 37"/>
          <p:cNvSpPr>
            <a:spLocks noChangeShapeType="1"/>
          </p:cNvSpPr>
          <p:nvPr/>
        </p:nvSpPr>
        <p:spPr bwMode="auto">
          <a:xfrm flipV="1">
            <a:off x="536575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3" name="Line 38"/>
          <p:cNvSpPr>
            <a:spLocks noChangeShapeType="1"/>
          </p:cNvSpPr>
          <p:nvPr/>
        </p:nvSpPr>
        <p:spPr bwMode="auto">
          <a:xfrm flipV="1">
            <a:off x="541337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4" name="Line 39"/>
          <p:cNvSpPr>
            <a:spLocks noChangeShapeType="1"/>
          </p:cNvSpPr>
          <p:nvPr/>
        </p:nvSpPr>
        <p:spPr bwMode="auto">
          <a:xfrm flipV="1">
            <a:off x="546100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5" name="Line 40"/>
          <p:cNvSpPr>
            <a:spLocks noChangeShapeType="1"/>
          </p:cNvSpPr>
          <p:nvPr/>
        </p:nvSpPr>
        <p:spPr bwMode="auto">
          <a:xfrm flipV="1">
            <a:off x="550862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6" name="Line 41"/>
          <p:cNvSpPr>
            <a:spLocks noChangeShapeType="1"/>
          </p:cNvSpPr>
          <p:nvPr/>
        </p:nvSpPr>
        <p:spPr bwMode="auto">
          <a:xfrm flipV="1">
            <a:off x="555625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7" name="Line 42"/>
          <p:cNvSpPr>
            <a:spLocks noChangeShapeType="1"/>
          </p:cNvSpPr>
          <p:nvPr/>
        </p:nvSpPr>
        <p:spPr bwMode="auto">
          <a:xfrm flipV="1">
            <a:off x="560387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8" name="Line 43"/>
          <p:cNvSpPr>
            <a:spLocks noChangeShapeType="1"/>
          </p:cNvSpPr>
          <p:nvPr/>
        </p:nvSpPr>
        <p:spPr bwMode="auto">
          <a:xfrm flipV="1">
            <a:off x="565150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9" name="Line 44"/>
          <p:cNvSpPr>
            <a:spLocks noChangeShapeType="1"/>
          </p:cNvSpPr>
          <p:nvPr/>
        </p:nvSpPr>
        <p:spPr bwMode="auto">
          <a:xfrm flipV="1">
            <a:off x="569912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0" name="Line 45"/>
          <p:cNvSpPr>
            <a:spLocks noChangeShapeType="1"/>
          </p:cNvSpPr>
          <p:nvPr/>
        </p:nvSpPr>
        <p:spPr bwMode="auto">
          <a:xfrm flipV="1">
            <a:off x="574675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1" name="Line 46"/>
          <p:cNvSpPr>
            <a:spLocks noChangeShapeType="1"/>
          </p:cNvSpPr>
          <p:nvPr/>
        </p:nvSpPr>
        <p:spPr bwMode="auto">
          <a:xfrm flipV="1">
            <a:off x="579437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2" name="Line 47"/>
          <p:cNvSpPr>
            <a:spLocks noChangeShapeType="1"/>
          </p:cNvSpPr>
          <p:nvPr/>
        </p:nvSpPr>
        <p:spPr bwMode="auto">
          <a:xfrm flipV="1">
            <a:off x="584200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3" name="Line 48"/>
          <p:cNvSpPr>
            <a:spLocks noChangeShapeType="1"/>
          </p:cNvSpPr>
          <p:nvPr/>
        </p:nvSpPr>
        <p:spPr bwMode="auto">
          <a:xfrm flipV="1">
            <a:off x="588962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4" name="Line 49"/>
          <p:cNvSpPr>
            <a:spLocks noChangeShapeType="1"/>
          </p:cNvSpPr>
          <p:nvPr/>
        </p:nvSpPr>
        <p:spPr bwMode="auto">
          <a:xfrm flipV="1">
            <a:off x="594677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5" name="Line 50"/>
          <p:cNvSpPr>
            <a:spLocks noChangeShapeType="1"/>
          </p:cNvSpPr>
          <p:nvPr/>
        </p:nvSpPr>
        <p:spPr bwMode="auto">
          <a:xfrm flipV="1">
            <a:off x="599281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6" name="Line 51"/>
          <p:cNvSpPr>
            <a:spLocks noChangeShapeType="1"/>
          </p:cNvSpPr>
          <p:nvPr/>
        </p:nvSpPr>
        <p:spPr bwMode="auto">
          <a:xfrm flipV="1">
            <a:off x="604043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7" name="Line 52"/>
          <p:cNvSpPr>
            <a:spLocks noChangeShapeType="1"/>
          </p:cNvSpPr>
          <p:nvPr/>
        </p:nvSpPr>
        <p:spPr bwMode="auto">
          <a:xfrm flipV="1">
            <a:off x="608806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8" name="Line 53"/>
          <p:cNvSpPr>
            <a:spLocks noChangeShapeType="1"/>
          </p:cNvSpPr>
          <p:nvPr/>
        </p:nvSpPr>
        <p:spPr bwMode="auto">
          <a:xfrm flipV="1">
            <a:off x="613568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9" name="Line 54"/>
          <p:cNvSpPr>
            <a:spLocks noChangeShapeType="1"/>
          </p:cNvSpPr>
          <p:nvPr/>
        </p:nvSpPr>
        <p:spPr bwMode="auto">
          <a:xfrm flipV="1">
            <a:off x="618331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0" name="Line 55"/>
          <p:cNvSpPr>
            <a:spLocks noChangeShapeType="1"/>
          </p:cNvSpPr>
          <p:nvPr/>
        </p:nvSpPr>
        <p:spPr bwMode="auto">
          <a:xfrm flipV="1">
            <a:off x="623093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1" name="Line 56"/>
          <p:cNvSpPr>
            <a:spLocks noChangeShapeType="1"/>
          </p:cNvSpPr>
          <p:nvPr/>
        </p:nvSpPr>
        <p:spPr bwMode="auto">
          <a:xfrm flipV="1">
            <a:off x="627856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2" name="Line 57"/>
          <p:cNvSpPr>
            <a:spLocks noChangeShapeType="1"/>
          </p:cNvSpPr>
          <p:nvPr/>
        </p:nvSpPr>
        <p:spPr bwMode="auto">
          <a:xfrm flipV="1">
            <a:off x="632618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3" name="Line 58"/>
          <p:cNvSpPr>
            <a:spLocks noChangeShapeType="1"/>
          </p:cNvSpPr>
          <p:nvPr/>
        </p:nvSpPr>
        <p:spPr bwMode="auto">
          <a:xfrm flipV="1">
            <a:off x="637381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4" name="Line 59"/>
          <p:cNvSpPr>
            <a:spLocks noChangeShapeType="1"/>
          </p:cNvSpPr>
          <p:nvPr/>
        </p:nvSpPr>
        <p:spPr bwMode="auto">
          <a:xfrm flipV="1">
            <a:off x="642143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5" name="Line 60"/>
          <p:cNvSpPr>
            <a:spLocks noChangeShapeType="1"/>
          </p:cNvSpPr>
          <p:nvPr/>
        </p:nvSpPr>
        <p:spPr bwMode="auto">
          <a:xfrm flipV="1">
            <a:off x="647858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6" name="Line 61"/>
          <p:cNvSpPr>
            <a:spLocks noChangeShapeType="1"/>
          </p:cNvSpPr>
          <p:nvPr/>
        </p:nvSpPr>
        <p:spPr bwMode="auto">
          <a:xfrm flipV="1">
            <a:off x="652621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7" name="Line 62"/>
          <p:cNvSpPr>
            <a:spLocks noChangeShapeType="1"/>
          </p:cNvSpPr>
          <p:nvPr/>
        </p:nvSpPr>
        <p:spPr bwMode="auto">
          <a:xfrm flipV="1">
            <a:off x="657383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8" name="Line 63"/>
          <p:cNvSpPr>
            <a:spLocks noChangeShapeType="1"/>
          </p:cNvSpPr>
          <p:nvPr/>
        </p:nvSpPr>
        <p:spPr bwMode="auto">
          <a:xfrm flipV="1">
            <a:off x="662146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9" name="Line 64"/>
          <p:cNvSpPr>
            <a:spLocks noChangeShapeType="1"/>
          </p:cNvSpPr>
          <p:nvPr/>
        </p:nvSpPr>
        <p:spPr bwMode="auto">
          <a:xfrm flipV="1">
            <a:off x="666750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60" name="Line 65"/>
          <p:cNvSpPr>
            <a:spLocks noChangeShapeType="1"/>
          </p:cNvSpPr>
          <p:nvPr/>
        </p:nvSpPr>
        <p:spPr bwMode="auto">
          <a:xfrm flipV="1">
            <a:off x="671512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61" name="Line 66"/>
          <p:cNvSpPr>
            <a:spLocks noChangeShapeType="1"/>
          </p:cNvSpPr>
          <p:nvPr/>
        </p:nvSpPr>
        <p:spPr bwMode="auto">
          <a:xfrm flipV="1">
            <a:off x="676275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62" name="Line 67"/>
          <p:cNvSpPr>
            <a:spLocks noChangeShapeType="1"/>
          </p:cNvSpPr>
          <p:nvPr/>
        </p:nvSpPr>
        <p:spPr bwMode="auto">
          <a:xfrm flipV="1">
            <a:off x="681037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63" name="Line 68"/>
          <p:cNvSpPr>
            <a:spLocks noChangeShapeType="1"/>
          </p:cNvSpPr>
          <p:nvPr/>
        </p:nvSpPr>
        <p:spPr bwMode="auto">
          <a:xfrm flipV="1">
            <a:off x="685800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64" name="Line 69"/>
          <p:cNvSpPr>
            <a:spLocks noChangeShapeType="1"/>
          </p:cNvSpPr>
          <p:nvPr/>
        </p:nvSpPr>
        <p:spPr bwMode="auto">
          <a:xfrm flipV="1">
            <a:off x="690562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65" name="Line 70"/>
          <p:cNvSpPr>
            <a:spLocks noChangeShapeType="1"/>
          </p:cNvSpPr>
          <p:nvPr/>
        </p:nvSpPr>
        <p:spPr bwMode="auto">
          <a:xfrm flipV="1">
            <a:off x="695325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66" name="Line 71"/>
          <p:cNvSpPr>
            <a:spLocks noChangeShapeType="1"/>
          </p:cNvSpPr>
          <p:nvPr/>
        </p:nvSpPr>
        <p:spPr bwMode="auto">
          <a:xfrm flipV="1">
            <a:off x="700087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67" name="Line 72"/>
          <p:cNvSpPr>
            <a:spLocks noChangeShapeType="1"/>
          </p:cNvSpPr>
          <p:nvPr/>
        </p:nvSpPr>
        <p:spPr bwMode="auto">
          <a:xfrm flipV="1">
            <a:off x="705802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68" name="Line 73"/>
          <p:cNvSpPr>
            <a:spLocks noChangeShapeType="1"/>
          </p:cNvSpPr>
          <p:nvPr/>
        </p:nvSpPr>
        <p:spPr bwMode="auto">
          <a:xfrm flipV="1">
            <a:off x="710565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69" name="Line 74"/>
          <p:cNvSpPr>
            <a:spLocks noChangeShapeType="1"/>
          </p:cNvSpPr>
          <p:nvPr/>
        </p:nvSpPr>
        <p:spPr bwMode="auto">
          <a:xfrm flipV="1">
            <a:off x="715327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70" name="Line 75"/>
          <p:cNvSpPr>
            <a:spLocks noChangeShapeType="1"/>
          </p:cNvSpPr>
          <p:nvPr/>
        </p:nvSpPr>
        <p:spPr bwMode="auto">
          <a:xfrm flipV="1">
            <a:off x="720090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71" name="Line 76"/>
          <p:cNvSpPr>
            <a:spLocks noChangeShapeType="1"/>
          </p:cNvSpPr>
          <p:nvPr/>
        </p:nvSpPr>
        <p:spPr bwMode="auto">
          <a:xfrm flipV="1">
            <a:off x="724852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72" name="Line 77"/>
          <p:cNvSpPr>
            <a:spLocks noChangeShapeType="1"/>
          </p:cNvSpPr>
          <p:nvPr/>
        </p:nvSpPr>
        <p:spPr bwMode="auto">
          <a:xfrm flipV="1">
            <a:off x="729615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73" name="Line 78"/>
          <p:cNvSpPr>
            <a:spLocks noChangeShapeType="1"/>
          </p:cNvSpPr>
          <p:nvPr/>
        </p:nvSpPr>
        <p:spPr bwMode="auto">
          <a:xfrm flipV="1">
            <a:off x="734377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74" name="Line 79"/>
          <p:cNvSpPr>
            <a:spLocks noChangeShapeType="1"/>
          </p:cNvSpPr>
          <p:nvPr/>
        </p:nvSpPr>
        <p:spPr bwMode="auto">
          <a:xfrm flipV="1">
            <a:off x="738981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75" name="Line 80"/>
          <p:cNvSpPr>
            <a:spLocks noChangeShapeType="1"/>
          </p:cNvSpPr>
          <p:nvPr/>
        </p:nvSpPr>
        <p:spPr bwMode="auto">
          <a:xfrm flipV="1">
            <a:off x="743743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76" name="Line 81"/>
          <p:cNvSpPr>
            <a:spLocks noChangeShapeType="1"/>
          </p:cNvSpPr>
          <p:nvPr/>
        </p:nvSpPr>
        <p:spPr bwMode="auto">
          <a:xfrm flipV="1">
            <a:off x="748506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77" name="Line 82"/>
          <p:cNvSpPr>
            <a:spLocks noChangeShapeType="1"/>
          </p:cNvSpPr>
          <p:nvPr/>
        </p:nvSpPr>
        <p:spPr bwMode="auto">
          <a:xfrm flipV="1">
            <a:off x="753268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78" name="Line 83"/>
          <p:cNvSpPr>
            <a:spLocks noChangeShapeType="1"/>
          </p:cNvSpPr>
          <p:nvPr/>
        </p:nvSpPr>
        <p:spPr bwMode="auto">
          <a:xfrm flipV="1">
            <a:off x="758983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79" name="Line 84"/>
          <p:cNvSpPr>
            <a:spLocks noChangeShapeType="1"/>
          </p:cNvSpPr>
          <p:nvPr/>
        </p:nvSpPr>
        <p:spPr bwMode="auto">
          <a:xfrm flipV="1">
            <a:off x="763746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80" name="Line 85"/>
          <p:cNvSpPr>
            <a:spLocks noChangeShapeType="1"/>
          </p:cNvSpPr>
          <p:nvPr/>
        </p:nvSpPr>
        <p:spPr bwMode="auto">
          <a:xfrm flipV="1">
            <a:off x="768508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81" name="Line 86"/>
          <p:cNvSpPr>
            <a:spLocks noChangeShapeType="1"/>
          </p:cNvSpPr>
          <p:nvPr/>
        </p:nvSpPr>
        <p:spPr bwMode="auto">
          <a:xfrm flipV="1">
            <a:off x="773271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82" name="Line 87"/>
          <p:cNvSpPr>
            <a:spLocks noChangeShapeType="1"/>
          </p:cNvSpPr>
          <p:nvPr/>
        </p:nvSpPr>
        <p:spPr bwMode="auto">
          <a:xfrm flipV="1">
            <a:off x="778033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83" name="Line 88"/>
          <p:cNvSpPr>
            <a:spLocks noChangeShapeType="1"/>
          </p:cNvSpPr>
          <p:nvPr/>
        </p:nvSpPr>
        <p:spPr bwMode="auto">
          <a:xfrm flipV="1">
            <a:off x="782796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84" name="Line 89"/>
          <p:cNvSpPr>
            <a:spLocks noChangeShapeType="1"/>
          </p:cNvSpPr>
          <p:nvPr/>
        </p:nvSpPr>
        <p:spPr bwMode="auto">
          <a:xfrm flipV="1">
            <a:off x="787558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85" name="Line 90"/>
          <p:cNvSpPr>
            <a:spLocks noChangeShapeType="1"/>
          </p:cNvSpPr>
          <p:nvPr/>
        </p:nvSpPr>
        <p:spPr bwMode="auto">
          <a:xfrm flipV="1">
            <a:off x="792321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86" name="Line 91"/>
          <p:cNvSpPr>
            <a:spLocks noChangeShapeType="1"/>
          </p:cNvSpPr>
          <p:nvPr/>
        </p:nvSpPr>
        <p:spPr bwMode="auto">
          <a:xfrm flipV="1">
            <a:off x="7970838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87" name="Line 92"/>
          <p:cNvSpPr>
            <a:spLocks noChangeShapeType="1"/>
          </p:cNvSpPr>
          <p:nvPr/>
        </p:nvSpPr>
        <p:spPr bwMode="auto">
          <a:xfrm flipV="1">
            <a:off x="8018463" y="3873500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88" name="Line 93"/>
          <p:cNvSpPr>
            <a:spLocks noChangeShapeType="1"/>
          </p:cNvSpPr>
          <p:nvPr/>
        </p:nvSpPr>
        <p:spPr bwMode="auto">
          <a:xfrm flipV="1">
            <a:off x="806450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89" name="Line 94"/>
          <p:cNvSpPr>
            <a:spLocks noChangeShapeType="1"/>
          </p:cNvSpPr>
          <p:nvPr/>
        </p:nvSpPr>
        <p:spPr bwMode="auto">
          <a:xfrm flipV="1">
            <a:off x="811212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90" name="Line 95"/>
          <p:cNvSpPr>
            <a:spLocks noChangeShapeType="1"/>
          </p:cNvSpPr>
          <p:nvPr/>
        </p:nvSpPr>
        <p:spPr bwMode="auto">
          <a:xfrm flipV="1">
            <a:off x="816927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91" name="Line 96"/>
          <p:cNvSpPr>
            <a:spLocks noChangeShapeType="1"/>
          </p:cNvSpPr>
          <p:nvPr/>
        </p:nvSpPr>
        <p:spPr bwMode="auto">
          <a:xfrm flipV="1">
            <a:off x="821690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92" name="Line 97"/>
          <p:cNvSpPr>
            <a:spLocks noChangeShapeType="1"/>
          </p:cNvSpPr>
          <p:nvPr/>
        </p:nvSpPr>
        <p:spPr bwMode="auto">
          <a:xfrm flipV="1">
            <a:off x="826452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93" name="Line 98"/>
          <p:cNvSpPr>
            <a:spLocks noChangeShapeType="1"/>
          </p:cNvSpPr>
          <p:nvPr/>
        </p:nvSpPr>
        <p:spPr bwMode="auto">
          <a:xfrm flipV="1">
            <a:off x="831215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94" name="Line 99"/>
          <p:cNvSpPr>
            <a:spLocks noChangeShapeType="1"/>
          </p:cNvSpPr>
          <p:nvPr/>
        </p:nvSpPr>
        <p:spPr bwMode="auto">
          <a:xfrm flipV="1">
            <a:off x="8359775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95" name="Line 100"/>
          <p:cNvSpPr>
            <a:spLocks noChangeShapeType="1"/>
          </p:cNvSpPr>
          <p:nvPr/>
        </p:nvSpPr>
        <p:spPr bwMode="auto">
          <a:xfrm flipV="1">
            <a:off x="8407400" y="3873500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96" name="Freeform 101"/>
          <p:cNvSpPr>
            <a:spLocks/>
          </p:cNvSpPr>
          <p:nvPr/>
        </p:nvSpPr>
        <p:spPr bwMode="auto">
          <a:xfrm>
            <a:off x="5100638" y="3216275"/>
            <a:ext cx="3278187" cy="657225"/>
          </a:xfrm>
          <a:custGeom>
            <a:avLst/>
            <a:gdLst>
              <a:gd name="T0" fmla="*/ 2147483647 w 345"/>
              <a:gd name="T1" fmla="*/ 2147483647 h 69"/>
              <a:gd name="T2" fmla="*/ 2147483647 w 345"/>
              <a:gd name="T3" fmla="*/ 2147483647 h 69"/>
              <a:gd name="T4" fmla="*/ 2147483647 w 345"/>
              <a:gd name="T5" fmla="*/ 2147483647 h 69"/>
              <a:gd name="T6" fmla="*/ 2147483647 w 345"/>
              <a:gd name="T7" fmla="*/ 2147483647 h 69"/>
              <a:gd name="T8" fmla="*/ 2147483647 w 345"/>
              <a:gd name="T9" fmla="*/ 2147483647 h 69"/>
              <a:gd name="T10" fmla="*/ 2147483647 w 345"/>
              <a:gd name="T11" fmla="*/ 2147483647 h 69"/>
              <a:gd name="T12" fmla="*/ 2147483647 w 345"/>
              <a:gd name="T13" fmla="*/ 2147483647 h 69"/>
              <a:gd name="T14" fmla="*/ 2147483647 w 345"/>
              <a:gd name="T15" fmla="*/ 2147483647 h 69"/>
              <a:gd name="T16" fmla="*/ 2147483647 w 345"/>
              <a:gd name="T17" fmla="*/ 2147483647 h 69"/>
              <a:gd name="T18" fmla="*/ 2147483647 w 345"/>
              <a:gd name="T19" fmla="*/ 2147483647 h 69"/>
              <a:gd name="T20" fmla="*/ 2147483647 w 345"/>
              <a:gd name="T21" fmla="*/ 2147483647 h 69"/>
              <a:gd name="T22" fmla="*/ 2147483647 w 345"/>
              <a:gd name="T23" fmla="*/ 2147483647 h 69"/>
              <a:gd name="T24" fmla="*/ 2147483647 w 345"/>
              <a:gd name="T25" fmla="*/ 2147483647 h 69"/>
              <a:gd name="T26" fmla="*/ 2147483647 w 345"/>
              <a:gd name="T27" fmla="*/ 2147483647 h 69"/>
              <a:gd name="T28" fmla="*/ 2147483647 w 345"/>
              <a:gd name="T29" fmla="*/ 2147483647 h 69"/>
              <a:gd name="T30" fmla="*/ 2147483647 w 345"/>
              <a:gd name="T31" fmla="*/ 0 h 69"/>
              <a:gd name="T32" fmla="*/ 2147483647 w 345"/>
              <a:gd name="T33" fmla="*/ 0 h 69"/>
              <a:gd name="T34" fmla="*/ 2147483647 w 345"/>
              <a:gd name="T35" fmla="*/ 2147483647 h 69"/>
              <a:gd name="T36" fmla="*/ 2147483647 w 345"/>
              <a:gd name="T37" fmla="*/ 2147483647 h 69"/>
              <a:gd name="T38" fmla="*/ 2147483647 w 345"/>
              <a:gd name="T39" fmla="*/ 2147483647 h 69"/>
              <a:gd name="T40" fmla="*/ 2147483647 w 345"/>
              <a:gd name="T41" fmla="*/ 2147483647 h 69"/>
              <a:gd name="T42" fmla="*/ 2147483647 w 345"/>
              <a:gd name="T43" fmla="*/ 2147483647 h 69"/>
              <a:gd name="T44" fmla="*/ 2147483647 w 345"/>
              <a:gd name="T45" fmla="*/ 2147483647 h 69"/>
              <a:gd name="T46" fmla="*/ 2147483647 w 345"/>
              <a:gd name="T47" fmla="*/ 2147483647 h 69"/>
              <a:gd name="T48" fmla="*/ 2147483647 w 345"/>
              <a:gd name="T49" fmla="*/ 2147483647 h 69"/>
              <a:gd name="T50" fmla="*/ 2147483647 w 345"/>
              <a:gd name="T51" fmla="*/ 2147483647 h 69"/>
              <a:gd name="T52" fmla="*/ 2147483647 w 345"/>
              <a:gd name="T53" fmla="*/ 2147483647 h 69"/>
              <a:gd name="T54" fmla="*/ 2147483647 w 345"/>
              <a:gd name="T55" fmla="*/ 2147483647 h 69"/>
              <a:gd name="T56" fmla="*/ 2147483647 w 345"/>
              <a:gd name="T57" fmla="*/ 2147483647 h 69"/>
              <a:gd name="T58" fmla="*/ 2147483647 w 345"/>
              <a:gd name="T59" fmla="*/ 2147483647 h 69"/>
              <a:gd name="T60" fmla="*/ 2147483647 w 345"/>
              <a:gd name="T61" fmla="*/ 2147483647 h 69"/>
              <a:gd name="T62" fmla="*/ 2147483647 w 345"/>
              <a:gd name="T63" fmla="*/ 2147483647 h 69"/>
              <a:gd name="T64" fmla="*/ 2147483647 w 345"/>
              <a:gd name="T65" fmla="*/ 2147483647 h 69"/>
              <a:gd name="T66" fmla="*/ 2147483647 w 345"/>
              <a:gd name="T67" fmla="*/ 2147483647 h 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45"/>
              <a:gd name="T103" fmla="*/ 0 h 69"/>
              <a:gd name="T104" fmla="*/ 345 w 345"/>
              <a:gd name="T105" fmla="*/ 69 h 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45" h="69">
                <a:moveTo>
                  <a:pt x="0" y="69"/>
                </a:moveTo>
                <a:lnTo>
                  <a:pt x="5" y="69"/>
                </a:lnTo>
                <a:lnTo>
                  <a:pt x="10" y="69"/>
                </a:lnTo>
                <a:lnTo>
                  <a:pt x="15" y="69"/>
                </a:lnTo>
                <a:lnTo>
                  <a:pt x="20" y="69"/>
                </a:lnTo>
                <a:lnTo>
                  <a:pt x="25" y="68"/>
                </a:lnTo>
                <a:lnTo>
                  <a:pt x="30" y="68"/>
                </a:lnTo>
                <a:lnTo>
                  <a:pt x="35" y="67"/>
                </a:lnTo>
                <a:lnTo>
                  <a:pt x="40" y="66"/>
                </a:lnTo>
                <a:lnTo>
                  <a:pt x="45" y="65"/>
                </a:lnTo>
                <a:lnTo>
                  <a:pt x="50" y="63"/>
                </a:lnTo>
                <a:lnTo>
                  <a:pt x="56" y="61"/>
                </a:lnTo>
                <a:lnTo>
                  <a:pt x="61" y="59"/>
                </a:lnTo>
                <a:lnTo>
                  <a:pt x="66" y="56"/>
                </a:lnTo>
                <a:lnTo>
                  <a:pt x="71" y="53"/>
                </a:lnTo>
                <a:lnTo>
                  <a:pt x="76" y="50"/>
                </a:lnTo>
                <a:lnTo>
                  <a:pt x="81" y="47"/>
                </a:lnTo>
                <a:lnTo>
                  <a:pt x="86" y="44"/>
                </a:lnTo>
                <a:lnTo>
                  <a:pt x="91" y="40"/>
                </a:lnTo>
                <a:lnTo>
                  <a:pt x="96" y="36"/>
                </a:lnTo>
                <a:lnTo>
                  <a:pt x="101" y="32"/>
                </a:lnTo>
                <a:lnTo>
                  <a:pt x="106" y="28"/>
                </a:lnTo>
                <a:lnTo>
                  <a:pt x="111" y="25"/>
                </a:lnTo>
                <a:lnTo>
                  <a:pt x="117" y="21"/>
                </a:lnTo>
                <a:lnTo>
                  <a:pt x="122" y="17"/>
                </a:lnTo>
                <a:lnTo>
                  <a:pt x="127" y="14"/>
                </a:lnTo>
                <a:lnTo>
                  <a:pt x="132" y="11"/>
                </a:lnTo>
                <a:lnTo>
                  <a:pt x="137" y="8"/>
                </a:lnTo>
                <a:lnTo>
                  <a:pt x="142" y="5"/>
                </a:lnTo>
                <a:lnTo>
                  <a:pt x="147" y="3"/>
                </a:lnTo>
                <a:lnTo>
                  <a:pt x="152" y="1"/>
                </a:lnTo>
                <a:lnTo>
                  <a:pt x="157" y="0"/>
                </a:lnTo>
                <a:lnTo>
                  <a:pt x="162" y="0"/>
                </a:lnTo>
                <a:lnTo>
                  <a:pt x="167" y="0"/>
                </a:lnTo>
                <a:lnTo>
                  <a:pt x="173" y="2"/>
                </a:lnTo>
                <a:lnTo>
                  <a:pt x="178" y="7"/>
                </a:lnTo>
                <a:lnTo>
                  <a:pt x="183" y="17"/>
                </a:lnTo>
                <a:lnTo>
                  <a:pt x="188" y="31"/>
                </a:lnTo>
                <a:lnTo>
                  <a:pt x="193" y="42"/>
                </a:lnTo>
                <a:lnTo>
                  <a:pt x="198" y="58"/>
                </a:lnTo>
                <a:lnTo>
                  <a:pt x="203" y="65"/>
                </a:lnTo>
                <a:lnTo>
                  <a:pt x="208" y="67"/>
                </a:lnTo>
                <a:lnTo>
                  <a:pt x="213" y="68"/>
                </a:lnTo>
                <a:lnTo>
                  <a:pt x="218" y="68"/>
                </a:lnTo>
                <a:lnTo>
                  <a:pt x="223" y="68"/>
                </a:lnTo>
                <a:lnTo>
                  <a:pt x="228" y="69"/>
                </a:lnTo>
                <a:lnTo>
                  <a:pt x="234" y="69"/>
                </a:lnTo>
                <a:lnTo>
                  <a:pt x="239" y="69"/>
                </a:lnTo>
                <a:lnTo>
                  <a:pt x="244" y="69"/>
                </a:lnTo>
                <a:lnTo>
                  <a:pt x="249" y="69"/>
                </a:lnTo>
                <a:lnTo>
                  <a:pt x="254" y="69"/>
                </a:lnTo>
                <a:lnTo>
                  <a:pt x="259" y="69"/>
                </a:lnTo>
                <a:lnTo>
                  <a:pt x="264" y="69"/>
                </a:lnTo>
                <a:lnTo>
                  <a:pt x="269" y="69"/>
                </a:lnTo>
                <a:lnTo>
                  <a:pt x="274" y="69"/>
                </a:lnTo>
                <a:lnTo>
                  <a:pt x="279" y="69"/>
                </a:lnTo>
                <a:lnTo>
                  <a:pt x="284" y="69"/>
                </a:lnTo>
                <a:lnTo>
                  <a:pt x="290" y="69"/>
                </a:lnTo>
                <a:lnTo>
                  <a:pt x="295" y="69"/>
                </a:lnTo>
                <a:lnTo>
                  <a:pt x="300" y="69"/>
                </a:lnTo>
                <a:lnTo>
                  <a:pt x="305" y="69"/>
                </a:lnTo>
                <a:lnTo>
                  <a:pt x="310" y="69"/>
                </a:lnTo>
                <a:lnTo>
                  <a:pt x="315" y="69"/>
                </a:lnTo>
                <a:lnTo>
                  <a:pt x="320" y="69"/>
                </a:lnTo>
                <a:lnTo>
                  <a:pt x="325" y="69"/>
                </a:lnTo>
                <a:lnTo>
                  <a:pt x="330" y="69"/>
                </a:lnTo>
                <a:lnTo>
                  <a:pt x="335" y="69"/>
                </a:lnTo>
                <a:lnTo>
                  <a:pt x="340" y="69"/>
                </a:lnTo>
                <a:lnTo>
                  <a:pt x="345" y="69"/>
                </a:lnTo>
              </a:path>
            </a:pathLst>
          </a:custGeom>
          <a:noFill/>
          <a:ln w="19050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97" name="Freeform 102"/>
          <p:cNvSpPr>
            <a:spLocks/>
          </p:cNvSpPr>
          <p:nvPr/>
        </p:nvSpPr>
        <p:spPr bwMode="auto">
          <a:xfrm>
            <a:off x="5100638" y="2692400"/>
            <a:ext cx="3278187" cy="1181100"/>
          </a:xfrm>
          <a:custGeom>
            <a:avLst/>
            <a:gdLst>
              <a:gd name="T0" fmla="*/ 2147483647 w 345"/>
              <a:gd name="T1" fmla="*/ 2147483647 h 124"/>
              <a:gd name="T2" fmla="*/ 2147483647 w 345"/>
              <a:gd name="T3" fmla="*/ 2147483647 h 124"/>
              <a:gd name="T4" fmla="*/ 2147483647 w 345"/>
              <a:gd name="T5" fmla="*/ 2147483647 h 124"/>
              <a:gd name="T6" fmla="*/ 2147483647 w 345"/>
              <a:gd name="T7" fmla="*/ 2147483647 h 124"/>
              <a:gd name="T8" fmla="*/ 2147483647 w 345"/>
              <a:gd name="T9" fmla="*/ 2147483647 h 124"/>
              <a:gd name="T10" fmla="*/ 2147483647 w 345"/>
              <a:gd name="T11" fmla="*/ 2147483647 h 124"/>
              <a:gd name="T12" fmla="*/ 2147483647 w 345"/>
              <a:gd name="T13" fmla="*/ 2147483647 h 124"/>
              <a:gd name="T14" fmla="*/ 2147483647 w 345"/>
              <a:gd name="T15" fmla="*/ 2147483647 h 124"/>
              <a:gd name="T16" fmla="*/ 2147483647 w 345"/>
              <a:gd name="T17" fmla="*/ 2147483647 h 124"/>
              <a:gd name="T18" fmla="*/ 2147483647 w 345"/>
              <a:gd name="T19" fmla="*/ 2147483647 h 124"/>
              <a:gd name="T20" fmla="*/ 2147483647 w 345"/>
              <a:gd name="T21" fmla="*/ 2147483647 h 124"/>
              <a:gd name="T22" fmla="*/ 2147483647 w 345"/>
              <a:gd name="T23" fmla="*/ 2147483647 h 124"/>
              <a:gd name="T24" fmla="*/ 2147483647 w 345"/>
              <a:gd name="T25" fmla="*/ 2147483647 h 124"/>
              <a:gd name="T26" fmla="*/ 2147483647 w 345"/>
              <a:gd name="T27" fmla="*/ 2147483647 h 124"/>
              <a:gd name="T28" fmla="*/ 2147483647 w 345"/>
              <a:gd name="T29" fmla="*/ 2147483647 h 124"/>
              <a:gd name="T30" fmla="*/ 2147483647 w 345"/>
              <a:gd name="T31" fmla="*/ 2147483647 h 124"/>
              <a:gd name="T32" fmla="*/ 2147483647 w 345"/>
              <a:gd name="T33" fmla="*/ 0 h 124"/>
              <a:gd name="T34" fmla="*/ 2147483647 w 345"/>
              <a:gd name="T35" fmla="*/ 2147483647 h 124"/>
              <a:gd name="T36" fmla="*/ 2147483647 w 345"/>
              <a:gd name="T37" fmla="*/ 2147483647 h 124"/>
              <a:gd name="T38" fmla="*/ 2147483647 w 345"/>
              <a:gd name="T39" fmla="*/ 2147483647 h 124"/>
              <a:gd name="T40" fmla="*/ 2147483647 w 345"/>
              <a:gd name="T41" fmla="*/ 2147483647 h 124"/>
              <a:gd name="T42" fmla="*/ 2147483647 w 345"/>
              <a:gd name="T43" fmla="*/ 2147483647 h 124"/>
              <a:gd name="T44" fmla="*/ 2147483647 w 345"/>
              <a:gd name="T45" fmla="*/ 2147483647 h 124"/>
              <a:gd name="T46" fmla="*/ 2147483647 w 345"/>
              <a:gd name="T47" fmla="*/ 2147483647 h 124"/>
              <a:gd name="T48" fmla="*/ 2147483647 w 345"/>
              <a:gd name="T49" fmla="*/ 2147483647 h 124"/>
              <a:gd name="T50" fmla="*/ 2147483647 w 345"/>
              <a:gd name="T51" fmla="*/ 2147483647 h 124"/>
              <a:gd name="T52" fmla="*/ 2147483647 w 345"/>
              <a:gd name="T53" fmla="*/ 2147483647 h 124"/>
              <a:gd name="T54" fmla="*/ 2147483647 w 345"/>
              <a:gd name="T55" fmla="*/ 2147483647 h 124"/>
              <a:gd name="T56" fmla="*/ 2147483647 w 345"/>
              <a:gd name="T57" fmla="*/ 2147483647 h 124"/>
              <a:gd name="T58" fmla="*/ 2147483647 w 345"/>
              <a:gd name="T59" fmla="*/ 2147483647 h 124"/>
              <a:gd name="T60" fmla="*/ 2147483647 w 345"/>
              <a:gd name="T61" fmla="*/ 2147483647 h 124"/>
              <a:gd name="T62" fmla="*/ 2147483647 w 345"/>
              <a:gd name="T63" fmla="*/ 2147483647 h 124"/>
              <a:gd name="T64" fmla="*/ 2147483647 w 345"/>
              <a:gd name="T65" fmla="*/ 2147483647 h 124"/>
              <a:gd name="T66" fmla="*/ 2147483647 w 345"/>
              <a:gd name="T67" fmla="*/ 2147483647 h 1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45"/>
              <a:gd name="T103" fmla="*/ 0 h 124"/>
              <a:gd name="T104" fmla="*/ 345 w 345"/>
              <a:gd name="T105" fmla="*/ 124 h 1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45" h="124">
                <a:moveTo>
                  <a:pt x="0" y="124"/>
                </a:moveTo>
                <a:lnTo>
                  <a:pt x="5" y="124"/>
                </a:lnTo>
                <a:lnTo>
                  <a:pt x="10" y="124"/>
                </a:lnTo>
                <a:lnTo>
                  <a:pt x="15" y="124"/>
                </a:lnTo>
                <a:lnTo>
                  <a:pt x="20" y="123"/>
                </a:lnTo>
                <a:lnTo>
                  <a:pt x="25" y="123"/>
                </a:lnTo>
                <a:lnTo>
                  <a:pt x="30" y="122"/>
                </a:lnTo>
                <a:lnTo>
                  <a:pt x="35" y="120"/>
                </a:lnTo>
                <a:lnTo>
                  <a:pt x="40" y="119"/>
                </a:lnTo>
                <a:lnTo>
                  <a:pt x="45" y="116"/>
                </a:lnTo>
                <a:lnTo>
                  <a:pt x="50" y="113"/>
                </a:lnTo>
                <a:lnTo>
                  <a:pt x="56" y="110"/>
                </a:lnTo>
                <a:lnTo>
                  <a:pt x="61" y="106"/>
                </a:lnTo>
                <a:lnTo>
                  <a:pt x="66" y="101"/>
                </a:lnTo>
                <a:lnTo>
                  <a:pt x="71" y="96"/>
                </a:lnTo>
                <a:lnTo>
                  <a:pt x="76" y="91"/>
                </a:lnTo>
                <a:lnTo>
                  <a:pt x="81" y="85"/>
                </a:lnTo>
                <a:lnTo>
                  <a:pt x="86" y="79"/>
                </a:lnTo>
                <a:lnTo>
                  <a:pt x="91" y="72"/>
                </a:lnTo>
                <a:lnTo>
                  <a:pt x="96" y="65"/>
                </a:lnTo>
                <a:lnTo>
                  <a:pt x="101" y="58"/>
                </a:lnTo>
                <a:lnTo>
                  <a:pt x="106" y="52"/>
                </a:lnTo>
                <a:lnTo>
                  <a:pt x="111" y="45"/>
                </a:lnTo>
                <a:lnTo>
                  <a:pt x="117" y="38"/>
                </a:lnTo>
                <a:lnTo>
                  <a:pt x="122" y="32"/>
                </a:lnTo>
                <a:lnTo>
                  <a:pt x="127" y="26"/>
                </a:lnTo>
                <a:lnTo>
                  <a:pt x="132" y="20"/>
                </a:lnTo>
                <a:lnTo>
                  <a:pt x="137" y="15"/>
                </a:lnTo>
                <a:lnTo>
                  <a:pt x="142" y="10"/>
                </a:lnTo>
                <a:lnTo>
                  <a:pt x="147" y="6"/>
                </a:lnTo>
                <a:lnTo>
                  <a:pt x="152" y="3"/>
                </a:lnTo>
                <a:lnTo>
                  <a:pt x="157" y="1"/>
                </a:lnTo>
                <a:lnTo>
                  <a:pt x="162" y="0"/>
                </a:lnTo>
                <a:lnTo>
                  <a:pt x="167" y="0"/>
                </a:lnTo>
                <a:lnTo>
                  <a:pt x="173" y="5"/>
                </a:lnTo>
                <a:lnTo>
                  <a:pt x="178" y="13"/>
                </a:lnTo>
                <a:lnTo>
                  <a:pt x="183" y="30"/>
                </a:lnTo>
                <a:lnTo>
                  <a:pt x="188" y="57"/>
                </a:lnTo>
                <a:lnTo>
                  <a:pt x="193" y="76"/>
                </a:lnTo>
                <a:lnTo>
                  <a:pt x="198" y="103"/>
                </a:lnTo>
                <a:lnTo>
                  <a:pt x="203" y="116"/>
                </a:lnTo>
                <a:lnTo>
                  <a:pt x="208" y="120"/>
                </a:lnTo>
                <a:lnTo>
                  <a:pt x="213" y="121"/>
                </a:lnTo>
                <a:lnTo>
                  <a:pt x="218" y="122"/>
                </a:lnTo>
                <a:lnTo>
                  <a:pt x="223" y="123"/>
                </a:lnTo>
                <a:lnTo>
                  <a:pt x="228" y="123"/>
                </a:lnTo>
                <a:lnTo>
                  <a:pt x="234" y="123"/>
                </a:lnTo>
                <a:lnTo>
                  <a:pt x="239" y="123"/>
                </a:lnTo>
                <a:lnTo>
                  <a:pt x="244" y="124"/>
                </a:lnTo>
                <a:lnTo>
                  <a:pt x="249" y="124"/>
                </a:lnTo>
                <a:lnTo>
                  <a:pt x="254" y="124"/>
                </a:lnTo>
                <a:lnTo>
                  <a:pt x="259" y="124"/>
                </a:lnTo>
                <a:lnTo>
                  <a:pt x="264" y="124"/>
                </a:lnTo>
                <a:lnTo>
                  <a:pt x="269" y="124"/>
                </a:lnTo>
                <a:lnTo>
                  <a:pt x="274" y="124"/>
                </a:lnTo>
                <a:lnTo>
                  <a:pt x="279" y="124"/>
                </a:lnTo>
                <a:lnTo>
                  <a:pt x="284" y="124"/>
                </a:lnTo>
                <a:lnTo>
                  <a:pt x="290" y="124"/>
                </a:lnTo>
                <a:lnTo>
                  <a:pt x="295" y="124"/>
                </a:lnTo>
                <a:lnTo>
                  <a:pt x="300" y="124"/>
                </a:lnTo>
                <a:lnTo>
                  <a:pt x="305" y="124"/>
                </a:lnTo>
                <a:lnTo>
                  <a:pt x="310" y="124"/>
                </a:lnTo>
                <a:lnTo>
                  <a:pt x="315" y="124"/>
                </a:lnTo>
                <a:lnTo>
                  <a:pt x="320" y="124"/>
                </a:lnTo>
                <a:lnTo>
                  <a:pt x="325" y="124"/>
                </a:lnTo>
                <a:lnTo>
                  <a:pt x="330" y="124"/>
                </a:lnTo>
                <a:lnTo>
                  <a:pt x="335" y="124"/>
                </a:lnTo>
                <a:lnTo>
                  <a:pt x="340" y="124"/>
                </a:lnTo>
                <a:lnTo>
                  <a:pt x="345" y="124"/>
                </a:lnTo>
              </a:path>
            </a:pathLst>
          </a:custGeom>
          <a:noFill/>
          <a:ln w="19050">
            <a:solidFill>
              <a:srgbClr val="FF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98" name="Freeform 103"/>
          <p:cNvSpPr>
            <a:spLocks/>
          </p:cNvSpPr>
          <p:nvPr/>
        </p:nvSpPr>
        <p:spPr bwMode="auto">
          <a:xfrm>
            <a:off x="5100638" y="2179638"/>
            <a:ext cx="3278187" cy="1693862"/>
          </a:xfrm>
          <a:custGeom>
            <a:avLst/>
            <a:gdLst>
              <a:gd name="T0" fmla="*/ 2147483647 w 345"/>
              <a:gd name="T1" fmla="*/ 2147483647 h 178"/>
              <a:gd name="T2" fmla="*/ 2147483647 w 345"/>
              <a:gd name="T3" fmla="*/ 2147483647 h 178"/>
              <a:gd name="T4" fmla="*/ 2147483647 w 345"/>
              <a:gd name="T5" fmla="*/ 2147483647 h 178"/>
              <a:gd name="T6" fmla="*/ 2147483647 w 345"/>
              <a:gd name="T7" fmla="*/ 2147483647 h 178"/>
              <a:gd name="T8" fmla="*/ 2147483647 w 345"/>
              <a:gd name="T9" fmla="*/ 2147483647 h 178"/>
              <a:gd name="T10" fmla="*/ 2147483647 w 345"/>
              <a:gd name="T11" fmla="*/ 2147483647 h 178"/>
              <a:gd name="T12" fmla="*/ 2147483647 w 345"/>
              <a:gd name="T13" fmla="*/ 2147483647 h 178"/>
              <a:gd name="T14" fmla="*/ 2147483647 w 345"/>
              <a:gd name="T15" fmla="*/ 2147483647 h 178"/>
              <a:gd name="T16" fmla="*/ 2147483647 w 345"/>
              <a:gd name="T17" fmla="*/ 2147483647 h 178"/>
              <a:gd name="T18" fmla="*/ 2147483647 w 345"/>
              <a:gd name="T19" fmla="*/ 2147483647 h 178"/>
              <a:gd name="T20" fmla="*/ 2147483647 w 345"/>
              <a:gd name="T21" fmla="*/ 2147483647 h 178"/>
              <a:gd name="T22" fmla="*/ 2147483647 w 345"/>
              <a:gd name="T23" fmla="*/ 2147483647 h 178"/>
              <a:gd name="T24" fmla="*/ 2147483647 w 345"/>
              <a:gd name="T25" fmla="*/ 2147483647 h 178"/>
              <a:gd name="T26" fmla="*/ 2147483647 w 345"/>
              <a:gd name="T27" fmla="*/ 2147483647 h 178"/>
              <a:gd name="T28" fmla="*/ 2147483647 w 345"/>
              <a:gd name="T29" fmla="*/ 2147483647 h 178"/>
              <a:gd name="T30" fmla="*/ 2147483647 w 345"/>
              <a:gd name="T31" fmla="*/ 2147483647 h 178"/>
              <a:gd name="T32" fmla="*/ 2147483647 w 345"/>
              <a:gd name="T33" fmla="*/ 0 h 178"/>
              <a:gd name="T34" fmla="*/ 2147483647 w 345"/>
              <a:gd name="T35" fmla="*/ 2147483647 h 178"/>
              <a:gd name="T36" fmla="*/ 2147483647 w 345"/>
              <a:gd name="T37" fmla="*/ 2147483647 h 178"/>
              <a:gd name="T38" fmla="*/ 2147483647 w 345"/>
              <a:gd name="T39" fmla="*/ 2147483647 h 178"/>
              <a:gd name="T40" fmla="*/ 2147483647 w 345"/>
              <a:gd name="T41" fmla="*/ 2147483647 h 178"/>
              <a:gd name="T42" fmla="*/ 2147483647 w 345"/>
              <a:gd name="T43" fmla="*/ 2147483647 h 178"/>
              <a:gd name="T44" fmla="*/ 2147483647 w 345"/>
              <a:gd name="T45" fmla="*/ 2147483647 h 178"/>
              <a:gd name="T46" fmla="*/ 2147483647 w 345"/>
              <a:gd name="T47" fmla="*/ 2147483647 h 178"/>
              <a:gd name="T48" fmla="*/ 2147483647 w 345"/>
              <a:gd name="T49" fmla="*/ 2147483647 h 178"/>
              <a:gd name="T50" fmla="*/ 2147483647 w 345"/>
              <a:gd name="T51" fmla="*/ 2147483647 h 178"/>
              <a:gd name="T52" fmla="*/ 2147483647 w 345"/>
              <a:gd name="T53" fmla="*/ 2147483647 h 178"/>
              <a:gd name="T54" fmla="*/ 2147483647 w 345"/>
              <a:gd name="T55" fmla="*/ 2147483647 h 178"/>
              <a:gd name="T56" fmla="*/ 2147483647 w 345"/>
              <a:gd name="T57" fmla="*/ 2147483647 h 178"/>
              <a:gd name="T58" fmla="*/ 2147483647 w 345"/>
              <a:gd name="T59" fmla="*/ 2147483647 h 178"/>
              <a:gd name="T60" fmla="*/ 2147483647 w 345"/>
              <a:gd name="T61" fmla="*/ 2147483647 h 178"/>
              <a:gd name="T62" fmla="*/ 2147483647 w 345"/>
              <a:gd name="T63" fmla="*/ 2147483647 h 178"/>
              <a:gd name="T64" fmla="*/ 2147483647 w 345"/>
              <a:gd name="T65" fmla="*/ 2147483647 h 178"/>
              <a:gd name="T66" fmla="*/ 2147483647 w 345"/>
              <a:gd name="T67" fmla="*/ 2147483647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45"/>
              <a:gd name="T103" fmla="*/ 0 h 178"/>
              <a:gd name="T104" fmla="*/ 345 w 345"/>
              <a:gd name="T105" fmla="*/ 178 h 17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45" h="178">
                <a:moveTo>
                  <a:pt x="0" y="178"/>
                </a:moveTo>
                <a:lnTo>
                  <a:pt x="5" y="178"/>
                </a:lnTo>
                <a:lnTo>
                  <a:pt x="10" y="178"/>
                </a:lnTo>
                <a:lnTo>
                  <a:pt x="15" y="177"/>
                </a:lnTo>
                <a:lnTo>
                  <a:pt x="20" y="177"/>
                </a:lnTo>
                <a:lnTo>
                  <a:pt x="25" y="176"/>
                </a:lnTo>
                <a:lnTo>
                  <a:pt x="30" y="175"/>
                </a:lnTo>
                <a:lnTo>
                  <a:pt x="35" y="173"/>
                </a:lnTo>
                <a:lnTo>
                  <a:pt x="40" y="170"/>
                </a:lnTo>
                <a:lnTo>
                  <a:pt x="45" y="167"/>
                </a:lnTo>
                <a:lnTo>
                  <a:pt x="50" y="163"/>
                </a:lnTo>
                <a:lnTo>
                  <a:pt x="56" y="158"/>
                </a:lnTo>
                <a:lnTo>
                  <a:pt x="61" y="152"/>
                </a:lnTo>
                <a:lnTo>
                  <a:pt x="66" y="145"/>
                </a:lnTo>
                <a:lnTo>
                  <a:pt x="71" y="138"/>
                </a:lnTo>
                <a:lnTo>
                  <a:pt x="76" y="130"/>
                </a:lnTo>
                <a:lnTo>
                  <a:pt x="81" y="122"/>
                </a:lnTo>
                <a:lnTo>
                  <a:pt x="86" y="113"/>
                </a:lnTo>
                <a:lnTo>
                  <a:pt x="91" y="103"/>
                </a:lnTo>
                <a:lnTo>
                  <a:pt x="96" y="93"/>
                </a:lnTo>
                <a:lnTo>
                  <a:pt x="101" y="84"/>
                </a:lnTo>
                <a:lnTo>
                  <a:pt x="106" y="74"/>
                </a:lnTo>
                <a:lnTo>
                  <a:pt x="111" y="64"/>
                </a:lnTo>
                <a:lnTo>
                  <a:pt x="117" y="54"/>
                </a:lnTo>
                <a:lnTo>
                  <a:pt x="122" y="45"/>
                </a:lnTo>
                <a:lnTo>
                  <a:pt x="127" y="36"/>
                </a:lnTo>
                <a:lnTo>
                  <a:pt x="132" y="28"/>
                </a:lnTo>
                <a:lnTo>
                  <a:pt x="137" y="21"/>
                </a:lnTo>
                <a:lnTo>
                  <a:pt x="142" y="14"/>
                </a:lnTo>
                <a:lnTo>
                  <a:pt x="147" y="9"/>
                </a:lnTo>
                <a:lnTo>
                  <a:pt x="152" y="4"/>
                </a:lnTo>
                <a:lnTo>
                  <a:pt x="157" y="1"/>
                </a:lnTo>
                <a:lnTo>
                  <a:pt x="162" y="0"/>
                </a:lnTo>
                <a:lnTo>
                  <a:pt x="167" y="0"/>
                </a:lnTo>
                <a:lnTo>
                  <a:pt x="173" y="7"/>
                </a:lnTo>
                <a:lnTo>
                  <a:pt x="178" y="19"/>
                </a:lnTo>
                <a:lnTo>
                  <a:pt x="183" y="43"/>
                </a:lnTo>
                <a:lnTo>
                  <a:pt x="188" y="81"/>
                </a:lnTo>
                <a:lnTo>
                  <a:pt x="193" y="109"/>
                </a:lnTo>
                <a:lnTo>
                  <a:pt x="198" y="138"/>
                </a:lnTo>
                <a:lnTo>
                  <a:pt x="203" y="160"/>
                </a:lnTo>
                <a:lnTo>
                  <a:pt x="208" y="168"/>
                </a:lnTo>
                <a:lnTo>
                  <a:pt x="213" y="171"/>
                </a:lnTo>
                <a:lnTo>
                  <a:pt x="218" y="173"/>
                </a:lnTo>
                <a:lnTo>
                  <a:pt x="223" y="174"/>
                </a:lnTo>
                <a:lnTo>
                  <a:pt x="228" y="175"/>
                </a:lnTo>
                <a:lnTo>
                  <a:pt x="234" y="176"/>
                </a:lnTo>
                <a:lnTo>
                  <a:pt x="239" y="176"/>
                </a:lnTo>
                <a:lnTo>
                  <a:pt x="244" y="177"/>
                </a:lnTo>
                <a:lnTo>
                  <a:pt x="249" y="177"/>
                </a:lnTo>
                <a:lnTo>
                  <a:pt x="254" y="177"/>
                </a:lnTo>
                <a:lnTo>
                  <a:pt x="259" y="177"/>
                </a:lnTo>
                <a:lnTo>
                  <a:pt x="264" y="177"/>
                </a:lnTo>
                <a:lnTo>
                  <a:pt x="269" y="177"/>
                </a:lnTo>
                <a:lnTo>
                  <a:pt x="274" y="177"/>
                </a:lnTo>
                <a:lnTo>
                  <a:pt x="279" y="177"/>
                </a:lnTo>
                <a:lnTo>
                  <a:pt x="284" y="177"/>
                </a:lnTo>
                <a:lnTo>
                  <a:pt x="290" y="178"/>
                </a:lnTo>
                <a:lnTo>
                  <a:pt x="295" y="178"/>
                </a:lnTo>
                <a:lnTo>
                  <a:pt x="300" y="178"/>
                </a:lnTo>
                <a:lnTo>
                  <a:pt x="305" y="178"/>
                </a:lnTo>
                <a:lnTo>
                  <a:pt x="310" y="178"/>
                </a:lnTo>
                <a:lnTo>
                  <a:pt x="315" y="178"/>
                </a:lnTo>
                <a:lnTo>
                  <a:pt x="320" y="178"/>
                </a:lnTo>
                <a:lnTo>
                  <a:pt x="325" y="178"/>
                </a:lnTo>
                <a:lnTo>
                  <a:pt x="330" y="178"/>
                </a:lnTo>
                <a:lnTo>
                  <a:pt x="335" y="178"/>
                </a:lnTo>
                <a:lnTo>
                  <a:pt x="340" y="178"/>
                </a:lnTo>
                <a:lnTo>
                  <a:pt x="345" y="178"/>
                </a:lnTo>
              </a:path>
            </a:pathLst>
          </a:custGeom>
          <a:noFill/>
          <a:ln w="19050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99" name="Rectangle 104"/>
          <p:cNvSpPr>
            <a:spLocks noChangeArrowheads="1"/>
          </p:cNvSpPr>
          <p:nvPr/>
        </p:nvSpPr>
        <p:spPr bwMode="auto">
          <a:xfrm>
            <a:off x="4881563" y="3797300"/>
            <a:ext cx="152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0</a:t>
            </a:r>
            <a:endParaRPr lang="ru-RU"/>
          </a:p>
        </p:txBody>
      </p:sp>
      <p:sp>
        <p:nvSpPr>
          <p:cNvPr id="21600" name="Rectangle 106"/>
          <p:cNvSpPr>
            <a:spLocks noChangeArrowheads="1"/>
          </p:cNvSpPr>
          <p:nvPr/>
        </p:nvSpPr>
        <p:spPr bwMode="auto">
          <a:xfrm>
            <a:off x="4652963" y="3416300"/>
            <a:ext cx="3984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4000</a:t>
            </a:r>
            <a:endParaRPr lang="ru-RU"/>
          </a:p>
        </p:txBody>
      </p:sp>
      <p:sp>
        <p:nvSpPr>
          <p:cNvPr id="21601" name="Rectangle 108"/>
          <p:cNvSpPr>
            <a:spLocks noChangeArrowheads="1"/>
          </p:cNvSpPr>
          <p:nvPr/>
        </p:nvSpPr>
        <p:spPr bwMode="auto">
          <a:xfrm>
            <a:off x="4652963" y="3044825"/>
            <a:ext cx="3984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8000</a:t>
            </a:r>
            <a:endParaRPr lang="ru-RU"/>
          </a:p>
        </p:txBody>
      </p:sp>
      <p:sp>
        <p:nvSpPr>
          <p:cNvPr id="21602" name="Rectangle 110"/>
          <p:cNvSpPr>
            <a:spLocks noChangeArrowheads="1"/>
          </p:cNvSpPr>
          <p:nvPr/>
        </p:nvSpPr>
        <p:spPr bwMode="auto">
          <a:xfrm>
            <a:off x="4576763" y="2663825"/>
            <a:ext cx="48418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12000</a:t>
            </a:r>
            <a:endParaRPr lang="ru-RU"/>
          </a:p>
        </p:txBody>
      </p:sp>
      <p:sp>
        <p:nvSpPr>
          <p:cNvPr id="21603" name="Rectangle 112"/>
          <p:cNvSpPr>
            <a:spLocks noChangeArrowheads="1"/>
          </p:cNvSpPr>
          <p:nvPr/>
        </p:nvSpPr>
        <p:spPr bwMode="auto">
          <a:xfrm>
            <a:off x="4576763" y="2293938"/>
            <a:ext cx="48418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16000</a:t>
            </a:r>
            <a:endParaRPr lang="ru-RU"/>
          </a:p>
        </p:txBody>
      </p:sp>
      <p:sp>
        <p:nvSpPr>
          <p:cNvPr id="21604" name="Rectangle 114"/>
          <p:cNvSpPr>
            <a:spLocks noChangeArrowheads="1"/>
          </p:cNvSpPr>
          <p:nvPr/>
        </p:nvSpPr>
        <p:spPr bwMode="auto">
          <a:xfrm>
            <a:off x="4576763" y="1912938"/>
            <a:ext cx="48418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20000</a:t>
            </a:r>
            <a:endParaRPr lang="ru-RU"/>
          </a:p>
        </p:txBody>
      </p:sp>
      <p:sp>
        <p:nvSpPr>
          <p:cNvPr id="21605" name="Rectangle 115"/>
          <p:cNvSpPr>
            <a:spLocks noChangeArrowheads="1"/>
          </p:cNvSpPr>
          <p:nvPr/>
        </p:nvSpPr>
        <p:spPr bwMode="auto">
          <a:xfrm rot="-5400000">
            <a:off x="4918869" y="3985419"/>
            <a:ext cx="3984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1945</a:t>
            </a:r>
            <a:endParaRPr lang="ru-RU"/>
          </a:p>
        </p:txBody>
      </p:sp>
      <p:sp>
        <p:nvSpPr>
          <p:cNvPr id="21606" name="Rectangle 116"/>
          <p:cNvSpPr>
            <a:spLocks noChangeArrowheads="1"/>
          </p:cNvSpPr>
          <p:nvPr/>
        </p:nvSpPr>
        <p:spPr bwMode="auto">
          <a:xfrm rot="-5400000">
            <a:off x="5109369" y="3985419"/>
            <a:ext cx="3984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1949</a:t>
            </a:r>
            <a:endParaRPr lang="ru-RU"/>
          </a:p>
        </p:txBody>
      </p:sp>
      <p:sp>
        <p:nvSpPr>
          <p:cNvPr id="21607" name="Rectangle 117"/>
          <p:cNvSpPr>
            <a:spLocks noChangeArrowheads="1"/>
          </p:cNvSpPr>
          <p:nvPr/>
        </p:nvSpPr>
        <p:spPr bwMode="auto">
          <a:xfrm rot="-5400000">
            <a:off x="5298282" y="3985419"/>
            <a:ext cx="3984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1953</a:t>
            </a:r>
            <a:endParaRPr lang="ru-RU"/>
          </a:p>
        </p:txBody>
      </p:sp>
      <p:sp>
        <p:nvSpPr>
          <p:cNvPr id="21608" name="Rectangle 118"/>
          <p:cNvSpPr>
            <a:spLocks noChangeArrowheads="1"/>
          </p:cNvSpPr>
          <p:nvPr/>
        </p:nvSpPr>
        <p:spPr bwMode="auto">
          <a:xfrm rot="-5400000">
            <a:off x="5496719" y="3985419"/>
            <a:ext cx="3984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1957</a:t>
            </a:r>
            <a:endParaRPr lang="ru-RU"/>
          </a:p>
        </p:txBody>
      </p:sp>
      <p:sp>
        <p:nvSpPr>
          <p:cNvPr id="21609" name="Rectangle 119"/>
          <p:cNvSpPr>
            <a:spLocks noChangeArrowheads="1"/>
          </p:cNvSpPr>
          <p:nvPr/>
        </p:nvSpPr>
        <p:spPr bwMode="auto">
          <a:xfrm rot="-5400000">
            <a:off x="5688807" y="3985419"/>
            <a:ext cx="3984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1961</a:t>
            </a:r>
            <a:endParaRPr lang="ru-RU"/>
          </a:p>
        </p:txBody>
      </p:sp>
      <p:sp>
        <p:nvSpPr>
          <p:cNvPr id="21610" name="Rectangle 120"/>
          <p:cNvSpPr>
            <a:spLocks noChangeArrowheads="1"/>
          </p:cNvSpPr>
          <p:nvPr/>
        </p:nvSpPr>
        <p:spPr bwMode="auto">
          <a:xfrm rot="-5400000">
            <a:off x="5877719" y="3985419"/>
            <a:ext cx="3984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1965</a:t>
            </a:r>
            <a:endParaRPr lang="ru-RU"/>
          </a:p>
        </p:txBody>
      </p:sp>
      <p:sp>
        <p:nvSpPr>
          <p:cNvPr id="21611" name="Rectangle 121"/>
          <p:cNvSpPr>
            <a:spLocks noChangeArrowheads="1"/>
          </p:cNvSpPr>
          <p:nvPr/>
        </p:nvSpPr>
        <p:spPr bwMode="auto">
          <a:xfrm rot="-5400000">
            <a:off x="6077744" y="3985419"/>
            <a:ext cx="3984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1969</a:t>
            </a:r>
            <a:endParaRPr lang="ru-RU"/>
          </a:p>
        </p:txBody>
      </p:sp>
      <p:sp>
        <p:nvSpPr>
          <p:cNvPr id="21612" name="Rectangle 122"/>
          <p:cNvSpPr>
            <a:spLocks noChangeArrowheads="1"/>
          </p:cNvSpPr>
          <p:nvPr/>
        </p:nvSpPr>
        <p:spPr bwMode="auto">
          <a:xfrm rot="-5400000">
            <a:off x="6268243" y="3987007"/>
            <a:ext cx="3984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1973</a:t>
            </a:r>
            <a:endParaRPr lang="ru-RU"/>
          </a:p>
        </p:txBody>
      </p:sp>
      <p:sp>
        <p:nvSpPr>
          <p:cNvPr id="21613" name="Rectangle 123"/>
          <p:cNvSpPr>
            <a:spLocks noChangeArrowheads="1"/>
          </p:cNvSpPr>
          <p:nvPr/>
        </p:nvSpPr>
        <p:spPr bwMode="auto">
          <a:xfrm rot="-5400000">
            <a:off x="6458743" y="3987007"/>
            <a:ext cx="3984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1977</a:t>
            </a:r>
            <a:endParaRPr lang="ru-RU"/>
          </a:p>
        </p:txBody>
      </p:sp>
      <p:sp>
        <p:nvSpPr>
          <p:cNvPr id="21614" name="Rectangle 124"/>
          <p:cNvSpPr>
            <a:spLocks noChangeArrowheads="1"/>
          </p:cNvSpPr>
          <p:nvPr/>
        </p:nvSpPr>
        <p:spPr bwMode="auto">
          <a:xfrm rot="-5400000">
            <a:off x="6657181" y="3987007"/>
            <a:ext cx="3984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1981</a:t>
            </a:r>
            <a:endParaRPr lang="ru-RU"/>
          </a:p>
        </p:txBody>
      </p:sp>
      <p:sp>
        <p:nvSpPr>
          <p:cNvPr id="21615" name="Rectangle 125"/>
          <p:cNvSpPr>
            <a:spLocks noChangeArrowheads="1"/>
          </p:cNvSpPr>
          <p:nvPr/>
        </p:nvSpPr>
        <p:spPr bwMode="auto">
          <a:xfrm rot="-5400000">
            <a:off x="6847681" y="3987007"/>
            <a:ext cx="3984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1985</a:t>
            </a:r>
            <a:endParaRPr lang="ru-RU"/>
          </a:p>
        </p:txBody>
      </p:sp>
      <p:sp>
        <p:nvSpPr>
          <p:cNvPr id="21616" name="Rectangle 126"/>
          <p:cNvSpPr>
            <a:spLocks noChangeArrowheads="1"/>
          </p:cNvSpPr>
          <p:nvPr/>
        </p:nvSpPr>
        <p:spPr bwMode="auto">
          <a:xfrm rot="-5400000">
            <a:off x="7038181" y="3987007"/>
            <a:ext cx="3984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1989</a:t>
            </a:r>
            <a:endParaRPr lang="ru-RU"/>
          </a:p>
        </p:txBody>
      </p:sp>
      <p:sp>
        <p:nvSpPr>
          <p:cNvPr id="21617" name="Rectangle 127"/>
          <p:cNvSpPr>
            <a:spLocks noChangeArrowheads="1"/>
          </p:cNvSpPr>
          <p:nvPr/>
        </p:nvSpPr>
        <p:spPr bwMode="auto">
          <a:xfrm rot="-5400000">
            <a:off x="7238206" y="3987007"/>
            <a:ext cx="3984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1993</a:t>
            </a:r>
            <a:endParaRPr lang="ru-RU"/>
          </a:p>
        </p:txBody>
      </p:sp>
      <p:sp>
        <p:nvSpPr>
          <p:cNvPr id="21618" name="Rectangle 128"/>
          <p:cNvSpPr>
            <a:spLocks noChangeArrowheads="1"/>
          </p:cNvSpPr>
          <p:nvPr/>
        </p:nvSpPr>
        <p:spPr bwMode="auto">
          <a:xfrm rot="-5400000">
            <a:off x="7427118" y="3987007"/>
            <a:ext cx="3984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1997</a:t>
            </a:r>
            <a:endParaRPr lang="ru-RU"/>
          </a:p>
        </p:txBody>
      </p:sp>
      <p:sp>
        <p:nvSpPr>
          <p:cNvPr id="21619" name="Rectangle 129"/>
          <p:cNvSpPr>
            <a:spLocks noChangeArrowheads="1"/>
          </p:cNvSpPr>
          <p:nvPr/>
        </p:nvSpPr>
        <p:spPr bwMode="auto">
          <a:xfrm rot="-5400000">
            <a:off x="7617618" y="3987007"/>
            <a:ext cx="3984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2001</a:t>
            </a:r>
            <a:endParaRPr lang="ru-RU"/>
          </a:p>
        </p:txBody>
      </p:sp>
      <p:sp>
        <p:nvSpPr>
          <p:cNvPr id="21620" name="Rectangle 130"/>
          <p:cNvSpPr>
            <a:spLocks noChangeArrowheads="1"/>
          </p:cNvSpPr>
          <p:nvPr/>
        </p:nvSpPr>
        <p:spPr bwMode="auto">
          <a:xfrm rot="-5400000">
            <a:off x="7817643" y="3987007"/>
            <a:ext cx="3984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2005</a:t>
            </a:r>
            <a:endParaRPr lang="ru-RU"/>
          </a:p>
        </p:txBody>
      </p:sp>
      <p:sp>
        <p:nvSpPr>
          <p:cNvPr id="21621" name="Rectangle 131"/>
          <p:cNvSpPr>
            <a:spLocks noChangeArrowheads="1"/>
          </p:cNvSpPr>
          <p:nvPr/>
        </p:nvSpPr>
        <p:spPr bwMode="auto">
          <a:xfrm rot="-5400000">
            <a:off x="8006556" y="3987007"/>
            <a:ext cx="3984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2009</a:t>
            </a:r>
            <a:endParaRPr lang="ru-RU"/>
          </a:p>
        </p:txBody>
      </p:sp>
      <p:sp>
        <p:nvSpPr>
          <p:cNvPr id="21622" name="Rectangle 132"/>
          <p:cNvSpPr>
            <a:spLocks noChangeArrowheads="1"/>
          </p:cNvSpPr>
          <p:nvPr/>
        </p:nvSpPr>
        <p:spPr bwMode="auto">
          <a:xfrm rot="-5400000">
            <a:off x="8197056" y="3987007"/>
            <a:ext cx="3984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2013</a:t>
            </a:r>
            <a:endParaRPr lang="ru-RU"/>
          </a:p>
        </p:txBody>
      </p:sp>
      <p:sp>
        <p:nvSpPr>
          <p:cNvPr id="21623" name="Rectangle 133"/>
          <p:cNvSpPr>
            <a:spLocks noChangeArrowheads="1"/>
          </p:cNvSpPr>
          <p:nvPr/>
        </p:nvSpPr>
        <p:spPr bwMode="auto">
          <a:xfrm rot="-5400000">
            <a:off x="3713162" y="2740026"/>
            <a:ext cx="13493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HCB emissions, t/y</a:t>
            </a:r>
            <a:endParaRPr lang="ru-RU"/>
          </a:p>
        </p:txBody>
      </p:sp>
      <p:sp>
        <p:nvSpPr>
          <p:cNvPr id="21624" name="Rectangle 134"/>
          <p:cNvSpPr>
            <a:spLocks noChangeArrowheads="1"/>
          </p:cNvSpPr>
          <p:nvPr/>
        </p:nvSpPr>
        <p:spPr bwMode="auto">
          <a:xfrm>
            <a:off x="7542213" y="2074863"/>
            <a:ext cx="788987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25" name="Line 135"/>
          <p:cNvSpPr>
            <a:spLocks noChangeShapeType="1"/>
          </p:cNvSpPr>
          <p:nvPr/>
        </p:nvSpPr>
        <p:spPr bwMode="auto">
          <a:xfrm>
            <a:off x="7694613" y="2179638"/>
            <a:ext cx="228600" cy="1587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26" name="Rectangle 136"/>
          <p:cNvSpPr>
            <a:spLocks noChangeArrowheads="1"/>
          </p:cNvSpPr>
          <p:nvPr/>
        </p:nvSpPr>
        <p:spPr bwMode="auto">
          <a:xfrm>
            <a:off x="7961313" y="2103438"/>
            <a:ext cx="3143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Min</a:t>
            </a:r>
            <a:endParaRPr lang="ru-RU"/>
          </a:p>
        </p:txBody>
      </p:sp>
      <p:sp>
        <p:nvSpPr>
          <p:cNvPr id="21627" name="Line 137"/>
          <p:cNvSpPr>
            <a:spLocks noChangeShapeType="1"/>
          </p:cNvSpPr>
          <p:nvPr/>
        </p:nvSpPr>
        <p:spPr bwMode="auto">
          <a:xfrm>
            <a:off x="7694613" y="2389188"/>
            <a:ext cx="228600" cy="1587"/>
          </a:xfrm>
          <a:prstGeom prst="line">
            <a:avLst/>
          </a:prstGeom>
          <a:noFill/>
          <a:ln w="19050">
            <a:solidFill>
              <a:srgbClr val="FF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28" name="Rectangle 138"/>
          <p:cNvSpPr>
            <a:spLocks noChangeArrowheads="1"/>
          </p:cNvSpPr>
          <p:nvPr/>
        </p:nvSpPr>
        <p:spPr bwMode="auto">
          <a:xfrm>
            <a:off x="7961313" y="2312988"/>
            <a:ext cx="323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Ave</a:t>
            </a:r>
            <a:endParaRPr lang="ru-RU"/>
          </a:p>
        </p:txBody>
      </p:sp>
      <p:sp>
        <p:nvSpPr>
          <p:cNvPr id="21629" name="Line 139"/>
          <p:cNvSpPr>
            <a:spLocks noChangeShapeType="1"/>
          </p:cNvSpPr>
          <p:nvPr/>
        </p:nvSpPr>
        <p:spPr bwMode="auto">
          <a:xfrm>
            <a:off x="7694613" y="2606675"/>
            <a:ext cx="228600" cy="1588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30" name="Rectangle 140"/>
          <p:cNvSpPr>
            <a:spLocks noChangeArrowheads="1"/>
          </p:cNvSpPr>
          <p:nvPr/>
        </p:nvSpPr>
        <p:spPr bwMode="auto">
          <a:xfrm>
            <a:off x="7961313" y="2530475"/>
            <a:ext cx="35083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Max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2"/>
          <p:cNvSpPr>
            <a:spLocks noChangeArrowheads="1"/>
          </p:cNvSpPr>
          <p:nvPr/>
        </p:nvSpPr>
        <p:spPr bwMode="auto">
          <a:xfrm>
            <a:off x="2138363" y="3457575"/>
            <a:ext cx="3313112" cy="2038350"/>
          </a:xfrm>
          <a:prstGeom prst="rect">
            <a:avLst/>
          </a:prstGeom>
          <a:solidFill>
            <a:srgbClr val="FFFFFF"/>
          </a:solidFill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0" name="TextBox 10"/>
          <p:cNvSpPr txBox="1">
            <a:spLocks noChangeArrowheads="1"/>
          </p:cNvSpPr>
          <p:nvPr/>
        </p:nvSpPr>
        <p:spPr bwMode="auto">
          <a:xfrm>
            <a:off x="0" y="115888"/>
            <a:ext cx="9144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100">
                <a:solidFill>
                  <a:schemeClr val="tx2"/>
                </a:solidFill>
                <a:latin typeface="Tahoma" pitchFamily="34" charset="0"/>
              </a:rPr>
              <a:t>Evaluation of long-term trends in POP pollution</a:t>
            </a:r>
            <a:endParaRPr lang="ru-RU" altLang="ru-RU" sz="31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2531" name="Text Box 111"/>
          <p:cNvSpPr txBox="1">
            <a:spLocks noChangeArrowheads="1"/>
          </p:cNvSpPr>
          <p:nvPr/>
        </p:nvSpPr>
        <p:spPr bwMode="auto">
          <a:xfrm>
            <a:off x="285750" y="857250"/>
            <a:ext cx="785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latin typeface="Calibri" pitchFamily="34" charset="0"/>
                <a:ea typeface="宋体" pitchFamily="2" charset="-122"/>
              </a:rPr>
              <a:t>Contribution to CLRTAP, WGE and TFMM Assessments-2016</a:t>
            </a:r>
            <a:endParaRPr lang="ru-RU" altLang="zh-CN" sz="2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428625" y="6215063"/>
            <a:ext cx="6767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olidFill>
                  <a:srgbClr val="10253F"/>
                </a:solidFill>
                <a:latin typeface="Calibri" pitchFamily="34" charset="0"/>
              </a:rPr>
              <a:t>Temporal changes of B[a]P, PCDD/F, PCB, and HCB air concentrations</a:t>
            </a:r>
            <a:endParaRPr lang="ru-RU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878681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GB" sz="1900">
                <a:latin typeface="Calibri" pitchFamily="34" charset="0"/>
              </a:rPr>
              <a:t>Analysis of trends for 1990-2012 indicates decrease of B[a]P, PCDD/F, PCB, and HCB air concentrations from about 30% to almost 90%</a:t>
            </a:r>
            <a:endParaRPr lang="en-US" sz="1900">
              <a:latin typeface="Calibri" pitchFamily="34" charset="0"/>
            </a:endParaRPr>
          </a:p>
          <a:p>
            <a:pPr marL="358775" indent="-358775"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1900">
                <a:latin typeface="Calibri" pitchFamily="34" charset="0"/>
              </a:rPr>
              <a:t>More significant reduction occurred in first decade (1990-2000)</a:t>
            </a:r>
          </a:p>
          <a:p>
            <a:pPr marL="358775" indent="-358775"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1900">
                <a:latin typeface="Calibri" pitchFamily="34" charset="0"/>
              </a:rPr>
              <a:t>Slower reduction in second decade (2001-2012), and stabilization of B[a]P air concentrations</a:t>
            </a: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7235825" y="3716338"/>
            <a:ext cx="1223963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30%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45%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80%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90%</a:t>
            </a:r>
            <a:endParaRPr lang="ru-RU">
              <a:latin typeface="Calibri" pitchFamily="34" charset="0"/>
            </a:endParaRPr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>
            <a:off x="3779838" y="3429000"/>
            <a:ext cx="0" cy="2087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Rectangle 6"/>
          <p:cNvSpPr>
            <a:spLocks noChangeArrowheads="1"/>
          </p:cNvSpPr>
          <p:nvPr/>
        </p:nvSpPr>
        <p:spPr bwMode="auto">
          <a:xfrm>
            <a:off x="2138363" y="3457575"/>
            <a:ext cx="33131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7" name="Line 7"/>
          <p:cNvSpPr>
            <a:spLocks noChangeShapeType="1"/>
          </p:cNvSpPr>
          <p:nvPr/>
        </p:nvSpPr>
        <p:spPr bwMode="auto">
          <a:xfrm>
            <a:off x="2138363" y="5122863"/>
            <a:ext cx="3313112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8"/>
          <p:cNvSpPr>
            <a:spLocks noChangeShapeType="1"/>
          </p:cNvSpPr>
          <p:nvPr/>
        </p:nvSpPr>
        <p:spPr bwMode="auto">
          <a:xfrm>
            <a:off x="2138363" y="4751388"/>
            <a:ext cx="3313112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9"/>
          <p:cNvSpPr>
            <a:spLocks noChangeShapeType="1"/>
          </p:cNvSpPr>
          <p:nvPr/>
        </p:nvSpPr>
        <p:spPr bwMode="auto">
          <a:xfrm>
            <a:off x="2138363" y="4387850"/>
            <a:ext cx="33131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Line 10"/>
          <p:cNvSpPr>
            <a:spLocks noChangeShapeType="1"/>
          </p:cNvSpPr>
          <p:nvPr/>
        </p:nvSpPr>
        <p:spPr bwMode="auto">
          <a:xfrm>
            <a:off x="2138363" y="4016375"/>
            <a:ext cx="331311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Line 11"/>
          <p:cNvSpPr>
            <a:spLocks noChangeShapeType="1"/>
          </p:cNvSpPr>
          <p:nvPr/>
        </p:nvSpPr>
        <p:spPr bwMode="auto">
          <a:xfrm>
            <a:off x="2138363" y="3643313"/>
            <a:ext cx="3313112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Line 13"/>
          <p:cNvSpPr>
            <a:spLocks noChangeShapeType="1"/>
          </p:cNvSpPr>
          <p:nvPr/>
        </p:nvSpPr>
        <p:spPr bwMode="auto">
          <a:xfrm>
            <a:off x="2138363" y="3457575"/>
            <a:ext cx="1587" cy="2038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Line 14"/>
          <p:cNvSpPr>
            <a:spLocks noChangeShapeType="1"/>
          </p:cNvSpPr>
          <p:nvPr/>
        </p:nvSpPr>
        <p:spPr bwMode="auto">
          <a:xfrm>
            <a:off x="2076450" y="5495925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4" name="Line 15"/>
          <p:cNvSpPr>
            <a:spLocks noChangeShapeType="1"/>
          </p:cNvSpPr>
          <p:nvPr/>
        </p:nvSpPr>
        <p:spPr bwMode="auto">
          <a:xfrm>
            <a:off x="2076450" y="5122863"/>
            <a:ext cx="619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Line 16"/>
          <p:cNvSpPr>
            <a:spLocks noChangeShapeType="1"/>
          </p:cNvSpPr>
          <p:nvPr/>
        </p:nvSpPr>
        <p:spPr bwMode="auto">
          <a:xfrm>
            <a:off x="2076450" y="4751388"/>
            <a:ext cx="619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6" name="Line 17"/>
          <p:cNvSpPr>
            <a:spLocks noChangeShapeType="1"/>
          </p:cNvSpPr>
          <p:nvPr/>
        </p:nvSpPr>
        <p:spPr bwMode="auto">
          <a:xfrm>
            <a:off x="2076450" y="4387850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7" name="Line 18"/>
          <p:cNvSpPr>
            <a:spLocks noChangeShapeType="1"/>
          </p:cNvSpPr>
          <p:nvPr/>
        </p:nvSpPr>
        <p:spPr bwMode="auto">
          <a:xfrm>
            <a:off x="2076450" y="4016375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8" name="Line 19"/>
          <p:cNvSpPr>
            <a:spLocks noChangeShapeType="1"/>
          </p:cNvSpPr>
          <p:nvPr/>
        </p:nvSpPr>
        <p:spPr bwMode="auto">
          <a:xfrm>
            <a:off x="2076450" y="3643313"/>
            <a:ext cx="619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9" name="Line 20"/>
          <p:cNvSpPr>
            <a:spLocks noChangeShapeType="1"/>
          </p:cNvSpPr>
          <p:nvPr/>
        </p:nvSpPr>
        <p:spPr bwMode="auto">
          <a:xfrm>
            <a:off x="2138363" y="5495925"/>
            <a:ext cx="33131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0" name="Line 21"/>
          <p:cNvSpPr>
            <a:spLocks noChangeShapeType="1"/>
          </p:cNvSpPr>
          <p:nvPr/>
        </p:nvSpPr>
        <p:spPr bwMode="auto">
          <a:xfrm flipV="1">
            <a:off x="2138363" y="5495925"/>
            <a:ext cx="1587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1" name="Line 22"/>
          <p:cNvSpPr>
            <a:spLocks noChangeShapeType="1"/>
          </p:cNvSpPr>
          <p:nvPr/>
        </p:nvSpPr>
        <p:spPr bwMode="auto">
          <a:xfrm flipV="1">
            <a:off x="2439988" y="5495925"/>
            <a:ext cx="1587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2" name="Line 23"/>
          <p:cNvSpPr>
            <a:spLocks noChangeShapeType="1"/>
          </p:cNvSpPr>
          <p:nvPr/>
        </p:nvSpPr>
        <p:spPr bwMode="auto">
          <a:xfrm flipV="1">
            <a:off x="2740025" y="5495925"/>
            <a:ext cx="1588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3" name="Line 24"/>
          <p:cNvSpPr>
            <a:spLocks noChangeShapeType="1"/>
          </p:cNvSpPr>
          <p:nvPr/>
        </p:nvSpPr>
        <p:spPr bwMode="auto">
          <a:xfrm flipV="1">
            <a:off x="3041650" y="5495925"/>
            <a:ext cx="1588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4" name="Line 25"/>
          <p:cNvSpPr>
            <a:spLocks noChangeShapeType="1"/>
          </p:cNvSpPr>
          <p:nvPr/>
        </p:nvSpPr>
        <p:spPr bwMode="auto">
          <a:xfrm flipV="1">
            <a:off x="3343275" y="5495925"/>
            <a:ext cx="1588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5" name="Line 26"/>
          <p:cNvSpPr>
            <a:spLocks noChangeShapeType="1"/>
          </p:cNvSpPr>
          <p:nvPr/>
        </p:nvSpPr>
        <p:spPr bwMode="auto">
          <a:xfrm flipV="1">
            <a:off x="3644900" y="5495925"/>
            <a:ext cx="1588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6" name="Line 27"/>
          <p:cNvSpPr>
            <a:spLocks noChangeShapeType="1"/>
          </p:cNvSpPr>
          <p:nvPr/>
        </p:nvSpPr>
        <p:spPr bwMode="auto">
          <a:xfrm flipV="1">
            <a:off x="3944938" y="5495925"/>
            <a:ext cx="1587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7" name="Line 28"/>
          <p:cNvSpPr>
            <a:spLocks noChangeShapeType="1"/>
          </p:cNvSpPr>
          <p:nvPr/>
        </p:nvSpPr>
        <p:spPr bwMode="auto">
          <a:xfrm flipV="1">
            <a:off x="4246563" y="5495925"/>
            <a:ext cx="1587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8" name="Line 29"/>
          <p:cNvSpPr>
            <a:spLocks noChangeShapeType="1"/>
          </p:cNvSpPr>
          <p:nvPr/>
        </p:nvSpPr>
        <p:spPr bwMode="auto">
          <a:xfrm flipV="1">
            <a:off x="4548188" y="5495925"/>
            <a:ext cx="1587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9" name="Line 30"/>
          <p:cNvSpPr>
            <a:spLocks noChangeShapeType="1"/>
          </p:cNvSpPr>
          <p:nvPr/>
        </p:nvSpPr>
        <p:spPr bwMode="auto">
          <a:xfrm flipV="1">
            <a:off x="4849813" y="5495925"/>
            <a:ext cx="1587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60" name="Line 31"/>
          <p:cNvSpPr>
            <a:spLocks noChangeShapeType="1"/>
          </p:cNvSpPr>
          <p:nvPr/>
        </p:nvSpPr>
        <p:spPr bwMode="auto">
          <a:xfrm flipV="1">
            <a:off x="5149850" y="5495925"/>
            <a:ext cx="1588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61" name="Line 32"/>
          <p:cNvSpPr>
            <a:spLocks noChangeShapeType="1"/>
          </p:cNvSpPr>
          <p:nvPr/>
        </p:nvSpPr>
        <p:spPr bwMode="auto">
          <a:xfrm flipV="1">
            <a:off x="5451475" y="5495925"/>
            <a:ext cx="1588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62" name="Freeform 33"/>
          <p:cNvSpPr>
            <a:spLocks/>
          </p:cNvSpPr>
          <p:nvPr/>
        </p:nvSpPr>
        <p:spPr bwMode="auto">
          <a:xfrm>
            <a:off x="2138363" y="3643313"/>
            <a:ext cx="3313112" cy="620712"/>
          </a:xfrm>
          <a:custGeom>
            <a:avLst/>
            <a:gdLst>
              <a:gd name="T0" fmla="*/ 0 w 374"/>
              <a:gd name="T1" fmla="*/ 0 h 70"/>
              <a:gd name="T2" fmla="*/ 2147483647 w 374"/>
              <a:gd name="T3" fmla="*/ 0 h 70"/>
              <a:gd name="T4" fmla="*/ 2147483647 w 374"/>
              <a:gd name="T5" fmla="*/ 2147483647 h 70"/>
              <a:gd name="T6" fmla="*/ 2147483647 w 374"/>
              <a:gd name="T7" fmla="*/ 2147483647 h 70"/>
              <a:gd name="T8" fmla="*/ 2147483647 w 374"/>
              <a:gd name="T9" fmla="*/ 2147483647 h 70"/>
              <a:gd name="T10" fmla="*/ 2147483647 w 374"/>
              <a:gd name="T11" fmla="*/ 2147483647 h 70"/>
              <a:gd name="T12" fmla="*/ 2147483647 w 374"/>
              <a:gd name="T13" fmla="*/ 2147483647 h 70"/>
              <a:gd name="T14" fmla="*/ 2147483647 w 374"/>
              <a:gd name="T15" fmla="*/ 2147483647 h 70"/>
              <a:gd name="T16" fmla="*/ 2147483647 w 374"/>
              <a:gd name="T17" fmla="*/ 2147483647 h 70"/>
              <a:gd name="T18" fmla="*/ 2147483647 w 374"/>
              <a:gd name="T19" fmla="*/ 2147483647 h 70"/>
              <a:gd name="T20" fmla="*/ 2147483647 w 374"/>
              <a:gd name="T21" fmla="*/ 2147483647 h 70"/>
              <a:gd name="T22" fmla="*/ 2147483647 w 374"/>
              <a:gd name="T23" fmla="*/ 2147483647 h 70"/>
              <a:gd name="T24" fmla="*/ 2147483647 w 374"/>
              <a:gd name="T25" fmla="*/ 2147483647 h 70"/>
              <a:gd name="T26" fmla="*/ 2147483647 w 374"/>
              <a:gd name="T27" fmla="*/ 2147483647 h 70"/>
              <a:gd name="T28" fmla="*/ 2147483647 w 374"/>
              <a:gd name="T29" fmla="*/ 2147483647 h 70"/>
              <a:gd name="T30" fmla="*/ 2147483647 w 374"/>
              <a:gd name="T31" fmla="*/ 2147483647 h 70"/>
              <a:gd name="T32" fmla="*/ 2147483647 w 374"/>
              <a:gd name="T33" fmla="*/ 2147483647 h 70"/>
              <a:gd name="T34" fmla="*/ 2147483647 w 374"/>
              <a:gd name="T35" fmla="*/ 2147483647 h 70"/>
              <a:gd name="T36" fmla="*/ 2147483647 w 374"/>
              <a:gd name="T37" fmla="*/ 2147483647 h 70"/>
              <a:gd name="T38" fmla="*/ 2147483647 w 374"/>
              <a:gd name="T39" fmla="*/ 2147483647 h 70"/>
              <a:gd name="T40" fmla="*/ 2147483647 w 374"/>
              <a:gd name="T41" fmla="*/ 2147483647 h 70"/>
              <a:gd name="T42" fmla="*/ 2147483647 w 374"/>
              <a:gd name="T43" fmla="*/ 2147483647 h 70"/>
              <a:gd name="T44" fmla="*/ 2147483647 w 374"/>
              <a:gd name="T45" fmla="*/ 2147483647 h 7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74"/>
              <a:gd name="T70" fmla="*/ 0 h 70"/>
              <a:gd name="T71" fmla="*/ 374 w 374"/>
              <a:gd name="T72" fmla="*/ 70 h 7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74" h="70">
                <a:moveTo>
                  <a:pt x="0" y="0"/>
                </a:moveTo>
                <a:lnTo>
                  <a:pt x="17" y="0"/>
                </a:lnTo>
                <a:lnTo>
                  <a:pt x="34" y="28"/>
                </a:lnTo>
                <a:lnTo>
                  <a:pt x="51" y="33"/>
                </a:lnTo>
                <a:lnTo>
                  <a:pt x="68" y="39"/>
                </a:lnTo>
                <a:lnTo>
                  <a:pt x="85" y="45"/>
                </a:lnTo>
                <a:lnTo>
                  <a:pt x="102" y="43"/>
                </a:lnTo>
                <a:lnTo>
                  <a:pt x="119" y="45"/>
                </a:lnTo>
                <a:lnTo>
                  <a:pt x="136" y="58"/>
                </a:lnTo>
                <a:lnTo>
                  <a:pt x="153" y="65"/>
                </a:lnTo>
                <a:lnTo>
                  <a:pt x="170" y="64"/>
                </a:lnTo>
                <a:lnTo>
                  <a:pt x="187" y="68"/>
                </a:lnTo>
                <a:lnTo>
                  <a:pt x="204" y="65"/>
                </a:lnTo>
                <a:lnTo>
                  <a:pt x="221" y="61"/>
                </a:lnTo>
                <a:lnTo>
                  <a:pt x="238" y="70"/>
                </a:lnTo>
                <a:lnTo>
                  <a:pt x="255" y="70"/>
                </a:lnTo>
                <a:lnTo>
                  <a:pt x="272" y="64"/>
                </a:lnTo>
                <a:lnTo>
                  <a:pt x="289" y="70"/>
                </a:lnTo>
                <a:lnTo>
                  <a:pt x="306" y="63"/>
                </a:lnTo>
                <a:lnTo>
                  <a:pt x="323" y="66"/>
                </a:lnTo>
                <a:lnTo>
                  <a:pt x="340" y="62"/>
                </a:lnTo>
                <a:lnTo>
                  <a:pt x="357" y="49"/>
                </a:lnTo>
                <a:lnTo>
                  <a:pt x="374" y="64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63" name="Freeform 34"/>
          <p:cNvSpPr>
            <a:spLocks/>
          </p:cNvSpPr>
          <p:nvPr/>
        </p:nvSpPr>
        <p:spPr bwMode="auto">
          <a:xfrm>
            <a:off x="2138363" y="3511550"/>
            <a:ext cx="3313112" cy="965200"/>
          </a:xfrm>
          <a:custGeom>
            <a:avLst/>
            <a:gdLst>
              <a:gd name="T0" fmla="*/ 0 w 374"/>
              <a:gd name="T1" fmla="*/ 2147483647 h 109"/>
              <a:gd name="T2" fmla="*/ 2147483647 w 374"/>
              <a:gd name="T3" fmla="*/ 0 h 109"/>
              <a:gd name="T4" fmla="*/ 2147483647 w 374"/>
              <a:gd name="T5" fmla="*/ 2147483647 h 109"/>
              <a:gd name="T6" fmla="*/ 2147483647 w 374"/>
              <a:gd name="T7" fmla="*/ 2147483647 h 109"/>
              <a:gd name="T8" fmla="*/ 2147483647 w 374"/>
              <a:gd name="T9" fmla="*/ 2147483647 h 109"/>
              <a:gd name="T10" fmla="*/ 2147483647 w 374"/>
              <a:gd name="T11" fmla="*/ 2147483647 h 109"/>
              <a:gd name="T12" fmla="*/ 2147483647 w 374"/>
              <a:gd name="T13" fmla="*/ 2147483647 h 109"/>
              <a:gd name="T14" fmla="*/ 2147483647 w 374"/>
              <a:gd name="T15" fmla="*/ 2147483647 h 109"/>
              <a:gd name="T16" fmla="*/ 2147483647 w 374"/>
              <a:gd name="T17" fmla="*/ 2147483647 h 109"/>
              <a:gd name="T18" fmla="*/ 2147483647 w 374"/>
              <a:gd name="T19" fmla="*/ 2147483647 h 109"/>
              <a:gd name="T20" fmla="*/ 2147483647 w 374"/>
              <a:gd name="T21" fmla="*/ 2147483647 h 109"/>
              <a:gd name="T22" fmla="*/ 2147483647 w 374"/>
              <a:gd name="T23" fmla="*/ 2147483647 h 109"/>
              <a:gd name="T24" fmla="*/ 2147483647 w 374"/>
              <a:gd name="T25" fmla="*/ 2147483647 h 109"/>
              <a:gd name="T26" fmla="*/ 2147483647 w 374"/>
              <a:gd name="T27" fmla="*/ 2147483647 h 109"/>
              <a:gd name="T28" fmla="*/ 2147483647 w 374"/>
              <a:gd name="T29" fmla="*/ 2147483647 h 109"/>
              <a:gd name="T30" fmla="*/ 2147483647 w 374"/>
              <a:gd name="T31" fmla="*/ 2147483647 h 109"/>
              <a:gd name="T32" fmla="*/ 2147483647 w 374"/>
              <a:gd name="T33" fmla="*/ 2147483647 h 109"/>
              <a:gd name="T34" fmla="*/ 2147483647 w 374"/>
              <a:gd name="T35" fmla="*/ 2147483647 h 109"/>
              <a:gd name="T36" fmla="*/ 2147483647 w 374"/>
              <a:gd name="T37" fmla="*/ 2147483647 h 109"/>
              <a:gd name="T38" fmla="*/ 2147483647 w 374"/>
              <a:gd name="T39" fmla="*/ 2147483647 h 109"/>
              <a:gd name="T40" fmla="*/ 2147483647 w 374"/>
              <a:gd name="T41" fmla="*/ 2147483647 h 109"/>
              <a:gd name="T42" fmla="*/ 2147483647 w 374"/>
              <a:gd name="T43" fmla="*/ 2147483647 h 109"/>
              <a:gd name="T44" fmla="*/ 2147483647 w 374"/>
              <a:gd name="T45" fmla="*/ 2147483647 h 10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74"/>
              <a:gd name="T70" fmla="*/ 0 h 109"/>
              <a:gd name="T71" fmla="*/ 374 w 374"/>
              <a:gd name="T72" fmla="*/ 109 h 10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74" h="109">
                <a:moveTo>
                  <a:pt x="0" y="15"/>
                </a:moveTo>
                <a:lnTo>
                  <a:pt x="17" y="0"/>
                </a:lnTo>
                <a:lnTo>
                  <a:pt x="34" y="18"/>
                </a:lnTo>
                <a:lnTo>
                  <a:pt x="51" y="26"/>
                </a:lnTo>
                <a:lnTo>
                  <a:pt x="68" y="28"/>
                </a:lnTo>
                <a:lnTo>
                  <a:pt x="85" y="30"/>
                </a:lnTo>
                <a:lnTo>
                  <a:pt x="102" y="55"/>
                </a:lnTo>
                <a:lnTo>
                  <a:pt x="119" y="53"/>
                </a:lnTo>
                <a:lnTo>
                  <a:pt x="136" y="62"/>
                </a:lnTo>
                <a:lnTo>
                  <a:pt x="153" y="72"/>
                </a:lnTo>
                <a:lnTo>
                  <a:pt x="170" y="76"/>
                </a:lnTo>
                <a:lnTo>
                  <a:pt x="187" y="85"/>
                </a:lnTo>
                <a:lnTo>
                  <a:pt x="204" y="89"/>
                </a:lnTo>
                <a:lnTo>
                  <a:pt x="221" y="89"/>
                </a:lnTo>
                <a:lnTo>
                  <a:pt x="238" y="98"/>
                </a:lnTo>
                <a:lnTo>
                  <a:pt x="255" y="96"/>
                </a:lnTo>
                <a:lnTo>
                  <a:pt x="272" y="96"/>
                </a:lnTo>
                <a:lnTo>
                  <a:pt x="289" y="104"/>
                </a:lnTo>
                <a:lnTo>
                  <a:pt x="306" y="108"/>
                </a:lnTo>
                <a:lnTo>
                  <a:pt x="323" y="107"/>
                </a:lnTo>
                <a:lnTo>
                  <a:pt x="340" y="105"/>
                </a:lnTo>
                <a:lnTo>
                  <a:pt x="357" y="108"/>
                </a:lnTo>
                <a:lnTo>
                  <a:pt x="374" y="109"/>
                </a:lnTo>
              </a:path>
            </a:pathLst>
          </a:cu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64" name="Freeform 35"/>
          <p:cNvSpPr>
            <a:spLocks/>
          </p:cNvSpPr>
          <p:nvPr/>
        </p:nvSpPr>
        <p:spPr bwMode="auto">
          <a:xfrm>
            <a:off x="2138363" y="3581400"/>
            <a:ext cx="3313112" cy="1533525"/>
          </a:xfrm>
          <a:custGeom>
            <a:avLst/>
            <a:gdLst>
              <a:gd name="T0" fmla="*/ 0 w 374"/>
              <a:gd name="T1" fmla="*/ 2147483647 h 173"/>
              <a:gd name="T2" fmla="*/ 2147483647 w 374"/>
              <a:gd name="T3" fmla="*/ 0 h 173"/>
              <a:gd name="T4" fmla="*/ 2147483647 w 374"/>
              <a:gd name="T5" fmla="*/ 2147483647 h 173"/>
              <a:gd name="T6" fmla="*/ 2147483647 w 374"/>
              <a:gd name="T7" fmla="*/ 2147483647 h 173"/>
              <a:gd name="T8" fmla="*/ 2147483647 w 374"/>
              <a:gd name="T9" fmla="*/ 2147483647 h 173"/>
              <a:gd name="T10" fmla="*/ 2147483647 w 374"/>
              <a:gd name="T11" fmla="*/ 2147483647 h 173"/>
              <a:gd name="T12" fmla="*/ 2147483647 w 374"/>
              <a:gd name="T13" fmla="*/ 2147483647 h 173"/>
              <a:gd name="T14" fmla="*/ 2147483647 w 374"/>
              <a:gd name="T15" fmla="*/ 2147483647 h 173"/>
              <a:gd name="T16" fmla="*/ 2147483647 w 374"/>
              <a:gd name="T17" fmla="*/ 2147483647 h 173"/>
              <a:gd name="T18" fmla="*/ 2147483647 w 374"/>
              <a:gd name="T19" fmla="*/ 2147483647 h 173"/>
              <a:gd name="T20" fmla="*/ 2147483647 w 374"/>
              <a:gd name="T21" fmla="*/ 2147483647 h 173"/>
              <a:gd name="T22" fmla="*/ 2147483647 w 374"/>
              <a:gd name="T23" fmla="*/ 2147483647 h 173"/>
              <a:gd name="T24" fmla="*/ 2147483647 w 374"/>
              <a:gd name="T25" fmla="*/ 2147483647 h 173"/>
              <a:gd name="T26" fmla="*/ 2147483647 w 374"/>
              <a:gd name="T27" fmla="*/ 2147483647 h 173"/>
              <a:gd name="T28" fmla="*/ 2147483647 w 374"/>
              <a:gd name="T29" fmla="*/ 2147483647 h 173"/>
              <a:gd name="T30" fmla="*/ 2147483647 w 374"/>
              <a:gd name="T31" fmla="*/ 2147483647 h 173"/>
              <a:gd name="T32" fmla="*/ 2147483647 w 374"/>
              <a:gd name="T33" fmla="*/ 2147483647 h 173"/>
              <a:gd name="T34" fmla="*/ 2147483647 w 374"/>
              <a:gd name="T35" fmla="*/ 2147483647 h 173"/>
              <a:gd name="T36" fmla="*/ 2147483647 w 374"/>
              <a:gd name="T37" fmla="*/ 2147483647 h 173"/>
              <a:gd name="T38" fmla="*/ 2147483647 w 374"/>
              <a:gd name="T39" fmla="*/ 2147483647 h 173"/>
              <a:gd name="T40" fmla="*/ 2147483647 w 374"/>
              <a:gd name="T41" fmla="*/ 2147483647 h 173"/>
              <a:gd name="T42" fmla="*/ 2147483647 w 374"/>
              <a:gd name="T43" fmla="*/ 2147483647 h 173"/>
              <a:gd name="T44" fmla="*/ 2147483647 w 374"/>
              <a:gd name="T45" fmla="*/ 2147483647 h 1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74"/>
              <a:gd name="T70" fmla="*/ 0 h 173"/>
              <a:gd name="T71" fmla="*/ 374 w 374"/>
              <a:gd name="T72" fmla="*/ 173 h 17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74" h="173">
                <a:moveTo>
                  <a:pt x="0" y="7"/>
                </a:moveTo>
                <a:lnTo>
                  <a:pt x="17" y="0"/>
                </a:lnTo>
                <a:lnTo>
                  <a:pt x="34" y="10"/>
                </a:lnTo>
                <a:lnTo>
                  <a:pt x="51" y="21"/>
                </a:lnTo>
                <a:lnTo>
                  <a:pt x="68" y="18"/>
                </a:lnTo>
                <a:lnTo>
                  <a:pt x="85" y="27"/>
                </a:lnTo>
                <a:lnTo>
                  <a:pt x="102" y="57"/>
                </a:lnTo>
                <a:lnTo>
                  <a:pt x="119" y="45"/>
                </a:lnTo>
                <a:lnTo>
                  <a:pt x="136" y="67"/>
                </a:lnTo>
                <a:lnTo>
                  <a:pt x="153" y="77"/>
                </a:lnTo>
                <a:lnTo>
                  <a:pt x="170" y="85"/>
                </a:lnTo>
                <a:lnTo>
                  <a:pt x="187" y="101"/>
                </a:lnTo>
                <a:lnTo>
                  <a:pt x="204" y="113"/>
                </a:lnTo>
                <a:lnTo>
                  <a:pt x="221" y="120"/>
                </a:lnTo>
                <a:lnTo>
                  <a:pt x="238" y="135"/>
                </a:lnTo>
                <a:lnTo>
                  <a:pt x="255" y="142"/>
                </a:lnTo>
                <a:lnTo>
                  <a:pt x="272" y="146"/>
                </a:lnTo>
                <a:lnTo>
                  <a:pt x="289" y="156"/>
                </a:lnTo>
                <a:lnTo>
                  <a:pt x="306" y="162"/>
                </a:lnTo>
                <a:lnTo>
                  <a:pt x="323" y="165"/>
                </a:lnTo>
                <a:lnTo>
                  <a:pt x="340" y="169"/>
                </a:lnTo>
                <a:lnTo>
                  <a:pt x="357" y="169"/>
                </a:lnTo>
                <a:lnTo>
                  <a:pt x="374" y="173"/>
                </a:lnTo>
              </a:path>
            </a:pathLst>
          </a:custGeom>
          <a:noFill/>
          <a:ln w="19050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auto">
          <a:xfrm>
            <a:off x="2138363" y="3643313"/>
            <a:ext cx="3313112" cy="1709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26"/>
              </a:cxn>
              <a:cxn ang="0">
                <a:pos x="34" y="62"/>
              </a:cxn>
              <a:cxn ang="0">
                <a:pos x="51" y="79"/>
              </a:cxn>
              <a:cxn ang="0">
                <a:pos x="68" y="94"/>
              </a:cxn>
              <a:cxn ang="0">
                <a:pos x="85" y="101"/>
              </a:cxn>
              <a:cxn ang="0">
                <a:pos x="102" y="109"/>
              </a:cxn>
              <a:cxn ang="0">
                <a:pos x="119" y="131"/>
              </a:cxn>
              <a:cxn ang="0">
                <a:pos x="136" y="141"/>
              </a:cxn>
              <a:cxn ang="0">
                <a:pos x="153" y="146"/>
              </a:cxn>
              <a:cxn ang="0">
                <a:pos x="170" y="156"/>
              </a:cxn>
              <a:cxn ang="0">
                <a:pos x="187" y="160"/>
              </a:cxn>
              <a:cxn ang="0">
                <a:pos x="204" y="167"/>
              </a:cxn>
              <a:cxn ang="0">
                <a:pos x="221" y="170"/>
              </a:cxn>
              <a:cxn ang="0">
                <a:pos x="238" y="176"/>
              </a:cxn>
              <a:cxn ang="0">
                <a:pos x="255" y="177"/>
              </a:cxn>
              <a:cxn ang="0">
                <a:pos x="272" y="181"/>
              </a:cxn>
              <a:cxn ang="0">
                <a:pos x="289" y="184"/>
              </a:cxn>
              <a:cxn ang="0">
                <a:pos x="306" y="187"/>
              </a:cxn>
              <a:cxn ang="0">
                <a:pos x="323" y="189"/>
              </a:cxn>
              <a:cxn ang="0">
                <a:pos x="340" y="191"/>
              </a:cxn>
              <a:cxn ang="0">
                <a:pos x="357" y="192"/>
              </a:cxn>
              <a:cxn ang="0">
                <a:pos x="374" y="193"/>
              </a:cxn>
            </a:cxnLst>
            <a:rect l="0" t="0" r="r" b="b"/>
            <a:pathLst>
              <a:path w="374" h="193">
                <a:moveTo>
                  <a:pt x="0" y="0"/>
                </a:moveTo>
                <a:lnTo>
                  <a:pt x="17" y="26"/>
                </a:lnTo>
                <a:lnTo>
                  <a:pt x="34" y="62"/>
                </a:lnTo>
                <a:lnTo>
                  <a:pt x="51" y="79"/>
                </a:lnTo>
                <a:lnTo>
                  <a:pt x="68" y="94"/>
                </a:lnTo>
                <a:lnTo>
                  <a:pt x="85" y="101"/>
                </a:lnTo>
                <a:lnTo>
                  <a:pt x="102" y="109"/>
                </a:lnTo>
                <a:lnTo>
                  <a:pt x="119" y="131"/>
                </a:lnTo>
                <a:lnTo>
                  <a:pt x="136" y="141"/>
                </a:lnTo>
                <a:lnTo>
                  <a:pt x="153" y="146"/>
                </a:lnTo>
                <a:lnTo>
                  <a:pt x="170" y="156"/>
                </a:lnTo>
                <a:lnTo>
                  <a:pt x="187" y="160"/>
                </a:lnTo>
                <a:lnTo>
                  <a:pt x="204" y="167"/>
                </a:lnTo>
                <a:lnTo>
                  <a:pt x="221" y="170"/>
                </a:lnTo>
                <a:lnTo>
                  <a:pt x="238" y="176"/>
                </a:lnTo>
                <a:lnTo>
                  <a:pt x="255" y="177"/>
                </a:lnTo>
                <a:lnTo>
                  <a:pt x="272" y="181"/>
                </a:lnTo>
                <a:lnTo>
                  <a:pt x="289" y="184"/>
                </a:lnTo>
                <a:lnTo>
                  <a:pt x="306" y="187"/>
                </a:lnTo>
                <a:lnTo>
                  <a:pt x="323" y="189"/>
                </a:lnTo>
                <a:lnTo>
                  <a:pt x="340" y="191"/>
                </a:lnTo>
                <a:lnTo>
                  <a:pt x="357" y="192"/>
                </a:lnTo>
                <a:lnTo>
                  <a:pt x="374" y="193"/>
                </a:lnTo>
              </a:path>
            </a:pathLst>
          </a:custGeom>
          <a:noFill/>
          <a:ln w="1905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22566" name="Rectangle 37"/>
          <p:cNvSpPr>
            <a:spLocks noChangeArrowheads="1"/>
          </p:cNvSpPr>
          <p:nvPr/>
        </p:nvSpPr>
        <p:spPr bwMode="auto">
          <a:xfrm>
            <a:off x="1881188" y="5397500"/>
            <a:ext cx="984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ru-RU">
              <a:latin typeface="Calibri" pitchFamily="34" charset="0"/>
            </a:endParaRPr>
          </a:p>
        </p:txBody>
      </p:sp>
      <p:sp>
        <p:nvSpPr>
          <p:cNvPr id="22567" name="Rectangle 38"/>
          <p:cNvSpPr>
            <a:spLocks noChangeArrowheads="1"/>
          </p:cNvSpPr>
          <p:nvPr/>
        </p:nvSpPr>
        <p:spPr bwMode="auto">
          <a:xfrm>
            <a:off x="1774825" y="5026025"/>
            <a:ext cx="1952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20</a:t>
            </a:r>
            <a:endParaRPr lang="ru-RU">
              <a:latin typeface="Calibri" pitchFamily="34" charset="0"/>
            </a:endParaRPr>
          </a:p>
        </p:txBody>
      </p:sp>
      <p:sp>
        <p:nvSpPr>
          <p:cNvPr id="22568" name="Rectangle 39"/>
          <p:cNvSpPr>
            <a:spLocks noChangeArrowheads="1"/>
          </p:cNvSpPr>
          <p:nvPr/>
        </p:nvSpPr>
        <p:spPr bwMode="auto">
          <a:xfrm>
            <a:off x="1774825" y="4654550"/>
            <a:ext cx="1952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40</a:t>
            </a:r>
            <a:endParaRPr lang="ru-RU">
              <a:latin typeface="Calibri" pitchFamily="34" charset="0"/>
            </a:endParaRPr>
          </a:p>
        </p:txBody>
      </p:sp>
      <p:sp>
        <p:nvSpPr>
          <p:cNvPr id="22569" name="Rectangle 40"/>
          <p:cNvSpPr>
            <a:spLocks noChangeArrowheads="1"/>
          </p:cNvSpPr>
          <p:nvPr/>
        </p:nvSpPr>
        <p:spPr bwMode="auto">
          <a:xfrm>
            <a:off x="1774825" y="4291013"/>
            <a:ext cx="1952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60</a:t>
            </a:r>
            <a:endParaRPr lang="ru-RU">
              <a:latin typeface="Calibri" pitchFamily="34" charset="0"/>
            </a:endParaRPr>
          </a:p>
        </p:txBody>
      </p:sp>
      <p:sp>
        <p:nvSpPr>
          <p:cNvPr id="22570" name="Rectangle 41"/>
          <p:cNvSpPr>
            <a:spLocks noChangeArrowheads="1"/>
          </p:cNvSpPr>
          <p:nvPr/>
        </p:nvSpPr>
        <p:spPr bwMode="auto">
          <a:xfrm>
            <a:off x="1774825" y="3917950"/>
            <a:ext cx="1952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80</a:t>
            </a:r>
            <a:endParaRPr lang="ru-RU">
              <a:latin typeface="Calibri" pitchFamily="34" charset="0"/>
            </a:endParaRPr>
          </a:p>
        </p:txBody>
      </p:sp>
      <p:sp>
        <p:nvSpPr>
          <p:cNvPr id="22571" name="Rectangle 42"/>
          <p:cNvSpPr>
            <a:spLocks noChangeArrowheads="1"/>
          </p:cNvSpPr>
          <p:nvPr/>
        </p:nvSpPr>
        <p:spPr bwMode="auto">
          <a:xfrm>
            <a:off x="1668463" y="3546475"/>
            <a:ext cx="2936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100</a:t>
            </a:r>
            <a:endParaRPr lang="ru-RU">
              <a:latin typeface="Calibri" pitchFamily="34" charset="0"/>
            </a:endParaRPr>
          </a:p>
        </p:txBody>
      </p:sp>
      <p:sp>
        <p:nvSpPr>
          <p:cNvPr id="22572" name="Rectangle 43"/>
          <p:cNvSpPr>
            <a:spLocks noChangeArrowheads="1"/>
          </p:cNvSpPr>
          <p:nvPr/>
        </p:nvSpPr>
        <p:spPr bwMode="auto">
          <a:xfrm rot="-2700000">
            <a:off x="1724025" y="5775325"/>
            <a:ext cx="3921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1990</a:t>
            </a:r>
            <a:endParaRPr lang="ru-RU">
              <a:latin typeface="Calibri" pitchFamily="34" charset="0"/>
            </a:endParaRPr>
          </a:p>
        </p:txBody>
      </p:sp>
      <p:sp>
        <p:nvSpPr>
          <p:cNvPr id="22573" name="Rectangle 44"/>
          <p:cNvSpPr>
            <a:spLocks noChangeArrowheads="1"/>
          </p:cNvSpPr>
          <p:nvPr/>
        </p:nvSpPr>
        <p:spPr bwMode="auto">
          <a:xfrm rot="-2700000">
            <a:off x="2025650" y="5775325"/>
            <a:ext cx="3921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1992</a:t>
            </a:r>
            <a:endParaRPr lang="ru-RU">
              <a:latin typeface="Calibri" pitchFamily="34" charset="0"/>
            </a:endParaRPr>
          </a:p>
        </p:txBody>
      </p:sp>
      <p:sp>
        <p:nvSpPr>
          <p:cNvPr id="22574" name="Rectangle 45"/>
          <p:cNvSpPr>
            <a:spLocks noChangeArrowheads="1"/>
          </p:cNvSpPr>
          <p:nvPr/>
        </p:nvSpPr>
        <p:spPr bwMode="auto">
          <a:xfrm rot="-2700000">
            <a:off x="2327275" y="5775325"/>
            <a:ext cx="3921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1994</a:t>
            </a:r>
            <a:endParaRPr lang="ru-RU">
              <a:latin typeface="Calibri" pitchFamily="34" charset="0"/>
            </a:endParaRPr>
          </a:p>
        </p:txBody>
      </p:sp>
      <p:sp>
        <p:nvSpPr>
          <p:cNvPr id="22575" name="Rectangle 46"/>
          <p:cNvSpPr>
            <a:spLocks noChangeArrowheads="1"/>
          </p:cNvSpPr>
          <p:nvPr/>
        </p:nvSpPr>
        <p:spPr bwMode="auto">
          <a:xfrm rot="-2700000">
            <a:off x="2628900" y="5775325"/>
            <a:ext cx="3921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1996</a:t>
            </a:r>
            <a:endParaRPr lang="ru-RU">
              <a:latin typeface="Calibri" pitchFamily="34" charset="0"/>
            </a:endParaRPr>
          </a:p>
        </p:txBody>
      </p:sp>
      <p:sp>
        <p:nvSpPr>
          <p:cNvPr id="22576" name="Rectangle 47"/>
          <p:cNvSpPr>
            <a:spLocks noChangeArrowheads="1"/>
          </p:cNvSpPr>
          <p:nvPr/>
        </p:nvSpPr>
        <p:spPr bwMode="auto">
          <a:xfrm rot="-2700000">
            <a:off x="2928938" y="5775325"/>
            <a:ext cx="3921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1998</a:t>
            </a:r>
            <a:endParaRPr lang="ru-RU">
              <a:latin typeface="Calibri" pitchFamily="34" charset="0"/>
            </a:endParaRPr>
          </a:p>
        </p:txBody>
      </p:sp>
      <p:sp>
        <p:nvSpPr>
          <p:cNvPr id="22577" name="Rectangle 48"/>
          <p:cNvSpPr>
            <a:spLocks noChangeArrowheads="1"/>
          </p:cNvSpPr>
          <p:nvPr/>
        </p:nvSpPr>
        <p:spPr bwMode="auto">
          <a:xfrm rot="-2700000">
            <a:off x="3230563" y="5775325"/>
            <a:ext cx="3921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2000</a:t>
            </a:r>
            <a:endParaRPr lang="ru-RU">
              <a:latin typeface="Calibri" pitchFamily="34" charset="0"/>
            </a:endParaRPr>
          </a:p>
        </p:txBody>
      </p:sp>
      <p:sp>
        <p:nvSpPr>
          <p:cNvPr id="22578" name="Rectangle 49"/>
          <p:cNvSpPr>
            <a:spLocks noChangeArrowheads="1"/>
          </p:cNvSpPr>
          <p:nvPr/>
        </p:nvSpPr>
        <p:spPr bwMode="auto">
          <a:xfrm rot="-2700000">
            <a:off x="3532188" y="5775325"/>
            <a:ext cx="3921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2002</a:t>
            </a:r>
            <a:endParaRPr lang="ru-RU">
              <a:latin typeface="Calibri" pitchFamily="34" charset="0"/>
            </a:endParaRPr>
          </a:p>
        </p:txBody>
      </p:sp>
      <p:sp>
        <p:nvSpPr>
          <p:cNvPr id="22579" name="Rectangle 50"/>
          <p:cNvSpPr>
            <a:spLocks noChangeArrowheads="1"/>
          </p:cNvSpPr>
          <p:nvPr/>
        </p:nvSpPr>
        <p:spPr bwMode="auto">
          <a:xfrm rot="-2700000">
            <a:off x="3833813" y="5775325"/>
            <a:ext cx="3921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2004</a:t>
            </a:r>
            <a:endParaRPr lang="ru-RU">
              <a:latin typeface="Calibri" pitchFamily="34" charset="0"/>
            </a:endParaRPr>
          </a:p>
        </p:txBody>
      </p:sp>
      <p:sp>
        <p:nvSpPr>
          <p:cNvPr id="22580" name="Rectangle 51"/>
          <p:cNvSpPr>
            <a:spLocks noChangeArrowheads="1"/>
          </p:cNvSpPr>
          <p:nvPr/>
        </p:nvSpPr>
        <p:spPr bwMode="auto">
          <a:xfrm rot="-2700000">
            <a:off x="4133850" y="5775325"/>
            <a:ext cx="3921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2006</a:t>
            </a:r>
            <a:endParaRPr lang="ru-RU">
              <a:latin typeface="Calibri" pitchFamily="34" charset="0"/>
            </a:endParaRPr>
          </a:p>
        </p:txBody>
      </p:sp>
      <p:sp>
        <p:nvSpPr>
          <p:cNvPr id="22581" name="Rectangle 52"/>
          <p:cNvSpPr>
            <a:spLocks noChangeArrowheads="1"/>
          </p:cNvSpPr>
          <p:nvPr/>
        </p:nvSpPr>
        <p:spPr bwMode="auto">
          <a:xfrm rot="-2700000">
            <a:off x="4435475" y="5775325"/>
            <a:ext cx="3921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2008</a:t>
            </a:r>
            <a:endParaRPr lang="ru-RU">
              <a:latin typeface="Calibri" pitchFamily="34" charset="0"/>
            </a:endParaRPr>
          </a:p>
        </p:txBody>
      </p:sp>
      <p:sp>
        <p:nvSpPr>
          <p:cNvPr id="22582" name="Rectangle 53"/>
          <p:cNvSpPr>
            <a:spLocks noChangeArrowheads="1"/>
          </p:cNvSpPr>
          <p:nvPr/>
        </p:nvSpPr>
        <p:spPr bwMode="auto">
          <a:xfrm rot="-2700000">
            <a:off x="4737100" y="5775325"/>
            <a:ext cx="3921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2010</a:t>
            </a:r>
            <a:endParaRPr lang="ru-RU">
              <a:latin typeface="Calibri" pitchFamily="34" charset="0"/>
            </a:endParaRPr>
          </a:p>
        </p:txBody>
      </p:sp>
      <p:sp>
        <p:nvSpPr>
          <p:cNvPr id="22583" name="Rectangle 54"/>
          <p:cNvSpPr>
            <a:spLocks noChangeArrowheads="1"/>
          </p:cNvSpPr>
          <p:nvPr/>
        </p:nvSpPr>
        <p:spPr bwMode="auto">
          <a:xfrm rot="-2700000">
            <a:off x="5038725" y="5775325"/>
            <a:ext cx="3921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ru-RU">
              <a:latin typeface="Calibri" pitchFamily="34" charset="0"/>
            </a:endParaRPr>
          </a:p>
        </p:txBody>
      </p:sp>
      <p:sp>
        <p:nvSpPr>
          <p:cNvPr id="22584" name="Rectangle 55"/>
          <p:cNvSpPr>
            <a:spLocks noChangeArrowheads="1"/>
          </p:cNvSpPr>
          <p:nvPr/>
        </p:nvSpPr>
        <p:spPr bwMode="auto">
          <a:xfrm rot="-5400000">
            <a:off x="992188" y="4294188"/>
            <a:ext cx="9604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Calibri" pitchFamily="34" charset="0"/>
              </a:rPr>
              <a:t>Decrease, %</a:t>
            </a:r>
            <a:endParaRPr lang="ru-RU">
              <a:latin typeface="Calibri" pitchFamily="34" charset="0"/>
            </a:endParaRPr>
          </a:p>
        </p:txBody>
      </p:sp>
      <p:sp>
        <p:nvSpPr>
          <p:cNvPr id="22585" name="Rectangle 56"/>
          <p:cNvSpPr>
            <a:spLocks noChangeArrowheads="1"/>
          </p:cNvSpPr>
          <p:nvPr/>
        </p:nvSpPr>
        <p:spPr bwMode="auto">
          <a:xfrm>
            <a:off x="5602288" y="3679825"/>
            <a:ext cx="14255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86" name="Line 57"/>
          <p:cNvSpPr>
            <a:spLocks noChangeShapeType="1"/>
          </p:cNvSpPr>
          <p:nvPr/>
        </p:nvSpPr>
        <p:spPr bwMode="auto">
          <a:xfrm>
            <a:off x="5770563" y="3883025"/>
            <a:ext cx="28416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87" name="Rectangle 58"/>
          <p:cNvSpPr>
            <a:spLocks noChangeArrowheads="1"/>
          </p:cNvSpPr>
          <p:nvPr/>
        </p:nvSpPr>
        <p:spPr bwMode="auto">
          <a:xfrm>
            <a:off x="6097588" y="3786188"/>
            <a:ext cx="4302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Calibri" pitchFamily="34" charset="0"/>
              </a:rPr>
              <a:t>B[a]P</a:t>
            </a:r>
            <a:endParaRPr lang="ru-RU">
              <a:latin typeface="Calibri" pitchFamily="34" charset="0"/>
            </a:endParaRPr>
          </a:p>
        </p:txBody>
      </p:sp>
      <p:sp>
        <p:nvSpPr>
          <p:cNvPr id="22588" name="Line 59"/>
          <p:cNvSpPr>
            <a:spLocks noChangeShapeType="1"/>
          </p:cNvSpPr>
          <p:nvPr/>
        </p:nvSpPr>
        <p:spPr bwMode="auto">
          <a:xfrm>
            <a:off x="5770563" y="4291013"/>
            <a:ext cx="284162" cy="1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89" name="Rectangle 60"/>
          <p:cNvSpPr>
            <a:spLocks noChangeArrowheads="1"/>
          </p:cNvSpPr>
          <p:nvPr/>
        </p:nvSpPr>
        <p:spPr bwMode="auto">
          <a:xfrm>
            <a:off x="6097588" y="4192588"/>
            <a:ext cx="6953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Calibri" pitchFamily="34" charset="0"/>
              </a:rPr>
              <a:t>PCDD/Fs</a:t>
            </a:r>
            <a:endParaRPr lang="ru-RU">
              <a:latin typeface="Calibri" pitchFamily="34" charset="0"/>
            </a:endParaRPr>
          </a:p>
        </p:txBody>
      </p:sp>
      <p:sp>
        <p:nvSpPr>
          <p:cNvPr id="22590" name="Line 61"/>
          <p:cNvSpPr>
            <a:spLocks noChangeShapeType="1"/>
          </p:cNvSpPr>
          <p:nvPr/>
        </p:nvSpPr>
        <p:spPr bwMode="auto">
          <a:xfrm>
            <a:off x="5770563" y="4706938"/>
            <a:ext cx="284162" cy="1587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91" name="Rectangle 62"/>
          <p:cNvSpPr>
            <a:spLocks noChangeArrowheads="1"/>
          </p:cNvSpPr>
          <p:nvPr/>
        </p:nvSpPr>
        <p:spPr bwMode="auto">
          <a:xfrm>
            <a:off x="6097588" y="4600575"/>
            <a:ext cx="6651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Calibri" pitchFamily="34" charset="0"/>
              </a:rPr>
              <a:t>PCB-153</a:t>
            </a:r>
            <a:endParaRPr lang="ru-RU">
              <a:latin typeface="Calibri" pitchFamily="34" charset="0"/>
            </a:endParaRPr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5770563" y="5105400"/>
            <a:ext cx="284162" cy="1588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22593" name="Rectangle 64"/>
          <p:cNvSpPr>
            <a:spLocks noChangeArrowheads="1"/>
          </p:cNvSpPr>
          <p:nvPr/>
        </p:nvSpPr>
        <p:spPr bwMode="auto">
          <a:xfrm>
            <a:off x="6097588" y="4999038"/>
            <a:ext cx="3317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Calibri" pitchFamily="34" charset="0"/>
              </a:rPr>
              <a:t>HCB</a:t>
            </a:r>
            <a:endParaRPr lang="ru-RU">
              <a:latin typeface="Calibri" pitchFamily="34" charset="0"/>
            </a:endParaRPr>
          </a:p>
        </p:txBody>
      </p:sp>
      <p:sp>
        <p:nvSpPr>
          <p:cNvPr id="20547" name="Rectangle 67"/>
          <p:cNvSpPr>
            <a:spLocks noChangeArrowheads="1"/>
          </p:cNvSpPr>
          <p:nvPr/>
        </p:nvSpPr>
        <p:spPr bwMode="auto">
          <a:xfrm>
            <a:off x="5651500" y="3644900"/>
            <a:ext cx="2449513" cy="9366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13" name="Group 361"/>
          <p:cNvGrpSpPr>
            <a:grpSpLocks/>
          </p:cNvGrpSpPr>
          <p:nvPr/>
        </p:nvGrpSpPr>
        <p:grpSpPr bwMode="auto">
          <a:xfrm>
            <a:off x="323850" y="3933825"/>
            <a:ext cx="8245475" cy="2566988"/>
            <a:chOff x="204" y="2478"/>
            <a:chExt cx="5194" cy="1617"/>
          </a:xfrm>
        </p:grpSpPr>
        <p:sp>
          <p:nvSpPr>
            <p:cNvPr id="23730" name="Text Box 7"/>
            <p:cNvSpPr txBox="1">
              <a:spLocks noChangeArrowheads="1"/>
            </p:cNvSpPr>
            <p:nvPr/>
          </p:nvSpPr>
          <p:spPr bwMode="auto">
            <a:xfrm>
              <a:off x="270" y="3941"/>
              <a:ext cx="49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600">
                  <a:solidFill>
                    <a:srgbClr val="10253F"/>
                  </a:solidFill>
                </a:rPr>
                <a:t>Temporal changes of B[a]P air concentrations in the EMEP countries</a:t>
              </a:r>
              <a:endParaRPr lang="ru-RU" sz="1600">
                <a:solidFill>
                  <a:srgbClr val="10253F"/>
                </a:solidFill>
              </a:endParaRPr>
            </a:p>
          </p:txBody>
        </p:sp>
        <p:sp>
          <p:nvSpPr>
            <p:cNvPr id="23731" name="Rectangle 191"/>
            <p:cNvSpPr>
              <a:spLocks noChangeArrowheads="1"/>
            </p:cNvSpPr>
            <p:nvPr/>
          </p:nvSpPr>
          <p:spPr bwMode="auto">
            <a:xfrm>
              <a:off x="546" y="2522"/>
              <a:ext cx="1930" cy="1068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Calibri" pitchFamily="34" charset="0"/>
              </a:endParaRPr>
            </a:p>
          </p:txBody>
        </p:sp>
        <p:sp>
          <p:nvSpPr>
            <p:cNvPr id="23732" name="Rectangle 186"/>
            <p:cNvSpPr>
              <a:spLocks noChangeArrowheads="1"/>
            </p:cNvSpPr>
            <p:nvPr/>
          </p:nvSpPr>
          <p:spPr bwMode="auto">
            <a:xfrm>
              <a:off x="546" y="2522"/>
              <a:ext cx="193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Calibri" pitchFamily="34" charset="0"/>
              </a:endParaRPr>
            </a:p>
          </p:txBody>
        </p:sp>
        <p:sp>
          <p:nvSpPr>
            <p:cNvPr id="23733" name="Line 187"/>
            <p:cNvSpPr>
              <a:spLocks noChangeShapeType="1"/>
            </p:cNvSpPr>
            <p:nvPr/>
          </p:nvSpPr>
          <p:spPr bwMode="auto">
            <a:xfrm>
              <a:off x="546" y="3325"/>
              <a:ext cx="19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4" name="Line 188"/>
            <p:cNvSpPr>
              <a:spLocks noChangeShapeType="1"/>
            </p:cNvSpPr>
            <p:nvPr/>
          </p:nvSpPr>
          <p:spPr bwMode="auto">
            <a:xfrm>
              <a:off x="546" y="3056"/>
              <a:ext cx="19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5" name="Line 189"/>
            <p:cNvSpPr>
              <a:spLocks noChangeShapeType="1"/>
            </p:cNvSpPr>
            <p:nvPr/>
          </p:nvSpPr>
          <p:spPr bwMode="auto">
            <a:xfrm>
              <a:off x="567" y="2795"/>
              <a:ext cx="19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6" name="Line 190"/>
            <p:cNvSpPr>
              <a:spLocks noChangeShapeType="1"/>
            </p:cNvSpPr>
            <p:nvPr/>
          </p:nvSpPr>
          <p:spPr bwMode="auto">
            <a:xfrm>
              <a:off x="546" y="2522"/>
              <a:ext cx="19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7" name="Line 192"/>
            <p:cNvSpPr>
              <a:spLocks noChangeShapeType="1"/>
            </p:cNvSpPr>
            <p:nvPr/>
          </p:nvSpPr>
          <p:spPr bwMode="auto">
            <a:xfrm>
              <a:off x="546" y="2522"/>
              <a:ext cx="1" cy="10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8" name="Line 193"/>
            <p:cNvSpPr>
              <a:spLocks noChangeShapeType="1"/>
            </p:cNvSpPr>
            <p:nvPr/>
          </p:nvSpPr>
          <p:spPr bwMode="auto">
            <a:xfrm>
              <a:off x="522" y="359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9" name="Line 194"/>
            <p:cNvSpPr>
              <a:spLocks noChangeShapeType="1"/>
            </p:cNvSpPr>
            <p:nvPr/>
          </p:nvSpPr>
          <p:spPr bwMode="auto">
            <a:xfrm>
              <a:off x="522" y="332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0" name="Line 195"/>
            <p:cNvSpPr>
              <a:spLocks noChangeShapeType="1"/>
            </p:cNvSpPr>
            <p:nvPr/>
          </p:nvSpPr>
          <p:spPr bwMode="auto">
            <a:xfrm>
              <a:off x="522" y="305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1" name="Line 196"/>
            <p:cNvSpPr>
              <a:spLocks noChangeShapeType="1"/>
            </p:cNvSpPr>
            <p:nvPr/>
          </p:nvSpPr>
          <p:spPr bwMode="auto">
            <a:xfrm>
              <a:off x="522" y="279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2" name="Line 197"/>
            <p:cNvSpPr>
              <a:spLocks noChangeShapeType="1"/>
            </p:cNvSpPr>
            <p:nvPr/>
          </p:nvSpPr>
          <p:spPr bwMode="auto">
            <a:xfrm>
              <a:off x="522" y="252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3" name="Line 198"/>
            <p:cNvSpPr>
              <a:spLocks noChangeShapeType="1"/>
            </p:cNvSpPr>
            <p:nvPr/>
          </p:nvSpPr>
          <p:spPr bwMode="auto">
            <a:xfrm>
              <a:off x="546" y="3590"/>
              <a:ext cx="19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4" name="Line 199"/>
            <p:cNvSpPr>
              <a:spLocks noChangeShapeType="1"/>
            </p:cNvSpPr>
            <p:nvPr/>
          </p:nvSpPr>
          <p:spPr bwMode="auto">
            <a:xfrm flipV="1">
              <a:off x="546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5" name="Line 200"/>
            <p:cNvSpPr>
              <a:spLocks noChangeShapeType="1"/>
            </p:cNvSpPr>
            <p:nvPr/>
          </p:nvSpPr>
          <p:spPr bwMode="auto">
            <a:xfrm flipV="1">
              <a:off x="625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6" name="Line 201"/>
            <p:cNvSpPr>
              <a:spLocks noChangeShapeType="1"/>
            </p:cNvSpPr>
            <p:nvPr/>
          </p:nvSpPr>
          <p:spPr bwMode="auto">
            <a:xfrm flipV="1">
              <a:off x="708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7" name="Line 202"/>
            <p:cNvSpPr>
              <a:spLocks noChangeShapeType="1"/>
            </p:cNvSpPr>
            <p:nvPr/>
          </p:nvSpPr>
          <p:spPr bwMode="auto">
            <a:xfrm flipV="1">
              <a:off x="787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8" name="Line 203"/>
            <p:cNvSpPr>
              <a:spLocks noChangeShapeType="1"/>
            </p:cNvSpPr>
            <p:nvPr/>
          </p:nvSpPr>
          <p:spPr bwMode="auto">
            <a:xfrm flipV="1">
              <a:off x="866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9" name="Line 204"/>
            <p:cNvSpPr>
              <a:spLocks noChangeShapeType="1"/>
            </p:cNvSpPr>
            <p:nvPr/>
          </p:nvSpPr>
          <p:spPr bwMode="auto">
            <a:xfrm flipV="1">
              <a:off x="949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0" name="Line 205"/>
            <p:cNvSpPr>
              <a:spLocks noChangeShapeType="1"/>
            </p:cNvSpPr>
            <p:nvPr/>
          </p:nvSpPr>
          <p:spPr bwMode="auto">
            <a:xfrm flipV="1">
              <a:off x="1028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1" name="Line 206"/>
            <p:cNvSpPr>
              <a:spLocks noChangeShapeType="1"/>
            </p:cNvSpPr>
            <p:nvPr/>
          </p:nvSpPr>
          <p:spPr bwMode="auto">
            <a:xfrm flipV="1">
              <a:off x="1108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2" name="Line 207"/>
            <p:cNvSpPr>
              <a:spLocks noChangeShapeType="1"/>
            </p:cNvSpPr>
            <p:nvPr/>
          </p:nvSpPr>
          <p:spPr bwMode="auto">
            <a:xfrm flipV="1">
              <a:off x="1191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3" name="Line 208"/>
            <p:cNvSpPr>
              <a:spLocks noChangeShapeType="1"/>
            </p:cNvSpPr>
            <p:nvPr/>
          </p:nvSpPr>
          <p:spPr bwMode="auto">
            <a:xfrm flipV="1">
              <a:off x="1270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4" name="Line 209"/>
            <p:cNvSpPr>
              <a:spLocks noChangeShapeType="1"/>
            </p:cNvSpPr>
            <p:nvPr/>
          </p:nvSpPr>
          <p:spPr bwMode="auto">
            <a:xfrm flipV="1">
              <a:off x="1349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5" name="Line 210"/>
            <p:cNvSpPr>
              <a:spLocks noChangeShapeType="1"/>
            </p:cNvSpPr>
            <p:nvPr/>
          </p:nvSpPr>
          <p:spPr bwMode="auto">
            <a:xfrm flipV="1">
              <a:off x="1432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6" name="Line 211"/>
            <p:cNvSpPr>
              <a:spLocks noChangeShapeType="1"/>
            </p:cNvSpPr>
            <p:nvPr/>
          </p:nvSpPr>
          <p:spPr bwMode="auto">
            <a:xfrm flipV="1">
              <a:off x="1511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7" name="Line 212"/>
            <p:cNvSpPr>
              <a:spLocks noChangeShapeType="1"/>
            </p:cNvSpPr>
            <p:nvPr/>
          </p:nvSpPr>
          <p:spPr bwMode="auto">
            <a:xfrm flipV="1">
              <a:off x="1590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8" name="Line 213"/>
            <p:cNvSpPr>
              <a:spLocks noChangeShapeType="1"/>
            </p:cNvSpPr>
            <p:nvPr/>
          </p:nvSpPr>
          <p:spPr bwMode="auto">
            <a:xfrm flipV="1">
              <a:off x="1673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9" name="Line 214"/>
            <p:cNvSpPr>
              <a:spLocks noChangeShapeType="1"/>
            </p:cNvSpPr>
            <p:nvPr/>
          </p:nvSpPr>
          <p:spPr bwMode="auto">
            <a:xfrm flipV="1">
              <a:off x="1752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0" name="Line 215"/>
            <p:cNvSpPr>
              <a:spLocks noChangeShapeType="1"/>
            </p:cNvSpPr>
            <p:nvPr/>
          </p:nvSpPr>
          <p:spPr bwMode="auto">
            <a:xfrm flipV="1">
              <a:off x="1832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1" name="Line 216"/>
            <p:cNvSpPr>
              <a:spLocks noChangeShapeType="1"/>
            </p:cNvSpPr>
            <p:nvPr/>
          </p:nvSpPr>
          <p:spPr bwMode="auto">
            <a:xfrm flipV="1">
              <a:off x="1915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2" name="Line 217"/>
            <p:cNvSpPr>
              <a:spLocks noChangeShapeType="1"/>
            </p:cNvSpPr>
            <p:nvPr/>
          </p:nvSpPr>
          <p:spPr bwMode="auto">
            <a:xfrm flipV="1">
              <a:off x="1994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3" name="Line 218"/>
            <p:cNvSpPr>
              <a:spLocks noChangeShapeType="1"/>
            </p:cNvSpPr>
            <p:nvPr/>
          </p:nvSpPr>
          <p:spPr bwMode="auto">
            <a:xfrm flipV="1">
              <a:off x="2073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4" name="Line 219"/>
            <p:cNvSpPr>
              <a:spLocks noChangeShapeType="1"/>
            </p:cNvSpPr>
            <p:nvPr/>
          </p:nvSpPr>
          <p:spPr bwMode="auto">
            <a:xfrm flipV="1">
              <a:off x="2156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5" name="Line 220"/>
            <p:cNvSpPr>
              <a:spLocks noChangeShapeType="1"/>
            </p:cNvSpPr>
            <p:nvPr/>
          </p:nvSpPr>
          <p:spPr bwMode="auto">
            <a:xfrm flipV="1">
              <a:off x="2235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6" name="Line 221"/>
            <p:cNvSpPr>
              <a:spLocks noChangeShapeType="1"/>
            </p:cNvSpPr>
            <p:nvPr/>
          </p:nvSpPr>
          <p:spPr bwMode="auto">
            <a:xfrm flipV="1">
              <a:off x="2314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7" name="Line 222"/>
            <p:cNvSpPr>
              <a:spLocks noChangeShapeType="1"/>
            </p:cNvSpPr>
            <p:nvPr/>
          </p:nvSpPr>
          <p:spPr bwMode="auto">
            <a:xfrm flipV="1">
              <a:off x="2397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8" name="Line 223"/>
            <p:cNvSpPr>
              <a:spLocks noChangeShapeType="1"/>
            </p:cNvSpPr>
            <p:nvPr/>
          </p:nvSpPr>
          <p:spPr bwMode="auto">
            <a:xfrm flipV="1">
              <a:off x="2476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9" name="Freeform 224"/>
            <p:cNvSpPr>
              <a:spLocks/>
            </p:cNvSpPr>
            <p:nvPr/>
          </p:nvSpPr>
          <p:spPr bwMode="auto">
            <a:xfrm>
              <a:off x="546" y="2565"/>
              <a:ext cx="1930" cy="518"/>
            </a:xfrm>
            <a:custGeom>
              <a:avLst/>
              <a:gdLst>
                <a:gd name="T0" fmla="*/ 0 w 488"/>
                <a:gd name="T1" fmla="*/ 776233 h 131"/>
                <a:gd name="T2" fmla="*/ 7767744 w 488"/>
                <a:gd name="T3" fmla="*/ 0 h 131"/>
                <a:gd name="T4" fmla="*/ 15923845 w 488"/>
                <a:gd name="T5" fmla="*/ 17852747 h 131"/>
                <a:gd name="T6" fmla="*/ 23691527 w 488"/>
                <a:gd name="T7" fmla="*/ 20181358 h 131"/>
                <a:gd name="T8" fmla="*/ 31459253 w 488"/>
                <a:gd name="T9" fmla="*/ 28331510 h 131"/>
                <a:gd name="T10" fmla="*/ 39615376 w 488"/>
                <a:gd name="T11" fmla="*/ 31048249 h 131"/>
                <a:gd name="T12" fmla="*/ 47383118 w 488"/>
                <a:gd name="T13" fmla="*/ 26779124 h 131"/>
                <a:gd name="T14" fmla="*/ 55150859 w 488"/>
                <a:gd name="T15" fmla="*/ 31048249 h 131"/>
                <a:gd name="T16" fmla="*/ 63306942 w 488"/>
                <a:gd name="T17" fmla="*/ 40362715 h 131"/>
                <a:gd name="T18" fmla="*/ 71074637 w 488"/>
                <a:gd name="T19" fmla="*/ 45796193 h 131"/>
                <a:gd name="T20" fmla="*/ 78842347 w 488"/>
                <a:gd name="T21" fmla="*/ 49289140 h 131"/>
                <a:gd name="T22" fmla="*/ 86998462 w 488"/>
                <a:gd name="T23" fmla="*/ 47348547 h 131"/>
                <a:gd name="T24" fmla="*/ 94766235 w 488"/>
                <a:gd name="T25" fmla="*/ 48512884 h 131"/>
                <a:gd name="T26" fmla="*/ 102533882 w 488"/>
                <a:gd name="T27" fmla="*/ 45020000 h 131"/>
                <a:gd name="T28" fmla="*/ 110690060 w 488"/>
                <a:gd name="T29" fmla="*/ 49289140 h 131"/>
                <a:gd name="T30" fmla="*/ 118457770 w 488"/>
                <a:gd name="T31" fmla="*/ 50065270 h 131"/>
                <a:gd name="T32" fmla="*/ 126225417 w 488"/>
                <a:gd name="T33" fmla="*/ 45408080 h 131"/>
                <a:gd name="T34" fmla="*/ 134381563 w 488"/>
                <a:gd name="T35" fmla="*/ 50841526 h 131"/>
                <a:gd name="T36" fmla="*/ 142149274 w 488"/>
                <a:gd name="T37" fmla="*/ 48512884 h 131"/>
                <a:gd name="T38" fmla="*/ 149916984 w 488"/>
                <a:gd name="T39" fmla="*/ 46960466 h 131"/>
                <a:gd name="T40" fmla="*/ 158073098 w 488"/>
                <a:gd name="T41" fmla="*/ 40362715 h 131"/>
                <a:gd name="T42" fmla="*/ 165840682 w 488"/>
                <a:gd name="T43" fmla="*/ 40362715 h 131"/>
                <a:gd name="T44" fmla="*/ 173608519 w 488"/>
                <a:gd name="T45" fmla="*/ 43855663 h 131"/>
                <a:gd name="T46" fmla="*/ 181764634 w 488"/>
                <a:gd name="T47" fmla="*/ 45408080 h 131"/>
                <a:gd name="T48" fmla="*/ 189532344 w 488"/>
                <a:gd name="T49" fmla="*/ 46184242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8"/>
                <a:gd name="T76" fmla="*/ 0 h 131"/>
                <a:gd name="T77" fmla="*/ 488 w 488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8" h="131">
                  <a:moveTo>
                    <a:pt x="0" y="2"/>
                  </a:moveTo>
                  <a:lnTo>
                    <a:pt x="20" y="0"/>
                  </a:lnTo>
                  <a:lnTo>
                    <a:pt x="41" y="46"/>
                  </a:lnTo>
                  <a:lnTo>
                    <a:pt x="61" y="52"/>
                  </a:lnTo>
                  <a:lnTo>
                    <a:pt x="81" y="73"/>
                  </a:lnTo>
                  <a:lnTo>
                    <a:pt x="102" y="80"/>
                  </a:lnTo>
                  <a:lnTo>
                    <a:pt x="122" y="69"/>
                  </a:lnTo>
                  <a:lnTo>
                    <a:pt x="142" y="80"/>
                  </a:lnTo>
                  <a:lnTo>
                    <a:pt x="163" y="104"/>
                  </a:lnTo>
                  <a:lnTo>
                    <a:pt x="183" y="118"/>
                  </a:lnTo>
                  <a:lnTo>
                    <a:pt x="203" y="127"/>
                  </a:lnTo>
                  <a:lnTo>
                    <a:pt x="224" y="122"/>
                  </a:lnTo>
                  <a:lnTo>
                    <a:pt x="244" y="125"/>
                  </a:lnTo>
                  <a:lnTo>
                    <a:pt x="264" y="116"/>
                  </a:lnTo>
                  <a:lnTo>
                    <a:pt x="285" y="127"/>
                  </a:lnTo>
                  <a:lnTo>
                    <a:pt x="305" y="129"/>
                  </a:lnTo>
                  <a:lnTo>
                    <a:pt x="325" y="117"/>
                  </a:lnTo>
                  <a:lnTo>
                    <a:pt x="346" y="131"/>
                  </a:lnTo>
                  <a:lnTo>
                    <a:pt x="366" y="125"/>
                  </a:lnTo>
                  <a:lnTo>
                    <a:pt x="386" y="121"/>
                  </a:lnTo>
                  <a:lnTo>
                    <a:pt x="407" y="104"/>
                  </a:lnTo>
                  <a:lnTo>
                    <a:pt x="427" y="104"/>
                  </a:lnTo>
                  <a:lnTo>
                    <a:pt x="447" y="113"/>
                  </a:lnTo>
                  <a:lnTo>
                    <a:pt x="468" y="117"/>
                  </a:lnTo>
                  <a:lnTo>
                    <a:pt x="488" y="11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0" name="Freeform 225"/>
            <p:cNvSpPr>
              <a:spLocks/>
            </p:cNvSpPr>
            <p:nvPr/>
          </p:nvSpPr>
          <p:spPr bwMode="auto">
            <a:xfrm>
              <a:off x="546" y="2542"/>
              <a:ext cx="1930" cy="514"/>
            </a:xfrm>
            <a:custGeom>
              <a:avLst/>
              <a:gdLst>
                <a:gd name="T0" fmla="*/ 0 w 488"/>
                <a:gd name="T1" fmla="*/ 0 h 130"/>
                <a:gd name="T2" fmla="*/ 7767744 w 488"/>
                <a:gd name="T3" fmla="*/ 8535231 h 130"/>
                <a:gd name="T4" fmla="*/ 15923845 w 488"/>
                <a:gd name="T5" fmla="*/ 15906557 h 130"/>
                <a:gd name="T6" fmla="*/ 23691527 w 488"/>
                <a:gd name="T7" fmla="*/ 22114017 h 130"/>
                <a:gd name="T8" fmla="*/ 31459253 w 488"/>
                <a:gd name="T9" fmla="*/ 27545508 h 130"/>
                <a:gd name="T10" fmla="*/ 39615376 w 488"/>
                <a:gd name="T11" fmla="*/ 32201112 h 130"/>
                <a:gd name="T12" fmla="*/ 47383118 w 488"/>
                <a:gd name="T13" fmla="*/ 36468726 h 130"/>
                <a:gd name="T14" fmla="*/ 55150859 w 488"/>
                <a:gd name="T15" fmla="*/ 39572399 h 130"/>
                <a:gd name="T16" fmla="*/ 63306942 w 488"/>
                <a:gd name="T17" fmla="*/ 42288184 h 130"/>
                <a:gd name="T18" fmla="*/ 71074637 w 488"/>
                <a:gd name="T19" fmla="*/ 44615954 h 130"/>
                <a:gd name="T20" fmla="*/ 78842347 w 488"/>
                <a:gd name="T21" fmla="*/ 46555805 h 130"/>
                <a:gd name="T22" fmla="*/ 86998462 w 488"/>
                <a:gd name="T23" fmla="*/ 47719690 h 130"/>
                <a:gd name="T24" fmla="*/ 94766235 w 488"/>
                <a:gd name="T25" fmla="*/ 48883575 h 130"/>
                <a:gd name="T26" fmla="*/ 102533882 w 488"/>
                <a:gd name="T27" fmla="*/ 49659541 h 130"/>
                <a:gd name="T28" fmla="*/ 110690060 w 488"/>
                <a:gd name="T29" fmla="*/ 50047461 h 130"/>
                <a:gd name="T30" fmla="*/ 118457770 w 488"/>
                <a:gd name="T31" fmla="*/ 50435412 h 130"/>
                <a:gd name="T32" fmla="*/ 126225417 w 488"/>
                <a:gd name="T33" fmla="*/ 50435412 h 130"/>
                <a:gd name="T34" fmla="*/ 134381563 w 488"/>
                <a:gd name="T35" fmla="*/ 50435412 h 130"/>
                <a:gd name="T36" fmla="*/ 142149274 w 488"/>
                <a:gd name="T37" fmla="*/ 50047461 h 130"/>
                <a:gd name="T38" fmla="*/ 149916984 w 488"/>
                <a:gd name="T39" fmla="*/ 49271558 h 130"/>
                <a:gd name="T40" fmla="*/ 158073098 w 488"/>
                <a:gd name="T41" fmla="*/ 48495593 h 130"/>
                <a:gd name="T42" fmla="*/ 165840682 w 488"/>
                <a:gd name="T43" fmla="*/ 47719690 h 130"/>
                <a:gd name="T44" fmla="*/ 173608519 w 488"/>
                <a:gd name="T45" fmla="*/ 46943724 h 130"/>
                <a:gd name="T46" fmla="*/ 181764634 w 488"/>
                <a:gd name="T47" fmla="*/ 45779871 h 130"/>
                <a:gd name="T48" fmla="*/ 189532344 w 488"/>
                <a:gd name="T49" fmla="*/ 44615954 h 1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8"/>
                <a:gd name="T76" fmla="*/ 0 h 130"/>
                <a:gd name="T77" fmla="*/ 488 w 488"/>
                <a:gd name="T78" fmla="*/ 130 h 1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8" h="130">
                  <a:moveTo>
                    <a:pt x="0" y="0"/>
                  </a:moveTo>
                  <a:lnTo>
                    <a:pt x="20" y="22"/>
                  </a:lnTo>
                  <a:lnTo>
                    <a:pt x="41" y="41"/>
                  </a:lnTo>
                  <a:lnTo>
                    <a:pt x="61" y="57"/>
                  </a:lnTo>
                  <a:lnTo>
                    <a:pt x="81" y="71"/>
                  </a:lnTo>
                  <a:lnTo>
                    <a:pt x="102" y="83"/>
                  </a:lnTo>
                  <a:lnTo>
                    <a:pt x="122" y="94"/>
                  </a:lnTo>
                  <a:lnTo>
                    <a:pt x="142" y="102"/>
                  </a:lnTo>
                  <a:lnTo>
                    <a:pt x="163" y="109"/>
                  </a:lnTo>
                  <a:lnTo>
                    <a:pt x="183" y="115"/>
                  </a:lnTo>
                  <a:lnTo>
                    <a:pt x="203" y="120"/>
                  </a:lnTo>
                  <a:lnTo>
                    <a:pt x="224" y="123"/>
                  </a:lnTo>
                  <a:lnTo>
                    <a:pt x="244" y="126"/>
                  </a:lnTo>
                  <a:lnTo>
                    <a:pt x="264" y="128"/>
                  </a:lnTo>
                  <a:lnTo>
                    <a:pt x="285" y="129"/>
                  </a:lnTo>
                  <a:lnTo>
                    <a:pt x="305" y="130"/>
                  </a:lnTo>
                  <a:lnTo>
                    <a:pt x="325" y="130"/>
                  </a:lnTo>
                  <a:lnTo>
                    <a:pt x="346" y="130"/>
                  </a:lnTo>
                  <a:lnTo>
                    <a:pt x="366" y="129"/>
                  </a:lnTo>
                  <a:lnTo>
                    <a:pt x="386" y="127"/>
                  </a:lnTo>
                  <a:lnTo>
                    <a:pt x="407" y="125"/>
                  </a:lnTo>
                  <a:lnTo>
                    <a:pt x="427" y="123"/>
                  </a:lnTo>
                  <a:lnTo>
                    <a:pt x="447" y="121"/>
                  </a:lnTo>
                  <a:lnTo>
                    <a:pt x="468" y="118"/>
                  </a:lnTo>
                  <a:lnTo>
                    <a:pt x="488" y="11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1" name="Freeform 226"/>
            <p:cNvSpPr>
              <a:spLocks/>
            </p:cNvSpPr>
            <p:nvPr/>
          </p:nvSpPr>
          <p:spPr bwMode="auto">
            <a:xfrm>
              <a:off x="526" y="2553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2" name="Freeform 227"/>
            <p:cNvSpPr>
              <a:spLocks/>
            </p:cNvSpPr>
            <p:nvPr/>
          </p:nvSpPr>
          <p:spPr bwMode="auto">
            <a:xfrm>
              <a:off x="605" y="2546"/>
              <a:ext cx="40" cy="39"/>
            </a:xfrm>
            <a:custGeom>
              <a:avLst/>
              <a:gdLst>
                <a:gd name="T0" fmla="*/ 31750 w 40"/>
                <a:gd name="T1" fmla="*/ 0 h 39"/>
                <a:gd name="T2" fmla="*/ 63500 w 40"/>
                <a:gd name="T3" fmla="*/ 30163 h 39"/>
                <a:gd name="T4" fmla="*/ 31750 w 40"/>
                <a:gd name="T5" fmla="*/ 61913 h 39"/>
                <a:gd name="T6" fmla="*/ 0 w 40"/>
                <a:gd name="T7" fmla="*/ 30163 h 39"/>
                <a:gd name="T8" fmla="*/ 31750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3" name="Freeform 228"/>
            <p:cNvSpPr>
              <a:spLocks/>
            </p:cNvSpPr>
            <p:nvPr/>
          </p:nvSpPr>
          <p:spPr bwMode="auto">
            <a:xfrm>
              <a:off x="688" y="2728"/>
              <a:ext cx="40" cy="39"/>
            </a:xfrm>
            <a:custGeom>
              <a:avLst/>
              <a:gdLst>
                <a:gd name="T0" fmla="*/ 31750 w 40"/>
                <a:gd name="T1" fmla="*/ 0 h 39"/>
                <a:gd name="T2" fmla="*/ 63500 w 40"/>
                <a:gd name="T3" fmla="*/ 30163 h 39"/>
                <a:gd name="T4" fmla="*/ 31750 w 40"/>
                <a:gd name="T5" fmla="*/ 61913 h 39"/>
                <a:gd name="T6" fmla="*/ 0 w 40"/>
                <a:gd name="T7" fmla="*/ 30163 h 39"/>
                <a:gd name="T8" fmla="*/ 31750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4" name="Freeform 229"/>
            <p:cNvSpPr>
              <a:spLocks/>
            </p:cNvSpPr>
            <p:nvPr/>
          </p:nvSpPr>
          <p:spPr bwMode="auto">
            <a:xfrm>
              <a:off x="767" y="2751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5" name="Freeform 230"/>
            <p:cNvSpPr>
              <a:spLocks/>
            </p:cNvSpPr>
            <p:nvPr/>
          </p:nvSpPr>
          <p:spPr bwMode="auto">
            <a:xfrm>
              <a:off x="846" y="2834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6" name="Freeform 231"/>
            <p:cNvSpPr>
              <a:spLocks/>
            </p:cNvSpPr>
            <p:nvPr/>
          </p:nvSpPr>
          <p:spPr bwMode="auto">
            <a:xfrm>
              <a:off x="930" y="2862"/>
              <a:ext cx="39" cy="40"/>
            </a:xfrm>
            <a:custGeom>
              <a:avLst/>
              <a:gdLst>
                <a:gd name="T0" fmla="*/ 30163 w 39"/>
                <a:gd name="T1" fmla="*/ 0 h 40"/>
                <a:gd name="T2" fmla="*/ 61913 w 39"/>
                <a:gd name="T3" fmla="*/ 31750 h 40"/>
                <a:gd name="T4" fmla="*/ 30163 w 39"/>
                <a:gd name="T5" fmla="*/ 63500 h 40"/>
                <a:gd name="T6" fmla="*/ 0 w 39"/>
                <a:gd name="T7" fmla="*/ 31750 h 40"/>
                <a:gd name="T8" fmla="*/ 30163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7" name="Freeform 232"/>
            <p:cNvSpPr>
              <a:spLocks/>
            </p:cNvSpPr>
            <p:nvPr/>
          </p:nvSpPr>
          <p:spPr bwMode="auto">
            <a:xfrm>
              <a:off x="1009" y="2818"/>
              <a:ext cx="39" cy="40"/>
            </a:xfrm>
            <a:custGeom>
              <a:avLst/>
              <a:gdLst>
                <a:gd name="T0" fmla="*/ 30163 w 39"/>
                <a:gd name="T1" fmla="*/ 0 h 40"/>
                <a:gd name="T2" fmla="*/ 61913 w 39"/>
                <a:gd name="T3" fmla="*/ 31750 h 40"/>
                <a:gd name="T4" fmla="*/ 30163 w 39"/>
                <a:gd name="T5" fmla="*/ 63500 h 40"/>
                <a:gd name="T6" fmla="*/ 0 w 39"/>
                <a:gd name="T7" fmla="*/ 31750 h 40"/>
                <a:gd name="T8" fmla="*/ 30163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8" name="Freeform 233"/>
            <p:cNvSpPr>
              <a:spLocks/>
            </p:cNvSpPr>
            <p:nvPr/>
          </p:nvSpPr>
          <p:spPr bwMode="auto">
            <a:xfrm>
              <a:off x="1088" y="2862"/>
              <a:ext cx="39" cy="40"/>
            </a:xfrm>
            <a:custGeom>
              <a:avLst/>
              <a:gdLst>
                <a:gd name="T0" fmla="*/ 31750 w 39"/>
                <a:gd name="T1" fmla="*/ 0 h 40"/>
                <a:gd name="T2" fmla="*/ 61913 w 39"/>
                <a:gd name="T3" fmla="*/ 31750 h 40"/>
                <a:gd name="T4" fmla="*/ 31750 w 39"/>
                <a:gd name="T5" fmla="*/ 63500 h 40"/>
                <a:gd name="T6" fmla="*/ 0 w 39"/>
                <a:gd name="T7" fmla="*/ 31750 h 40"/>
                <a:gd name="T8" fmla="*/ 31750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20" y="0"/>
                  </a:moveTo>
                  <a:lnTo>
                    <a:pt x="39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9" name="Freeform 234"/>
            <p:cNvSpPr>
              <a:spLocks/>
            </p:cNvSpPr>
            <p:nvPr/>
          </p:nvSpPr>
          <p:spPr bwMode="auto">
            <a:xfrm>
              <a:off x="1171" y="2957"/>
              <a:ext cx="39" cy="39"/>
            </a:xfrm>
            <a:custGeom>
              <a:avLst/>
              <a:gdLst>
                <a:gd name="T0" fmla="*/ 31750 w 39"/>
                <a:gd name="T1" fmla="*/ 0 h 39"/>
                <a:gd name="T2" fmla="*/ 61913 w 39"/>
                <a:gd name="T3" fmla="*/ 31750 h 39"/>
                <a:gd name="T4" fmla="*/ 31750 w 39"/>
                <a:gd name="T5" fmla="*/ 61913 h 39"/>
                <a:gd name="T6" fmla="*/ 0 w 39"/>
                <a:gd name="T7" fmla="*/ 31750 h 39"/>
                <a:gd name="T8" fmla="*/ 31750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20" y="0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0" name="Freeform 235"/>
            <p:cNvSpPr>
              <a:spLocks/>
            </p:cNvSpPr>
            <p:nvPr/>
          </p:nvSpPr>
          <p:spPr bwMode="auto">
            <a:xfrm>
              <a:off x="1250" y="3012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1" name="Freeform 236"/>
            <p:cNvSpPr>
              <a:spLocks/>
            </p:cNvSpPr>
            <p:nvPr/>
          </p:nvSpPr>
          <p:spPr bwMode="auto">
            <a:xfrm>
              <a:off x="1329" y="3048"/>
              <a:ext cx="40" cy="39"/>
            </a:xfrm>
            <a:custGeom>
              <a:avLst/>
              <a:gdLst>
                <a:gd name="T0" fmla="*/ 31750 w 40"/>
                <a:gd name="T1" fmla="*/ 0 h 39"/>
                <a:gd name="T2" fmla="*/ 63500 w 40"/>
                <a:gd name="T3" fmla="*/ 31750 h 39"/>
                <a:gd name="T4" fmla="*/ 31750 w 40"/>
                <a:gd name="T5" fmla="*/ 61913 h 39"/>
                <a:gd name="T6" fmla="*/ 0 w 40"/>
                <a:gd name="T7" fmla="*/ 31750 h 39"/>
                <a:gd name="T8" fmla="*/ 31750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2" name="Freeform 237"/>
            <p:cNvSpPr>
              <a:spLocks/>
            </p:cNvSpPr>
            <p:nvPr/>
          </p:nvSpPr>
          <p:spPr bwMode="auto">
            <a:xfrm>
              <a:off x="1412" y="3028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3" name="Freeform 238"/>
            <p:cNvSpPr>
              <a:spLocks/>
            </p:cNvSpPr>
            <p:nvPr/>
          </p:nvSpPr>
          <p:spPr bwMode="auto">
            <a:xfrm>
              <a:off x="1491" y="3040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4" name="Freeform 239"/>
            <p:cNvSpPr>
              <a:spLocks/>
            </p:cNvSpPr>
            <p:nvPr/>
          </p:nvSpPr>
          <p:spPr bwMode="auto">
            <a:xfrm>
              <a:off x="1570" y="3004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5" name="Freeform 240"/>
            <p:cNvSpPr>
              <a:spLocks/>
            </p:cNvSpPr>
            <p:nvPr/>
          </p:nvSpPr>
          <p:spPr bwMode="auto">
            <a:xfrm>
              <a:off x="1654" y="3048"/>
              <a:ext cx="39" cy="39"/>
            </a:xfrm>
            <a:custGeom>
              <a:avLst/>
              <a:gdLst>
                <a:gd name="T0" fmla="*/ 30163 w 39"/>
                <a:gd name="T1" fmla="*/ 0 h 39"/>
                <a:gd name="T2" fmla="*/ 61913 w 39"/>
                <a:gd name="T3" fmla="*/ 31750 h 39"/>
                <a:gd name="T4" fmla="*/ 30163 w 39"/>
                <a:gd name="T5" fmla="*/ 61913 h 39"/>
                <a:gd name="T6" fmla="*/ 0 w 39"/>
                <a:gd name="T7" fmla="*/ 31750 h 39"/>
                <a:gd name="T8" fmla="*/ 30163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19" y="0"/>
                  </a:moveTo>
                  <a:lnTo>
                    <a:pt x="39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6" name="Freeform 241"/>
            <p:cNvSpPr>
              <a:spLocks/>
            </p:cNvSpPr>
            <p:nvPr/>
          </p:nvSpPr>
          <p:spPr bwMode="auto">
            <a:xfrm>
              <a:off x="1733" y="3056"/>
              <a:ext cx="39" cy="39"/>
            </a:xfrm>
            <a:custGeom>
              <a:avLst/>
              <a:gdLst>
                <a:gd name="T0" fmla="*/ 30163 w 39"/>
                <a:gd name="T1" fmla="*/ 0 h 39"/>
                <a:gd name="T2" fmla="*/ 61913 w 39"/>
                <a:gd name="T3" fmla="*/ 31750 h 39"/>
                <a:gd name="T4" fmla="*/ 30163 w 39"/>
                <a:gd name="T5" fmla="*/ 61913 h 39"/>
                <a:gd name="T6" fmla="*/ 0 w 39"/>
                <a:gd name="T7" fmla="*/ 31750 h 39"/>
                <a:gd name="T8" fmla="*/ 30163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19" y="0"/>
                  </a:moveTo>
                  <a:lnTo>
                    <a:pt x="39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7" name="Freeform 242"/>
            <p:cNvSpPr>
              <a:spLocks/>
            </p:cNvSpPr>
            <p:nvPr/>
          </p:nvSpPr>
          <p:spPr bwMode="auto">
            <a:xfrm>
              <a:off x="1812" y="3008"/>
              <a:ext cx="39" cy="40"/>
            </a:xfrm>
            <a:custGeom>
              <a:avLst/>
              <a:gdLst>
                <a:gd name="T0" fmla="*/ 31750 w 39"/>
                <a:gd name="T1" fmla="*/ 0 h 40"/>
                <a:gd name="T2" fmla="*/ 61913 w 39"/>
                <a:gd name="T3" fmla="*/ 31750 h 40"/>
                <a:gd name="T4" fmla="*/ 31750 w 39"/>
                <a:gd name="T5" fmla="*/ 63500 h 40"/>
                <a:gd name="T6" fmla="*/ 0 w 39"/>
                <a:gd name="T7" fmla="*/ 31750 h 40"/>
                <a:gd name="T8" fmla="*/ 31750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20" y="0"/>
                  </a:moveTo>
                  <a:lnTo>
                    <a:pt x="39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8" name="Freeform 243"/>
            <p:cNvSpPr>
              <a:spLocks/>
            </p:cNvSpPr>
            <p:nvPr/>
          </p:nvSpPr>
          <p:spPr bwMode="auto">
            <a:xfrm>
              <a:off x="1895" y="3064"/>
              <a:ext cx="39" cy="39"/>
            </a:xfrm>
            <a:custGeom>
              <a:avLst/>
              <a:gdLst>
                <a:gd name="T0" fmla="*/ 31750 w 39"/>
                <a:gd name="T1" fmla="*/ 0 h 39"/>
                <a:gd name="T2" fmla="*/ 61913 w 39"/>
                <a:gd name="T3" fmla="*/ 30163 h 39"/>
                <a:gd name="T4" fmla="*/ 31750 w 39"/>
                <a:gd name="T5" fmla="*/ 61913 h 39"/>
                <a:gd name="T6" fmla="*/ 0 w 39"/>
                <a:gd name="T7" fmla="*/ 30163 h 39"/>
                <a:gd name="T8" fmla="*/ 31750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20" y="0"/>
                  </a:moveTo>
                  <a:lnTo>
                    <a:pt x="39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9" name="Freeform 244"/>
            <p:cNvSpPr>
              <a:spLocks/>
            </p:cNvSpPr>
            <p:nvPr/>
          </p:nvSpPr>
          <p:spPr bwMode="auto">
            <a:xfrm>
              <a:off x="1974" y="3040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0" name="Freeform 245"/>
            <p:cNvSpPr>
              <a:spLocks/>
            </p:cNvSpPr>
            <p:nvPr/>
          </p:nvSpPr>
          <p:spPr bwMode="auto">
            <a:xfrm>
              <a:off x="2053" y="3024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1" name="Freeform 246"/>
            <p:cNvSpPr>
              <a:spLocks/>
            </p:cNvSpPr>
            <p:nvPr/>
          </p:nvSpPr>
          <p:spPr bwMode="auto">
            <a:xfrm>
              <a:off x="2136" y="2957"/>
              <a:ext cx="40" cy="39"/>
            </a:xfrm>
            <a:custGeom>
              <a:avLst/>
              <a:gdLst>
                <a:gd name="T0" fmla="*/ 31750 w 40"/>
                <a:gd name="T1" fmla="*/ 0 h 39"/>
                <a:gd name="T2" fmla="*/ 63500 w 40"/>
                <a:gd name="T3" fmla="*/ 31750 h 39"/>
                <a:gd name="T4" fmla="*/ 31750 w 40"/>
                <a:gd name="T5" fmla="*/ 61913 h 39"/>
                <a:gd name="T6" fmla="*/ 0 w 40"/>
                <a:gd name="T7" fmla="*/ 31750 h 39"/>
                <a:gd name="T8" fmla="*/ 31750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2" name="Freeform 247"/>
            <p:cNvSpPr>
              <a:spLocks/>
            </p:cNvSpPr>
            <p:nvPr/>
          </p:nvSpPr>
          <p:spPr bwMode="auto">
            <a:xfrm>
              <a:off x="2215" y="2957"/>
              <a:ext cx="40" cy="39"/>
            </a:xfrm>
            <a:custGeom>
              <a:avLst/>
              <a:gdLst>
                <a:gd name="T0" fmla="*/ 31750 w 40"/>
                <a:gd name="T1" fmla="*/ 0 h 39"/>
                <a:gd name="T2" fmla="*/ 63500 w 40"/>
                <a:gd name="T3" fmla="*/ 31750 h 39"/>
                <a:gd name="T4" fmla="*/ 31750 w 40"/>
                <a:gd name="T5" fmla="*/ 61913 h 39"/>
                <a:gd name="T6" fmla="*/ 0 w 40"/>
                <a:gd name="T7" fmla="*/ 31750 h 39"/>
                <a:gd name="T8" fmla="*/ 31750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3" name="Freeform 248"/>
            <p:cNvSpPr>
              <a:spLocks/>
            </p:cNvSpPr>
            <p:nvPr/>
          </p:nvSpPr>
          <p:spPr bwMode="auto">
            <a:xfrm>
              <a:off x="2294" y="2992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4" name="Freeform 249"/>
            <p:cNvSpPr>
              <a:spLocks/>
            </p:cNvSpPr>
            <p:nvPr/>
          </p:nvSpPr>
          <p:spPr bwMode="auto">
            <a:xfrm>
              <a:off x="2377" y="3008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5" name="Freeform 250"/>
            <p:cNvSpPr>
              <a:spLocks/>
            </p:cNvSpPr>
            <p:nvPr/>
          </p:nvSpPr>
          <p:spPr bwMode="auto">
            <a:xfrm>
              <a:off x="2457" y="3016"/>
              <a:ext cx="39" cy="40"/>
            </a:xfrm>
            <a:custGeom>
              <a:avLst/>
              <a:gdLst>
                <a:gd name="T0" fmla="*/ 30163 w 39"/>
                <a:gd name="T1" fmla="*/ 0 h 40"/>
                <a:gd name="T2" fmla="*/ 61913 w 39"/>
                <a:gd name="T3" fmla="*/ 31750 h 40"/>
                <a:gd name="T4" fmla="*/ 30163 w 39"/>
                <a:gd name="T5" fmla="*/ 63500 h 40"/>
                <a:gd name="T6" fmla="*/ 0 w 39"/>
                <a:gd name="T7" fmla="*/ 31750 h 40"/>
                <a:gd name="T8" fmla="*/ 30163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6" name="Rectangle 252"/>
            <p:cNvSpPr>
              <a:spLocks noChangeArrowheads="1"/>
            </p:cNvSpPr>
            <p:nvPr/>
          </p:nvSpPr>
          <p:spPr bwMode="auto">
            <a:xfrm>
              <a:off x="575" y="3367"/>
              <a:ext cx="3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000" i="1">
                  <a:solidFill>
                    <a:srgbClr val="C00000"/>
                  </a:solidFill>
                  <a:latin typeface="Calibri" pitchFamily="34" charset="0"/>
                </a:rPr>
                <a:t>EU28</a:t>
              </a:r>
            </a:p>
          </p:txBody>
        </p:sp>
        <p:sp>
          <p:nvSpPr>
            <p:cNvPr id="2301" name="Rectangle 253"/>
            <p:cNvSpPr>
              <a:spLocks noChangeArrowheads="1"/>
            </p:cNvSpPr>
            <p:nvPr/>
          </p:nvSpPr>
          <p:spPr bwMode="auto">
            <a:xfrm>
              <a:off x="380" y="3546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0.0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02" name="Rectangle 254"/>
            <p:cNvSpPr>
              <a:spLocks noChangeArrowheads="1"/>
            </p:cNvSpPr>
            <p:nvPr/>
          </p:nvSpPr>
          <p:spPr bwMode="auto">
            <a:xfrm>
              <a:off x="380" y="3281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0.1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03" name="Rectangle 255"/>
            <p:cNvSpPr>
              <a:spLocks noChangeArrowheads="1"/>
            </p:cNvSpPr>
            <p:nvPr/>
          </p:nvSpPr>
          <p:spPr bwMode="auto">
            <a:xfrm>
              <a:off x="380" y="3012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0.2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04" name="Rectangle 256"/>
            <p:cNvSpPr>
              <a:spLocks noChangeArrowheads="1"/>
            </p:cNvSpPr>
            <p:nvPr/>
          </p:nvSpPr>
          <p:spPr bwMode="auto">
            <a:xfrm>
              <a:off x="380" y="2747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0.3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05" name="Rectangle 257"/>
            <p:cNvSpPr>
              <a:spLocks noChangeArrowheads="1"/>
            </p:cNvSpPr>
            <p:nvPr/>
          </p:nvSpPr>
          <p:spPr bwMode="auto">
            <a:xfrm>
              <a:off x="380" y="2478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 dirty="0">
                  <a:solidFill>
                    <a:srgbClr val="000000"/>
                  </a:solidFill>
                  <a:latin typeface="Calibri" pitchFamily="34" charset="0"/>
                </a:rPr>
                <a:t>0.4</a:t>
              </a:r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2306" name="Rectangle 258"/>
            <p:cNvSpPr>
              <a:spLocks noChangeArrowheads="1"/>
            </p:cNvSpPr>
            <p:nvPr/>
          </p:nvSpPr>
          <p:spPr bwMode="auto">
            <a:xfrm rot="18900000">
              <a:off x="367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07" name="Rectangle 259"/>
            <p:cNvSpPr>
              <a:spLocks noChangeArrowheads="1"/>
            </p:cNvSpPr>
            <p:nvPr/>
          </p:nvSpPr>
          <p:spPr bwMode="auto">
            <a:xfrm rot="18900000">
              <a:off x="529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08" name="Rectangle 260"/>
            <p:cNvSpPr>
              <a:spLocks noChangeArrowheads="1"/>
            </p:cNvSpPr>
            <p:nvPr/>
          </p:nvSpPr>
          <p:spPr bwMode="auto">
            <a:xfrm rot="18900000">
              <a:off x="688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1994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09" name="Rectangle 261"/>
            <p:cNvSpPr>
              <a:spLocks noChangeArrowheads="1"/>
            </p:cNvSpPr>
            <p:nvPr/>
          </p:nvSpPr>
          <p:spPr bwMode="auto">
            <a:xfrm rot="18900000">
              <a:off x="850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1996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10" name="Rectangle 262"/>
            <p:cNvSpPr>
              <a:spLocks noChangeArrowheads="1"/>
            </p:cNvSpPr>
            <p:nvPr/>
          </p:nvSpPr>
          <p:spPr bwMode="auto">
            <a:xfrm rot="18900000">
              <a:off x="1012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1998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11" name="Rectangle 263"/>
            <p:cNvSpPr>
              <a:spLocks noChangeArrowheads="1"/>
            </p:cNvSpPr>
            <p:nvPr/>
          </p:nvSpPr>
          <p:spPr bwMode="auto">
            <a:xfrm rot="18900000">
              <a:off x="1170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12" name="Rectangle 264"/>
            <p:cNvSpPr>
              <a:spLocks noChangeArrowheads="1"/>
            </p:cNvSpPr>
            <p:nvPr/>
          </p:nvSpPr>
          <p:spPr bwMode="auto">
            <a:xfrm rot="18900000">
              <a:off x="1332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13" name="Rectangle 265"/>
            <p:cNvSpPr>
              <a:spLocks noChangeArrowheads="1"/>
            </p:cNvSpPr>
            <p:nvPr/>
          </p:nvSpPr>
          <p:spPr bwMode="auto">
            <a:xfrm rot="18900000">
              <a:off x="1495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2004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14" name="Rectangle 266"/>
            <p:cNvSpPr>
              <a:spLocks noChangeArrowheads="1"/>
            </p:cNvSpPr>
            <p:nvPr/>
          </p:nvSpPr>
          <p:spPr bwMode="auto">
            <a:xfrm rot="18900000">
              <a:off x="1653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2006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15" name="Rectangle 267"/>
            <p:cNvSpPr>
              <a:spLocks noChangeArrowheads="1"/>
            </p:cNvSpPr>
            <p:nvPr/>
          </p:nvSpPr>
          <p:spPr bwMode="auto">
            <a:xfrm rot="18900000">
              <a:off x="1815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2008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16" name="Rectangle 268"/>
            <p:cNvSpPr>
              <a:spLocks noChangeArrowheads="1"/>
            </p:cNvSpPr>
            <p:nvPr/>
          </p:nvSpPr>
          <p:spPr bwMode="auto">
            <a:xfrm rot="18900000">
              <a:off x="1977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2010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17" name="Rectangle 269"/>
            <p:cNvSpPr>
              <a:spLocks noChangeArrowheads="1"/>
            </p:cNvSpPr>
            <p:nvPr/>
          </p:nvSpPr>
          <p:spPr bwMode="auto">
            <a:xfrm rot="18900000">
              <a:off x="2135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2012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18" name="Rectangle 270"/>
            <p:cNvSpPr>
              <a:spLocks noChangeArrowheads="1"/>
            </p:cNvSpPr>
            <p:nvPr/>
          </p:nvSpPr>
          <p:spPr bwMode="auto">
            <a:xfrm rot="18900000">
              <a:off x="2298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2014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19" name="Rectangle 271"/>
            <p:cNvSpPr>
              <a:spLocks noChangeArrowheads="1"/>
            </p:cNvSpPr>
            <p:nvPr/>
          </p:nvSpPr>
          <p:spPr bwMode="auto">
            <a:xfrm rot="16200000">
              <a:off x="-14" y="3003"/>
              <a:ext cx="56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B[a]P in air, ng/m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816" name="Rectangle 272"/>
            <p:cNvSpPr>
              <a:spLocks noChangeArrowheads="1"/>
            </p:cNvSpPr>
            <p:nvPr/>
          </p:nvSpPr>
          <p:spPr bwMode="auto">
            <a:xfrm rot="-5400000">
              <a:off x="226" y="2728"/>
              <a:ext cx="3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817" name="Rectangle 273"/>
            <p:cNvSpPr>
              <a:spLocks noChangeArrowheads="1"/>
            </p:cNvSpPr>
            <p:nvPr/>
          </p:nvSpPr>
          <p:spPr bwMode="auto">
            <a:xfrm>
              <a:off x="1357" y="2557"/>
              <a:ext cx="1056" cy="1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3200">
                <a:latin typeface="Calibri" pitchFamily="34" charset="0"/>
              </a:endParaRPr>
            </a:p>
          </p:txBody>
        </p:sp>
        <p:sp>
          <p:nvSpPr>
            <p:cNvPr id="23818" name="Line 274"/>
            <p:cNvSpPr>
              <a:spLocks noChangeShapeType="1"/>
            </p:cNvSpPr>
            <p:nvPr/>
          </p:nvSpPr>
          <p:spPr bwMode="auto">
            <a:xfrm>
              <a:off x="1610" y="2613"/>
              <a:ext cx="115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9" name="Freeform 275"/>
            <p:cNvSpPr>
              <a:spLocks/>
            </p:cNvSpPr>
            <p:nvPr/>
          </p:nvSpPr>
          <p:spPr bwMode="auto">
            <a:xfrm>
              <a:off x="1646" y="2593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0" name="Rectangle 276"/>
            <p:cNvSpPr>
              <a:spLocks noChangeArrowheads="1"/>
            </p:cNvSpPr>
            <p:nvPr/>
          </p:nvSpPr>
          <p:spPr bwMode="auto">
            <a:xfrm>
              <a:off x="1741" y="2553"/>
              <a:ext cx="20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Value</a:t>
              </a:r>
              <a:endParaRPr lang="ru-RU" sz="3200">
                <a:latin typeface="Calibri" pitchFamily="34" charset="0"/>
              </a:endParaRPr>
            </a:p>
          </p:txBody>
        </p:sp>
        <p:sp>
          <p:nvSpPr>
            <p:cNvPr id="23821" name="Line 277"/>
            <p:cNvSpPr>
              <a:spLocks noChangeShapeType="1"/>
            </p:cNvSpPr>
            <p:nvPr/>
          </p:nvSpPr>
          <p:spPr bwMode="auto">
            <a:xfrm>
              <a:off x="2006" y="2613"/>
              <a:ext cx="114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2" name="Rectangle 278"/>
            <p:cNvSpPr>
              <a:spLocks noChangeArrowheads="1"/>
            </p:cNvSpPr>
            <p:nvPr/>
          </p:nvSpPr>
          <p:spPr bwMode="auto">
            <a:xfrm>
              <a:off x="2136" y="2553"/>
              <a:ext cx="21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Trend</a:t>
              </a:r>
              <a:endParaRPr lang="ru-RU" sz="3200">
                <a:latin typeface="Calibri" pitchFamily="34" charset="0"/>
              </a:endParaRPr>
            </a:p>
          </p:txBody>
        </p:sp>
        <p:sp>
          <p:nvSpPr>
            <p:cNvPr id="23823" name="Rectangle 287"/>
            <p:cNvSpPr>
              <a:spLocks noChangeArrowheads="1"/>
            </p:cNvSpPr>
            <p:nvPr/>
          </p:nvSpPr>
          <p:spPr bwMode="auto">
            <a:xfrm>
              <a:off x="3448" y="2522"/>
              <a:ext cx="1930" cy="1068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Calibri" pitchFamily="34" charset="0"/>
              </a:endParaRPr>
            </a:p>
          </p:txBody>
        </p:sp>
        <p:sp>
          <p:nvSpPr>
            <p:cNvPr id="23824" name="Rectangle 283"/>
            <p:cNvSpPr>
              <a:spLocks noChangeArrowheads="1"/>
            </p:cNvSpPr>
            <p:nvPr/>
          </p:nvSpPr>
          <p:spPr bwMode="auto">
            <a:xfrm>
              <a:off x="3448" y="2522"/>
              <a:ext cx="193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Calibri" pitchFamily="34" charset="0"/>
              </a:endParaRPr>
            </a:p>
          </p:txBody>
        </p:sp>
        <p:sp>
          <p:nvSpPr>
            <p:cNvPr id="23825" name="Line 284"/>
            <p:cNvSpPr>
              <a:spLocks noChangeShapeType="1"/>
            </p:cNvSpPr>
            <p:nvPr/>
          </p:nvSpPr>
          <p:spPr bwMode="auto">
            <a:xfrm>
              <a:off x="3448" y="3234"/>
              <a:ext cx="19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6" name="Line 285"/>
            <p:cNvSpPr>
              <a:spLocks noChangeShapeType="1"/>
            </p:cNvSpPr>
            <p:nvPr/>
          </p:nvSpPr>
          <p:spPr bwMode="auto">
            <a:xfrm>
              <a:off x="3448" y="2878"/>
              <a:ext cx="19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7" name="Line 286"/>
            <p:cNvSpPr>
              <a:spLocks noChangeShapeType="1"/>
            </p:cNvSpPr>
            <p:nvPr/>
          </p:nvSpPr>
          <p:spPr bwMode="auto">
            <a:xfrm>
              <a:off x="3448" y="2522"/>
              <a:ext cx="19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8" name="Line 288"/>
            <p:cNvSpPr>
              <a:spLocks noChangeShapeType="1"/>
            </p:cNvSpPr>
            <p:nvPr/>
          </p:nvSpPr>
          <p:spPr bwMode="auto">
            <a:xfrm>
              <a:off x="3448" y="2522"/>
              <a:ext cx="1" cy="10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9" name="Line 289"/>
            <p:cNvSpPr>
              <a:spLocks noChangeShapeType="1"/>
            </p:cNvSpPr>
            <p:nvPr/>
          </p:nvSpPr>
          <p:spPr bwMode="auto">
            <a:xfrm>
              <a:off x="3424" y="359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0" name="Line 290"/>
            <p:cNvSpPr>
              <a:spLocks noChangeShapeType="1"/>
            </p:cNvSpPr>
            <p:nvPr/>
          </p:nvSpPr>
          <p:spPr bwMode="auto">
            <a:xfrm>
              <a:off x="3424" y="323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1" name="Line 291"/>
            <p:cNvSpPr>
              <a:spLocks noChangeShapeType="1"/>
            </p:cNvSpPr>
            <p:nvPr/>
          </p:nvSpPr>
          <p:spPr bwMode="auto">
            <a:xfrm>
              <a:off x="3424" y="287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2" name="Line 292"/>
            <p:cNvSpPr>
              <a:spLocks noChangeShapeType="1"/>
            </p:cNvSpPr>
            <p:nvPr/>
          </p:nvSpPr>
          <p:spPr bwMode="auto">
            <a:xfrm>
              <a:off x="3424" y="252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3" name="Line 293"/>
            <p:cNvSpPr>
              <a:spLocks noChangeShapeType="1"/>
            </p:cNvSpPr>
            <p:nvPr/>
          </p:nvSpPr>
          <p:spPr bwMode="auto">
            <a:xfrm>
              <a:off x="3448" y="3590"/>
              <a:ext cx="19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4" name="Line 294"/>
            <p:cNvSpPr>
              <a:spLocks noChangeShapeType="1"/>
            </p:cNvSpPr>
            <p:nvPr/>
          </p:nvSpPr>
          <p:spPr bwMode="auto">
            <a:xfrm flipV="1">
              <a:off x="3448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5" name="Line 295"/>
            <p:cNvSpPr>
              <a:spLocks noChangeShapeType="1"/>
            </p:cNvSpPr>
            <p:nvPr/>
          </p:nvSpPr>
          <p:spPr bwMode="auto">
            <a:xfrm flipV="1">
              <a:off x="3527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6" name="Line 296"/>
            <p:cNvSpPr>
              <a:spLocks noChangeShapeType="1"/>
            </p:cNvSpPr>
            <p:nvPr/>
          </p:nvSpPr>
          <p:spPr bwMode="auto">
            <a:xfrm flipV="1">
              <a:off x="3610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7" name="Line 297"/>
            <p:cNvSpPr>
              <a:spLocks noChangeShapeType="1"/>
            </p:cNvSpPr>
            <p:nvPr/>
          </p:nvSpPr>
          <p:spPr bwMode="auto">
            <a:xfrm flipV="1">
              <a:off x="3689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8" name="Line 298"/>
            <p:cNvSpPr>
              <a:spLocks noChangeShapeType="1"/>
            </p:cNvSpPr>
            <p:nvPr/>
          </p:nvSpPr>
          <p:spPr bwMode="auto">
            <a:xfrm flipV="1">
              <a:off x="3768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9" name="Line 299"/>
            <p:cNvSpPr>
              <a:spLocks noChangeShapeType="1"/>
            </p:cNvSpPr>
            <p:nvPr/>
          </p:nvSpPr>
          <p:spPr bwMode="auto">
            <a:xfrm flipV="1">
              <a:off x="3851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0" name="Line 300"/>
            <p:cNvSpPr>
              <a:spLocks noChangeShapeType="1"/>
            </p:cNvSpPr>
            <p:nvPr/>
          </p:nvSpPr>
          <p:spPr bwMode="auto">
            <a:xfrm flipV="1">
              <a:off x="3930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1" name="Line 301"/>
            <p:cNvSpPr>
              <a:spLocks noChangeShapeType="1"/>
            </p:cNvSpPr>
            <p:nvPr/>
          </p:nvSpPr>
          <p:spPr bwMode="auto">
            <a:xfrm flipV="1">
              <a:off x="4010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2" name="Line 302"/>
            <p:cNvSpPr>
              <a:spLocks noChangeShapeType="1"/>
            </p:cNvSpPr>
            <p:nvPr/>
          </p:nvSpPr>
          <p:spPr bwMode="auto">
            <a:xfrm flipV="1">
              <a:off x="4093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3" name="Line 303"/>
            <p:cNvSpPr>
              <a:spLocks noChangeShapeType="1"/>
            </p:cNvSpPr>
            <p:nvPr/>
          </p:nvSpPr>
          <p:spPr bwMode="auto">
            <a:xfrm flipV="1">
              <a:off x="4172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4" name="Line 304"/>
            <p:cNvSpPr>
              <a:spLocks noChangeShapeType="1"/>
            </p:cNvSpPr>
            <p:nvPr/>
          </p:nvSpPr>
          <p:spPr bwMode="auto">
            <a:xfrm flipV="1">
              <a:off x="4251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5" name="Line 305"/>
            <p:cNvSpPr>
              <a:spLocks noChangeShapeType="1"/>
            </p:cNvSpPr>
            <p:nvPr/>
          </p:nvSpPr>
          <p:spPr bwMode="auto">
            <a:xfrm flipV="1">
              <a:off x="4334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6" name="Line 306"/>
            <p:cNvSpPr>
              <a:spLocks noChangeShapeType="1"/>
            </p:cNvSpPr>
            <p:nvPr/>
          </p:nvSpPr>
          <p:spPr bwMode="auto">
            <a:xfrm flipV="1">
              <a:off x="4413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7" name="Line 307"/>
            <p:cNvSpPr>
              <a:spLocks noChangeShapeType="1"/>
            </p:cNvSpPr>
            <p:nvPr/>
          </p:nvSpPr>
          <p:spPr bwMode="auto">
            <a:xfrm flipV="1">
              <a:off x="4492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8" name="Line 308"/>
            <p:cNvSpPr>
              <a:spLocks noChangeShapeType="1"/>
            </p:cNvSpPr>
            <p:nvPr/>
          </p:nvSpPr>
          <p:spPr bwMode="auto">
            <a:xfrm flipV="1">
              <a:off x="4575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9" name="Line 309"/>
            <p:cNvSpPr>
              <a:spLocks noChangeShapeType="1"/>
            </p:cNvSpPr>
            <p:nvPr/>
          </p:nvSpPr>
          <p:spPr bwMode="auto">
            <a:xfrm flipV="1">
              <a:off x="4654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0" name="Line 310"/>
            <p:cNvSpPr>
              <a:spLocks noChangeShapeType="1"/>
            </p:cNvSpPr>
            <p:nvPr/>
          </p:nvSpPr>
          <p:spPr bwMode="auto">
            <a:xfrm flipV="1">
              <a:off x="4734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1" name="Line 311"/>
            <p:cNvSpPr>
              <a:spLocks noChangeShapeType="1"/>
            </p:cNvSpPr>
            <p:nvPr/>
          </p:nvSpPr>
          <p:spPr bwMode="auto">
            <a:xfrm flipV="1">
              <a:off x="4817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2" name="Line 312"/>
            <p:cNvSpPr>
              <a:spLocks noChangeShapeType="1"/>
            </p:cNvSpPr>
            <p:nvPr/>
          </p:nvSpPr>
          <p:spPr bwMode="auto">
            <a:xfrm flipV="1">
              <a:off x="4896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3" name="Line 313"/>
            <p:cNvSpPr>
              <a:spLocks noChangeShapeType="1"/>
            </p:cNvSpPr>
            <p:nvPr/>
          </p:nvSpPr>
          <p:spPr bwMode="auto">
            <a:xfrm flipV="1">
              <a:off x="4975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4" name="Line 314"/>
            <p:cNvSpPr>
              <a:spLocks noChangeShapeType="1"/>
            </p:cNvSpPr>
            <p:nvPr/>
          </p:nvSpPr>
          <p:spPr bwMode="auto">
            <a:xfrm flipV="1">
              <a:off x="5058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5" name="Line 315"/>
            <p:cNvSpPr>
              <a:spLocks noChangeShapeType="1"/>
            </p:cNvSpPr>
            <p:nvPr/>
          </p:nvSpPr>
          <p:spPr bwMode="auto">
            <a:xfrm flipV="1">
              <a:off x="5137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6" name="Line 316"/>
            <p:cNvSpPr>
              <a:spLocks noChangeShapeType="1"/>
            </p:cNvSpPr>
            <p:nvPr/>
          </p:nvSpPr>
          <p:spPr bwMode="auto">
            <a:xfrm flipV="1">
              <a:off x="5216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7" name="Line 317"/>
            <p:cNvSpPr>
              <a:spLocks noChangeShapeType="1"/>
            </p:cNvSpPr>
            <p:nvPr/>
          </p:nvSpPr>
          <p:spPr bwMode="auto">
            <a:xfrm flipV="1">
              <a:off x="5299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8" name="Line 318"/>
            <p:cNvSpPr>
              <a:spLocks noChangeShapeType="1"/>
            </p:cNvSpPr>
            <p:nvPr/>
          </p:nvSpPr>
          <p:spPr bwMode="auto">
            <a:xfrm flipV="1">
              <a:off x="5378" y="35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9" name="Freeform 319"/>
            <p:cNvSpPr>
              <a:spLocks/>
            </p:cNvSpPr>
            <p:nvPr/>
          </p:nvSpPr>
          <p:spPr bwMode="auto">
            <a:xfrm>
              <a:off x="3448" y="2692"/>
              <a:ext cx="1930" cy="522"/>
            </a:xfrm>
            <a:custGeom>
              <a:avLst/>
              <a:gdLst>
                <a:gd name="T0" fmla="*/ 0 w 488"/>
                <a:gd name="T1" fmla="*/ 1552942 h 132"/>
                <a:gd name="T2" fmla="*/ 7767744 w 488"/>
                <a:gd name="T3" fmla="*/ 0 h 132"/>
                <a:gd name="T4" fmla="*/ 15923845 w 488"/>
                <a:gd name="T5" fmla="*/ 14364860 h 132"/>
                <a:gd name="T6" fmla="*/ 23691527 w 488"/>
                <a:gd name="T7" fmla="*/ 12423661 h 132"/>
                <a:gd name="T8" fmla="*/ 31459253 w 488"/>
                <a:gd name="T9" fmla="*/ 19023720 h 132"/>
                <a:gd name="T10" fmla="*/ 39615376 w 488"/>
                <a:gd name="T11" fmla="*/ 20188475 h 132"/>
                <a:gd name="T12" fmla="*/ 47383118 w 488"/>
                <a:gd name="T13" fmla="*/ 8541241 h 132"/>
                <a:gd name="T14" fmla="*/ 55150859 w 488"/>
                <a:gd name="T15" fmla="*/ 12423661 h 132"/>
                <a:gd name="T16" fmla="*/ 63306942 w 488"/>
                <a:gd name="T17" fmla="*/ 24847339 h 132"/>
                <a:gd name="T18" fmla="*/ 71074637 w 488"/>
                <a:gd name="T19" fmla="*/ 29506218 h 132"/>
                <a:gd name="T20" fmla="*/ 78842347 w 488"/>
                <a:gd name="T21" fmla="*/ 31059136 h 132"/>
                <a:gd name="T22" fmla="*/ 86998462 w 488"/>
                <a:gd name="T23" fmla="*/ 34553299 h 132"/>
                <a:gd name="T24" fmla="*/ 94766235 w 488"/>
                <a:gd name="T25" fmla="*/ 42318125 h 132"/>
                <a:gd name="T26" fmla="*/ 102533882 w 488"/>
                <a:gd name="T27" fmla="*/ 41929852 h 132"/>
                <a:gd name="T28" fmla="*/ 110690060 w 488"/>
                <a:gd name="T29" fmla="*/ 45035751 h 132"/>
                <a:gd name="T30" fmla="*/ 118457770 w 488"/>
                <a:gd name="T31" fmla="*/ 41929852 h 132"/>
                <a:gd name="T32" fmla="*/ 126225417 w 488"/>
                <a:gd name="T33" fmla="*/ 44647573 h 132"/>
                <a:gd name="T34" fmla="*/ 134381563 w 488"/>
                <a:gd name="T35" fmla="*/ 51247611 h 132"/>
                <a:gd name="T36" fmla="*/ 142149274 w 488"/>
                <a:gd name="T37" fmla="*/ 45423992 h 132"/>
                <a:gd name="T38" fmla="*/ 149916984 w 488"/>
                <a:gd name="T39" fmla="*/ 48141649 h 132"/>
                <a:gd name="T40" fmla="*/ 158073098 w 488"/>
                <a:gd name="T41" fmla="*/ 41153370 h 132"/>
                <a:gd name="T42" fmla="*/ 165840682 w 488"/>
                <a:gd name="T43" fmla="*/ 43482817 h 132"/>
                <a:gd name="T44" fmla="*/ 173608519 w 488"/>
                <a:gd name="T45" fmla="*/ 43094544 h 132"/>
                <a:gd name="T46" fmla="*/ 181764634 w 488"/>
                <a:gd name="T47" fmla="*/ 27565012 h 132"/>
                <a:gd name="T48" fmla="*/ 189532344 w 488"/>
                <a:gd name="T49" fmla="*/ 41541611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8"/>
                <a:gd name="T76" fmla="*/ 0 h 132"/>
                <a:gd name="T77" fmla="*/ 488 w 488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8" h="132">
                  <a:moveTo>
                    <a:pt x="0" y="4"/>
                  </a:moveTo>
                  <a:lnTo>
                    <a:pt x="20" y="0"/>
                  </a:lnTo>
                  <a:lnTo>
                    <a:pt x="41" y="37"/>
                  </a:lnTo>
                  <a:lnTo>
                    <a:pt x="61" y="32"/>
                  </a:lnTo>
                  <a:lnTo>
                    <a:pt x="81" y="49"/>
                  </a:lnTo>
                  <a:lnTo>
                    <a:pt x="102" y="52"/>
                  </a:lnTo>
                  <a:lnTo>
                    <a:pt x="122" y="22"/>
                  </a:lnTo>
                  <a:lnTo>
                    <a:pt x="142" y="32"/>
                  </a:lnTo>
                  <a:lnTo>
                    <a:pt x="163" y="64"/>
                  </a:lnTo>
                  <a:lnTo>
                    <a:pt x="183" y="76"/>
                  </a:lnTo>
                  <a:lnTo>
                    <a:pt x="203" y="80"/>
                  </a:lnTo>
                  <a:lnTo>
                    <a:pt x="224" y="89"/>
                  </a:lnTo>
                  <a:lnTo>
                    <a:pt x="244" y="109"/>
                  </a:lnTo>
                  <a:lnTo>
                    <a:pt x="264" y="108"/>
                  </a:lnTo>
                  <a:lnTo>
                    <a:pt x="285" y="116"/>
                  </a:lnTo>
                  <a:lnTo>
                    <a:pt x="305" y="108"/>
                  </a:lnTo>
                  <a:lnTo>
                    <a:pt x="325" y="115"/>
                  </a:lnTo>
                  <a:lnTo>
                    <a:pt x="346" y="132"/>
                  </a:lnTo>
                  <a:lnTo>
                    <a:pt x="366" y="117"/>
                  </a:lnTo>
                  <a:lnTo>
                    <a:pt x="386" y="124"/>
                  </a:lnTo>
                  <a:lnTo>
                    <a:pt x="407" y="106"/>
                  </a:lnTo>
                  <a:lnTo>
                    <a:pt x="427" y="112"/>
                  </a:lnTo>
                  <a:lnTo>
                    <a:pt x="447" y="111"/>
                  </a:lnTo>
                  <a:lnTo>
                    <a:pt x="468" y="71"/>
                  </a:lnTo>
                  <a:lnTo>
                    <a:pt x="488" y="107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0" name="Freeform 320"/>
            <p:cNvSpPr>
              <a:spLocks/>
            </p:cNvSpPr>
            <p:nvPr/>
          </p:nvSpPr>
          <p:spPr bwMode="auto">
            <a:xfrm>
              <a:off x="3448" y="2668"/>
              <a:ext cx="1930" cy="463"/>
            </a:xfrm>
            <a:custGeom>
              <a:avLst/>
              <a:gdLst>
                <a:gd name="T0" fmla="*/ 0 w 488"/>
                <a:gd name="T1" fmla="*/ 0 h 117"/>
                <a:gd name="T2" fmla="*/ 7767744 w 488"/>
                <a:gd name="T3" fmla="*/ 4671706 h 117"/>
                <a:gd name="T4" fmla="*/ 15923845 w 488"/>
                <a:gd name="T5" fmla="*/ 9343429 h 117"/>
                <a:gd name="T6" fmla="*/ 23691527 w 488"/>
                <a:gd name="T7" fmla="*/ 13625845 h 117"/>
                <a:gd name="T8" fmla="*/ 31459253 w 488"/>
                <a:gd name="T9" fmla="*/ 17518894 h 117"/>
                <a:gd name="T10" fmla="*/ 39615376 w 488"/>
                <a:gd name="T11" fmla="*/ 21412003 h 117"/>
                <a:gd name="T12" fmla="*/ 47383118 w 488"/>
                <a:gd name="T13" fmla="*/ 24526465 h 117"/>
                <a:gd name="T14" fmla="*/ 55150859 w 488"/>
                <a:gd name="T15" fmla="*/ 27640974 h 117"/>
                <a:gd name="T16" fmla="*/ 63306942 w 488"/>
                <a:gd name="T17" fmla="*/ 30755420 h 117"/>
                <a:gd name="T18" fmla="*/ 71074637 w 488"/>
                <a:gd name="T19" fmla="*/ 33091282 h 117"/>
                <a:gd name="T20" fmla="*/ 78842347 w 488"/>
                <a:gd name="T21" fmla="*/ 35816420 h 117"/>
                <a:gd name="T22" fmla="*/ 86998462 w 488"/>
                <a:gd name="T23" fmla="*/ 37762982 h 117"/>
                <a:gd name="T24" fmla="*/ 94766235 w 488"/>
                <a:gd name="T25" fmla="*/ 39709545 h 117"/>
                <a:gd name="T26" fmla="*/ 102533882 w 488"/>
                <a:gd name="T27" fmla="*/ 41266744 h 117"/>
                <a:gd name="T28" fmla="*/ 110690060 w 488"/>
                <a:gd name="T29" fmla="*/ 42434675 h 117"/>
                <a:gd name="T30" fmla="*/ 118457770 w 488"/>
                <a:gd name="T31" fmla="*/ 43602606 h 117"/>
                <a:gd name="T32" fmla="*/ 126225417 w 488"/>
                <a:gd name="T33" fmla="*/ 44381237 h 117"/>
                <a:gd name="T34" fmla="*/ 134381563 w 488"/>
                <a:gd name="T35" fmla="*/ 45159869 h 117"/>
                <a:gd name="T36" fmla="*/ 142149274 w 488"/>
                <a:gd name="T37" fmla="*/ 45549137 h 117"/>
                <a:gd name="T38" fmla="*/ 149916984 w 488"/>
                <a:gd name="T39" fmla="*/ 45549137 h 117"/>
                <a:gd name="T40" fmla="*/ 158073098 w 488"/>
                <a:gd name="T41" fmla="*/ 45549137 h 117"/>
                <a:gd name="T42" fmla="*/ 165840682 w 488"/>
                <a:gd name="T43" fmla="*/ 45159869 h 117"/>
                <a:gd name="T44" fmla="*/ 173608519 w 488"/>
                <a:gd name="T45" fmla="*/ 44381237 h 117"/>
                <a:gd name="T46" fmla="*/ 181764634 w 488"/>
                <a:gd name="T47" fmla="*/ 43213306 h 117"/>
                <a:gd name="T48" fmla="*/ 189532344 w 488"/>
                <a:gd name="T49" fmla="*/ 41656044 h 1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8"/>
                <a:gd name="T76" fmla="*/ 0 h 117"/>
                <a:gd name="T77" fmla="*/ 488 w 488"/>
                <a:gd name="T78" fmla="*/ 117 h 1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8" h="117">
                  <a:moveTo>
                    <a:pt x="0" y="0"/>
                  </a:moveTo>
                  <a:lnTo>
                    <a:pt x="20" y="12"/>
                  </a:lnTo>
                  <a:lnTo>
                    <a:pt x="41" y="24"/>
                  </a:lnTo>
                  <a:lnTo>
                    <a:pt x="61" y="35"/>
                  </a:lnTo>
                  <a:lnTo>
                    <a:pt x="81" y="45"/>
                  </a:lnTo>
                  <a:lnTo>
                    <a:pt x="102" y="55"/>
                  </a:lnTo>
                  <a:lnTo>
                    <a:pt x="122" y="63"/>
                  </a:lnTo>
                  <a:lnTo>
                    <a:pt x="142" y="71"/>
                  </a:lnTo>
                  <a:lnTo>
                    <a:pt x="163" y="79"/>
                  </a:lnTo>
                  <a:lnTo>
                    <a:pt x="183" y="85"/>
                  </a:lnTo>
                  <a:lnTo>
                    <a:pt x="203" y="92"/>
                  </a:lnTo>
                  <a:lnTo>
                    <a:pt x="224" y="97"/>
                  </a:lnTo>
                  <a:lnTo>
                    <a:pt x="244" y="102"/>
                  </a:lnTo>
                  <a:lnTo>
                    <a:pt x="264" y="106"/>
                  </a:lnTo>
                  <a:lnTo>
                    <a:pt x="285" y="109"/>
                  </a:lnTo>
                  <a:lnTo>
                    <a:pt x="305" y="112"/>
                  </a:lnTo>
                  <a:lnTo>
                    <a:pt x="325" y="114"/>
                  </a:lnTo>
                  <a:lnTo>
                    <a:pt x="346" y="116"/>
                  </a:lnTo>
                  <a:lnTo>
                    <a:pt x="366" y="117"/>
                  </a:lnTo>
                  <a:lnTo>
                    <a:pt x="386" y="117"/>
                  </a:lnTo>
                  <a:lnTo>
                    <a:pt x="407" y="117"/>
                  </a:lnTo>
                  <a:lnTo>
                    <a:pt x="427" y="116"/>
                  </a:lnTo>
                  <a:lnTo>
                    <a:pt x="447" y="114"/>
                  </a:lnTo>
                  <a:lnTo>
                    <a:pt x="468" y="111"/>
                  </a:lnTo>
                  <a:lnTo>
                    <a:pt x="488" y="107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1" name="Freeform 321"/>
            <p:cNvSpPr>
              <a:spLocks/>
            </p:cNvSpPr>
            <p:nvPr/>
          </p:nvSpPr>
          <p:spPr bwMode="auto">
            <a:xfrm>
              <a:off x="3428" y="2688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2" name="Freeform 322"/>
            <p:cNvSpPr>
              <a:spLocks/>
            </p:cNvSpPr>
            <p:nvPr/>
          </p:nvSpPr>
          <p:spPr bwMode="auto">
            <a:xfrm>
              <a:off x="3507" y="2672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3" name="Freeform 323"/>
            <p:cNvSpPr>
              <a:spLocks/>
            </p:cNvSpPr>
            <p:nvPr/>
          </p:nvSpPr>
          <p:spPr bwMode="auto">
            <a:xfrm>
              <a:off x="3590" y="2818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4" name="Freeform 324"/>
            <p:cNvSpPr>
              <a:spLocks/>
            </p:cNvSpPr>
            <p:nvPr/>
          </p:nvSpPr>
          <p:spPr bwMode="auto">
            <a:xfrm>
              <a:off x="3669" y="2799"/>
              <a:ext cx="40" cy="39"/>
            </a:xfrm>
            <a:custGeom>
              <a:avLst/>
              <a:gdLst>
                <a:gd name="T0" fmla="*/ 31750 w 40"/>
                <a:gd name="T1" fmla="*/ 0 h 39"/>
                <a:gd name="T2" fmla="*/ 63500 w 40"/>
                <a:gd name="T3" fmla="*/ 30163 h 39"/>
                <a:gd name="T4" fmla="*/ 31750 w 40"/>
                <a:gd name="T5" fmla="*/ 61913 h 39"/>
                <a:gd name="T6" fmla="*/ 0 w 40"/>
                <a:gd name="T7" fmla="*/ 30163 h 39"/>
                <a:gd name="T8" fmla="*/ 31750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5" name="Freeform 325"/>
            <p:cNvSpPr>
              <a:spLocks/>
            </p:cNvSpPr>
            <p:nvPr/>
          </p:nvSpPr>
          <p:spPr bwMode="auto">
            <a:xfrm>
              <a:off x="3748" y="2866"/>
              <a:ext cx="40" cy="39"/>
            </a:xfrm>
            <a:custGeom>
              <a:avLst/>
              <a:gdLst>
                <a:gd name="T0" fmla="*/ 31750 w 40"/>
                <a:gd name="T1" fmla="*/ 0 h 39"/>
                <a:gd name="T2" fmla="*/ 63500 w 40"/>
                <a:gd name="T3" fmla="*/ 31750 h 39"/>
                <a:gd name="T4" fmla="*/ 31750 w 40"/>
                <a:gd name="T5" fmla="*/ 61913 h 39"/>
                <a:gd name="T6" fmla="*/ 0 w 40"/>
                <a:gd name="T7" fmla="*/ 31750 h 39"/>
                <a:gd name="T8" fmla="*/ 31750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6" name="Freeform 326"/>
            <p:cNvSpPr>
              <a:spLocks/>
            </p:cNvSpPr>
            <p:nvPr/>
          </p:nvSpPr>
          <p:spPr bwMode="auto">
            <a:xfrm>
              <a:off x="3832" y="2878"/>
              <a:ext cx="39" cy="39"/>
            </a:xfrm>
            <a:custGeom>
              <a:avLst/>
              <a:gdLst>
                <a:gd name="T0" fmla="*/ 30163 w 39"/>
                <a:gd name="T1" fmla="*/ 0 h 39"/>
                <a:gd name="T2" fmla="*/ 61913 w 39"/>
                <a:gd name="T3" fmla="*/ 31750 h 39"/>
                <a:gd name="T4" fmla="*/ 30163 w 39"/>
                <a:gd name="T5" fmla="*/ 61913 h 39"/>
                <a:gd name="T6" fmla="*/ 0 w 39"/>
                <a:gd name="T7" fmla="*/ 31750 h 39"/>
                <a:gd name="T8" fmla="*/ 30163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19" y="0"/>
                  </a:moveTo>
                  <a:lnTo>
                    <a:pt x="39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7" name="Freeform 327"/>
            <p:cNvSpPr>
              <a:spLocks/>
            </p:cNvSpPr>
            <p:nvPr/>
          </p:nvSpPr>
          <p:spPr bwMode="auto">
            <a:xfrm>
              <a:off x="3911" y="2759"/>
              <a:ext cx="39" cy="40"/>
            </a:xfrm>
            <a:custGeom>
              <a:avLst/>
              <a:gdLst>
                <a:gd name="T0" fmla="*/ 30163 w 39"/>
                <a:gd name="T1" fmla="*/ 0 h 40"/>
                <a:gd name="T2" fmla="*/ 61913 w 39"/>
                <a:gd name="T3" fmla="*/ 31750 h 40"/>
                <a:gd name="T4" fmla="*/ 30163 w 39"/>
                <a:gd name="T5" fmla="*/ 63500 h 40"/>
                <a:gd name="T6" fmla="*/ 0 w 39"/>
                <a:gd name="T7" fmla="*/ 31750 h 40"/>
                <a:gd name="T8" fmla="*/ 30163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8" name="Freeform 328"/>
            <p:cNvSpPr>
              <a:spLocks/>
            </p:cNvSpPr>
            <p:nvPr/>
          </p:nvSpPr>
          <p:spPr bwMode="auto">
            <a:xfrm>
              <a:off x="3990" y="2799"/>
              <a:ext cx="39" cy="39"/>
            </a:xfrm>
            <a:custGeom>
              <a:avLst/>
              <a:gdLst>
                <a:gd name="T0" fmla="*/ 31750 w 39"/>
                <a:gd name="T1" fmla="*/ 0 h 39"/>
                <a:gd name="T2" fmla="*/ 61913 w 39"/>
                <a:gd name="T3" fmla="*/ 30163 h 39"/>
                <a:gd name="T4" fmla="*/ 31750 w 39"/>
                <a:gd name="T5" fmla="*/ 61913 h 39"/>
                <a:gd name="T6" fmla="*/ 0 w 39"/>
                <a:gd name="T7" fmla="*/ 30163 h 39"/>
                <a:gd name="T8" fmla="*/ 31750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20" y="0"/>
                  </a:moveTo>
                  <a:lnTo>
                    <a:pt x="39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9" name="Freeform 329"/>
            <p:cNvSpPr>
              <a:spLocks/>
            </p:cNvSpPr>
            <p:nvPr/>
          </p:nvSpPr>
          <p:spPr bwMode="auto">
            <a:xfrm>
              <a:off x="4073" y="2925"/>
              <a:ext cx="39" cy="40"/>
            </a:xfrm>
            <a:custGeom>
              <a:avLst/>
              <a:gdLst>
                <a:gd name="T0" fmla="*/ 31750 w 39"/>
                <a:gd name="T1" fmla="*/ 0 h 40"/>
                <a:gd name="T2" fmla="*/ 61913 w 39"/>
                <a:gd name="T3" fmla="*/ 31750 h 40"/>
                <a:gd name="T4" fmla="*/ 31750 w 39"/>
                <a:gd name="T5" fmla="*/ 63500 h 40"/>
                <a:gd name="T6" fmla="*/ 0 w 39"/>
                <a:gd name="T7" fmla="*/ 31750 h 40"/>
                <a:gd name="T8" fmla="*/ 31750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20" y="0"/>
                  </a:moveTo>
                  <a:lnTo>
                    <a:pt x="39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0" name="Freeform 330"/>
            <p:cNvSpPr>
              <a:spLocks/>
            </p:cNvSpPr>
            <p:nvPr/>
          </p:nvSpPr>
          <p:spPr bwMode="auto">
            <a:xfrm>
              <a:off x="4152" y="2973"/>
              <a:ext cx="40" cy="39"/>
            </a:xfrm>
            <a:custGeom>
              <a:avLst/>
              <a:gdLst>
                <a:gd name="T0" fmla="*/ 31750 w 40"/>
                <a:gd name="T1" fmla="*/ 0 h 39"/>
                <a:gd name="T2" fmla="*/ 63500 w 40"/>
                <a:gd name="T3" fmla="*/ 30163 h 39"/>
                <a:gd name="T4" fmla="*/ 31750 w 40"/>
                <a:gd name="T5" fmla="*/ 61913 h 39"/>
                <a:gd name="T6" fmla="*/ 0 w 40"/>
                <a:gd name="T7" fmla="*/ 30163 h 39"/>
                <a:gd name="T8" fmla="*/ 31750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1" name="Freeform 331"/>
            <p:cNvSpPr>
              <a:spLocks/>
            </p:cNvSpPr>
            <p:nvPr/>
          </p:nvSpPr>
          <p:spPr bwMode="auto">
            <a:xfrm>
              <a:off x="4231" y="2989"/>
              <a:ext cx="40" cy="39"/>
            </a:xfrm>
            <a:custGeom>
              <a:avLst/>
              <a:gdLst>
                <a:gd name="T0" fmla="*/ 31750 w 40"/>
                <a:gd name="T1" fmla="*/ 0 h 39"/>
                <a:gd name="T2" fmla="*/ 63500 w 40"/>
                <a:gd name="T3" fmla="*/ 30163 h 39"/>
                <a:gd name="T4" fmla="*/ 31750 w 40"/>
                <a:gd name="T5" fmla="*/ 61913 h 39"/>
                <a:gd name="T6" fmla="*/ 0 w 40"/>
                <a:gd name="T7" fmla="*/ 30163 h 39"/>
                <a:gd name="T8" fmla="*/ 31750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2" name="Freeform 332"/>
            <p:cNvSpPr>
              <a:spLocks/>
            </p:cNvSpPr>
            <p:nvPr/>
          </p:nvSpPr>
          <p:spPr bwMode="auto">
            <a:xfrm>
              <a:off x="4314" y="3024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3" name="Freeform 333"/>
            <p:cNvSpPr>
              <a:spLocks/>
            </p:cNvSpPr>
            <p:nvPr/>
          </p:nvSpPr>
          <p:spPr bwMode="auto">
            <a:xfrm>
              <a:off x="4393" y="3103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4" name="Freeform 334"/>
            <p:cNvSpPr>
              <a:spLocks/>
            </p:cNvSpPr>
            <p:nvPr/>
          </p:nvSpPr>
          <p:spPr bwMode="auto">
            <a:xfrm>
              <a:off x="4472" y="3099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5" name="Freeform 335"/>
            <p:cNvSpPr>
              <a:spLocks/>
            </p:cNvSpPr>
            <p:nvPr/>
          </p:nvSpPr>
          <p:spPr bwMode="auto">
            <a:xfrm>
              <a:off x="4556" y="3131"/>
              <a:ext cx="39" cy="39"/>
            </a:xfrm>
            <a:custGeom>
              <a:avLst/>
              <a:gdLst>
                <a:gd name="T0" fmla="*/ 30163 w 39"/>
                <a:gd name="T1" fmla="*/ 0 h 39"/>
                <a:gd name="T2" fmla="*/ 61913 w 39"/>
                <a:gd name="T3" fmla="*/ 31750 h 39"/>
                <a:gd name="T4" fmla="*/ 30163 w 39"/>
                <a:gd name="T5" fmla="*/ 61913 h 39"/>
                <a:gd name="T6" fmla="*/ 0 w 39"/>
                <a:gd name="T7" fmla="*/ 31750 h 39"/>
                <a:gd name="T8" fmla="*/ 30163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19" y="0"/>
                  </a:moveTo>
                  <a:lnTo>
                    <a:pt x="39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6" name="Freeform 336"/>
            <p:cNvSpPr>
              <a:spLocks/>
            </p:cNvSpPr>
            <p:nvPr/>
          </p:nvSpPr>
          <p:spPr bwMode="auto">
            <a:xfrm>
              <a:off x="4635" y="3099"/>
              <a:ext cx="39" cy="40"/>
            </a:xfrm>
            <a:custGeom>
              <a:avLst/>
              <a:gdLst>
                <a:gd name="T0" fmla="*/ 30163 w 39"/>
                <a:gd name="T1" fmla="*/ 0 h 40"/>
                <a:gd name="T2" fmla="*/ 61913 w 39"/>
                <a:gd name="T3" fmla="*/ 31750 h 40"/>
                <a:gd name="T4" fmla="*/ 30163 w 39"/>
                <a:gd name="T5" fmla="*/ 63500 h 40"/>
                <a:gd name="T6" fmla="*/ 0 w 39"/>
                <a:gd name="T7" fmla="*/ 31750 h 40"/>
                <a:gd name="T8" fmla="*/ 30163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7" name="Freeform 337"/>
            <p:cNvSpPr>
              <a:spLocks/>
            </p:cNvSpPr>
            <p:nvPr/>
          </p:nvSpPr>
          <p:spPr bwMode="auto">
            <a:xfrm>
              <a:off x="4714" y="3127"/>
              <a:ext cx="39" cy="40"/>
            </a:xfrm>
            <a:custGeom>
              <a:avLst/>
              <a:gdLst>
                <a:gd name="T0" fmla="*/ 31750 w 39"/>
                <a:gd name="T1" fmla="*/ 0 h 40"/>
                <a:gd name="T2" fmla="*/ 61913 w 39"/>
                <a:gd name="T3" fmla="*/ 31750 h 40"/>
                <a:gd name="T4" fmla="*/ 31750 w 39"/>
                <a:gd name="T5" fmla="*/ 63500 h 40"/>
                <a:gd name="T6" fmla="*/ 0 w 39"/>
                <a:gd name="T7" fmla="*/ 31750 h 40"/>
                <a:gd name="T8" fmla="*/ 31750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20" y="0"/>
                  </a:moveTo>
                  <a:lnTo>
                    <a:pt x="39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8" name="Freeform 338"/>
            <p:cNvSpPr>
              <a:spLocks/>
            </p:cNvSpPr>
            <p:nvPr/>
          </p:nvSpPr>
          <p:spPr bwMode="auto">
            <a:xfrm>
              <a:off x="4797" y="3194"/>
              <a:ext cx="39" cy="40"/>
            </a:xfrm>
            <a:custGeom>
              <a:avLst/>
              <a:gdLst>
                <a:gd name="T0" fmla="*/ 31750 w 39"/>
                <a:gd name="T1" fmla="*/ 0 h 40"/>
                <a:gd name="T2" fmla="*/ 61913 w 39"/>
                <a:gd name="T3" fmla="*/ 31750 h 40"/>
                <a:gd name="T4" fmla="*/ 31750 w 39"/>
                <a:gd name="T5" fmla="*/ 63500 h 40"/>
                <a:gd name="T6" fmla="*/ 0 w 39"/>
                <a:gd name="T7" fmla="*/ 31750 h 40"/>
                <a:gd name="T8" fmla="*/ 31750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20" y="0"/>
                  </a:moveTo>
                  <a:lnTo>
                    <a:pt x="39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9" name="Freeform 339"/>
            <p:cNvSpPr>
              <a:spLocks/>
            </p:cNvSpPr>
            <p:nvPr/>
          </p:nvSpPr>
          <p:spPr bwMode="auto">
            <a:xfrm>
              <a:off x="4876" y="3135"/>
              <a:ext cx="40" cy="39"/>
            </a:xfrm>
            <a:custGeom>
              <a:avLst/>
              <a:gdLst>
                <a:gd name="T0" fmla="*/ 31750 w 40"/>
                <a:gd name="T1" fmla="*/ 0 h 39"/>
                <a:gd name="T2" fmla="*/ 63500 w 40"/>
                <a:gd name="T3" fmla="*/ 31750 h 39"/>
                <a:gd name="T4" fmla="*/ 31750 w 40"/>
                <a:gd name="T5" fmla="*/ 61913 h 39"/>
                <a:gd name="T6" fmla="*/ 0 w 40"/>
                <a:gd name="T7" fmla="*/ 31750 h 39"/>
                <a:gd name="T8" fmla="*/ 31750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0" name="Freeform 340"/>
            <p:cNvSpPr>
              <a:spLocks/>
            </p:cNvSpPr>
            <p:nvPr/>
          </p:nvSpPr>
          <p:spPr bwMode="auto">
            <a:xfrm>
              <a:off x="4955" y="3163"/>
              <a:ext cx="40" cy="39"/>
            </a:xfrm>
            <a:custGeom>
              <a:avLst/>
              <a:gdLst>
                <a:gd name="T0" fmla="*/ 31750 w 40"/>
                <a:gd name="T1" fmla="*/ 0 h 39"/>
                <a:gd name="T2" fmla="*/ 63500 w 40"/>
                <a:gd name="T3" fmla="*/ 30163 h 39"/>
                <a:gd name="T4" fmla="*/ 31750 w 40"/>
                <a:gd name="T5" fmla="*/ 61913 h 39"/>
                <a:gd name="T6" fmla="*/ 0 w 40"/>
                <a:gd name="T7" fmla="*/ 30163 h 39"/>
                <a:gd name="T8" fmla="*/ 31750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1" name="Freeform 341"/>
            <p:cNvSpPr>
              <a:spLocks/>
            </p:cNvSpPr>
            <p:nvPr/>
          </p:nvSpPr>
          <p:spPr bwMode="auto">
            <a:xfrm>
              <a:off x="5038" y="3091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2" name="Freeform 342"/>
            <p:cNvSpPr>
              <a:spLocks/>
            </p:cNvSpPr>
            <p:nvPr/>
          </p:nvSpPr>
          <p:spPr bwMode="auto">
            <a:xfrm>
              <a:off x="5117" y="3115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3" name="Freeform 343"/>
            <p:cNvSpPr>
              <a:spLocks/>
            </p:cNvSpPr>
            <p:nvPr/>
          </p:nvSpPr>
          <p:spPr bwMode="auto">
            <a:xfrm>
              <a:off x="5196" y="3111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4" name="Freeform 344"/>
            <p:cNvSpPr>
              <a:spLocks/>
            </p:cNvSpPr>
            <p:nvPr/>
          </p:nvSpPr>
          <p:spPr bwMode="auto">
            <a:xfrm>
              <a:off x="5279" y="2953"/>
              <a:ext cx="40" cy="39"/>
            </a:xfrm>
            <a:custGeom>
              <a:avLst/>
              <a:gdLst>
                <a:gd name="T0" fmla="*/ 31750 w 40"/>
                <a:gd name="T1" fmla="*/ 0 h 39"/>
                <a:gd name="T2" fmla="*/ 63500 w 40"/>
                <a:gd name="T3" fmla="*/ 31750 h 39"/>
                <a:gd name="T4" fmla="*/ 31750 w 40"/>
                <a:gd name="T5" fmla="*/ 61913 h 39"/>
                <a:gd name="T6" fmla="*/ 0 w 40"/>
                <a:gd name="T7" fmla="*/ 31750 h 39"/>
                <a:gd name="T8" fmla="*/ 31750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5" name="Freeform 345"/>
            <p:cNvSpPr>
              <a:spLocks/>
            </p:cNvSpPr>
            <p:nvPr/>
          </p:nvSpPr>
          <p:spPr bwMode="auto">
            <a:xfrm>
              <a:off x="5359" y="3095"/>
              <a:ext cx="39" cy="40"/>
            </a:xfrm>
            <a:custGeom>
              <a:avLst/>
              <a:gdLst>
                <a:gd name="T0" fmla="*/ 30163 w 39"/>
                <a:gd name="T1" fmla="*/ 0 h 40"/>
                <a:gd name="T2" fmla="*/ 61913 w 39"/>
                <a:gd name="T3" fmla="*/ 31750 h 40"/>
                <a:gd name="T4" fmla="*/ 30163 w 39"/>
                <a:gd name="T5" fmla="*/ 63500 h 40"/>
                <a:gd name="T6" fmla="*/ 0 w 39"/>
                <a:gd name="T7" fmla="*/ 31750 h 40"/>
                <a:gd name="T8" fmla="*/ 30163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6" name="Rectangle 347"/>
            <p:cNvSpPr>
              <a:spLocks noChangeArrowheads="1"/>
            </p:cNvSpPr>
            <p:nvPr/>
          </p:nvSpPr>
          <p:spPr bwMode="auto">
            <a:xfrm>
              <a:off x="3522" y="3322"/>
              <a:ext cx="9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000" i="1">
                  <a:solidFill>
                    <a:srgbClr val="C00000"/>
                  </a:solidFill>
                  <a:latin typeface="Calibri" pitchFamily="34" charset="0"/>
                </a:rPr>
                <a:t>Czech Republic</a:t>
              </a:r>
            </a:p>
          </p:txBody>
        </p:sp>
        <p:sp>
          <p:nvSpPr>
            <p:cNvPr id="2396" name="Rectangle 348"/>
            <p:cNvSpPr>
              <a:spLocks noChangeArrowheads="1"/>
            </p:cNvSpPr>
            <p:nvPr/>
          </p:nvSpPr>
          <p:spPr bwMode="auto">
            <a:xfrm>
              <a:off x="3282" y="3546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0.0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97" name="Rectangle 349"/>
            <p:cNvSpPr>
              <a:spLocks noChangeArrowheads="1"/>
            </p:cNvSpPr>
            <p:nvPr/>
          </p:nvSpPr>
          <p:spPr bwMode="auto">
            <a:xfrm>
              <a:off x="3282" y="3190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0.3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98" name="Rectangle 350"/>
            <p:cNvSpPr>
              <a:spLocks noChangeArrowheads="1"/>
            </p:cNvSpPr>
            <p:nvPr/>
          </p:nvSpPr>
          <p:spPr bwMode="auto">
            <a:xfrm>
              <a:off x="3282" y="2834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0.6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99" name="Rectangle 351"/>
            <p:cNvSpPr>
              <a:spLocks noChangeArrowheads="1"/>
            </p:cNvSpPr>
            <p:nvPr/>
          </p:nvSpPr>
          <p:spPr bwMode="auto">
            <a:xfrm>
              <a:off x="3282" y="2478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0.9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00" name="Rectangle 352"/>
            <p:cNvSpPr>
              <a:spLocks noChangeArrowheads="1"/>
            </p:cNvSpPr>
            <p:nvPr/>
          </p:nvSpPr>
          <p:spPr bwMode="auto">
            <a:xfrm rot="18900000">
              <a:off x="3269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01" name="Rectangle 353"/>
            <p:cNvSpPr>
              <a:spLocks noChangeArrowheads="1"/>
            </p:cNvSpPr>
            <p:nvPr/>
          </p:nvSpPr>
          <p:spPr bwMode="auto">
            <a:xfrm rot="18900000">
              <a:off x="3431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02" name="Rectangle 354"/>
            <p:cNvSpPr>
              <a:spLocks noChangeArrowheads="1"/>
            </p:cNvSpPr>
            <p:nvPr/>
          </p:nvSpPr>
          <p:spPr bwMode="auto">
            <a:xfrm rot="18900000">
              <a:off x="3590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1994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03" name="Rectangle 355"/>
            <p:cNvSpPr>
              <a:spLocks noChangeArrowheads="1"/>
            </p:cNvSpPr>
            <p:nvPr/>
          </p:nvSpPr>
          <p:spPr bwMode="auto">
            <a:xfrm rot="18900000">
              <a:off x="3752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1996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04" name="Rectangle 356"/>
            <p:cNvSpPr>
              <a:spLocks noChangeArrowheads="1"/>
            </p:cNvSpPr>
            <p:nvPr/>
          </p:nvSpPr>
          <p:spPr bwMode="auto">
            <a:xfrm rot="18900000">
              <a:off x="3914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1998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05" name="Rectangle 357"/>
            <p:cNvSpPr>
              <a:spLocks noChangeArrowheads="1"/>
            </p:cNvSpPr>
            <p:nvPr/>
          </p:nvSpPr>
          <p:spPr bwMode="auto">
            <a:xfrm rot="18900000">
              <a:off x="4072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06" name="Rectangle 358"/>
            <p:cNvSpPr>
              <a:spLocks noChangeArrowheads="1"/>
            </p:cNvSpPr>
            <p:nvPr/>
          </p:nvSpPr>
          <p:spPr bwMode="auto">
            <a:xfrm rot="18900000">
              <a:off x="4234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07" name="Rectangle 359"/>
            <p:cNvSpPr>
              <a:spLocks noChangeArrowheads="1"/>
            </p:cNvSpPr>
            <p:nvPr/>
          </p:nvSpPr>
          <p:spPr bwMode="auto">
            <a:xfrm rot="18900000">
              <a:off x="4397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2004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08" name="Rectangle 360"/>
            <p:cNvSpPr>
              <a:spLocks noChangeArrowheads="1"/>
            </p:cNvSpPr>
            <p:nvPr/>
          </p:nvSpPr>
          <p:spPr bwMode="auto">
            <a:xfrm rot="18900000">
              <a:off x="4555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2006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09" name="Rectangle 361"/>
            <p:cNvSpPr>
              <a:spLocks noChangeArrowheads="1"/>
            </p:cNvSpPr>
            <p:nvPr/>
          </p:nvSpPr>
          <p:spPr bwMode="auto">
            <a:xfrm rot="18900000">
              <a:off x="4717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2008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10" name="Rectangle 362"/>
            <p:cNvSpPr>
              <a:spLocks noChangeArrowheads="1"/>
            </p:cNvSpPr>
            <p:nvPr/>
          </p:nvSpPr>
          <p:spPr bwMode="auto">
            <a:xfrm rot="18900000">
              <a:off x="4879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2010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11" name="Rectangle 363"/>
            <p:cNvSpPr>
              <a:spLocks noChangeArrowheads="1"/>
            </p:cNvSpPr>
            <p:nvPr/>
          </p:nvSpPr>
          <p:spPr bwMode="auto">
            <a:xfrm rot="18900000">
              <a:off x="5037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2012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12" name="Rectangle 364"/>
            <p:cNvSpPr>
              <a:spLocks noChangeArrowheads="1"/>
            </p:cNvSpPr>
            <p:nvPr/>
          </p:nvSpPr>
          <p:spPr bwMode="auto">
            <a:xfrm rot="18900000">
              <a:off x="5200" y="3694"/>
              <a:ext cx="16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2014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413" name="Rectangle 365"/>
            <p:cNvSpPr>
              <a:spLocks noChangeArrowheads="1"/>
            </p:cNvSpPr>
            <p:nvPr/>
          </p:nvSpPr>
          <p:spPr bwMode="auto">
            <a:xfrm rot="16200000">
              <a:off x="2889" y="3001"/>
              <a:ext cx="56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B[a]P in air, ng/m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905" name="Rectangle 366"/>
            <p:cNvSpPr>
              <a:spLocks noChangeArrowheads="1"/>
            </p:cNvSpPr>
            <p:nvPr/>
          </p:nvSpPr>
          <p:spPr bwMode="auto">
            <a:xfrm rot="-5400000">
              <a:off x="3130" y="272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906" name="Freeform 275"/>
            <p:cNvSpPr>
              <a:spLocks/>
            </p:cNvSpPr>
            <p:nvPr/>
          </p:nvSpPr>
          <p:spPr bwMode="auto">
            <a:xfrm>
              <a:off x="4607" y="2573"/>
              <a:ext cx="40" cy="40"/>
            </a:xfrm>
            <a:custGeom>
              <a:avLst/>
              <a:gdLst>
                <a:gd name="T0" fmla="*/ 31750 w 40"/>
                <a:gd name="T1" fmla="*/ 0 h 40"/>
                <a:gd name="T2" fmla="*/ 63500 w 40"/>
                <a:gd name="T3" fmla="*/ 31750 h 40"/>
                <a:gd name="T4" fmla="*/ 31750 w 40"/>
                <a:gd name="T5" fmla="*/ 63500 h 40"/>
                <a:gd name="T6" fmla="*/ 0 w 40"/>
                <a:gd name="T7" fmla="*/ 31750 h 40"/>
                <a:gd name="T8" fmla="*/ 31750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7" name="Rectangle 276"/>
            <p:cNvSpPr>
              <a:spLocks noChangeArrowheads="1"/>
            </p:cNvSpPr>
            <p:nvPr/>
          </p:nvSpPr>
          <p:spPr bwMode="auto">
            <a:xfrm>
              <a:off x="4702" y="2545"/>
              <a:ext cx="20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Value</a:t>
              </a:r>
              <a:endParaRPr lang="ru-RU" sz="4000">
                <a:latin typeface="Calibri" pitchFamily="34" charset="0"/>
              </a:endParaRPr>
            </a:p>
          </p:txBody>
        </p:sp>
        <p:sp>
          <p:nvSpPr>
            <p:cNvPr id="23908" name="Line 277"/>
            <p:cNvSpPr>
              <a:spLocks noChangeShapeType="1"/>
            </p:cNvSpPr>
            <p:nvPr/>
          </p:nvSpPr>
          <p:spPr bwMode="auto">
            <a:xfrm>
              <a:off x="4967" y="2593"/>
              <a:ext cx="114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9" name="Rectangle 278"/>
            <p:cNvSpPr>
              <a:spLocks noChangeArrowheads="1"/>
            </p:cNvSpPr>
            <p:nvPr/>
          </p:nvSpPr>
          <p:spPr bwMode="auto">
            <a:xfrm>
              <a:off x="5097" y="2545"/>
              <a:ext cx="21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Trend</a:t>
              </a:r>
              <a:endParaRPr lang="ru-RU" sz="4000">
                <a:latin typeface="Calibri" pitchFamily="34" charset="0"/>
              </a:endParaRPr>
            </a:p>
          </p:txBody>
        </p:sp>
      </p:grpSp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468313" y="3500438"/>
            <a:ext cx="784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10253F"/>
                </a:solidFill>
              </a:rPr>
              <a:t>Temporal changes of PCB-153 air concentrations in the EMEP countries</a:t>
            </a:r>
            <a:endParaRPr lang="ru-RU" sz="1600">
              <a:solidFill>
                <a:srgbClr val="10253F"/>
              </a:solidFill>
            </a:endParaRPr>
          </a:p>
        </p:txBody>
      </p:sp>
      <p:sp>
        <p:nvSpPr>
          <p:cNvPr id="23555" name="TextBox 10"/>
          <p:cNvSpPr txBox="1">
            <a:spLocks noChangeArrowheads="1"/>
          </p:cNvSpPr>
          <p:nvPr/>
        </p:nvSpPr>
        <p:spPr bwMode="auto">
          <a:xfrm>
            <a:off x="0" y="115888"/>
            <a:ext cx="9144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100">
                <a:solidFill>
                  <a:schemeClr val="tx2"/>
                </a:solidFill>
                <a:latin typeface="Tahoma" pitchFamily="34" charset="0"/>
              </a:rPr>
              <a:t>Evaluation of long-term trends in POP pollution</a:t>
            </a:r>
            <a:endParaRPr lang="ru-RU" altLang="ru-RU" sz="31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428625" y="785813"/>
            <a:ext cx="85010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T</a:t>
            </a:r>
            <a:r>
              <a:rPr lang="en-US" sz="2000" b="1">
                <a:latin typeface="Calibri" pitchFamily="34" charset="0"/>
                <a:ea typeface="宋体" pitchFamily="2" charset="-122"/>
              </a:rPr>
              <a:t>rends of PCB and B[a]P concentrations for 1990-2014</a:t>
            </a:r>
            <a:endParaRPr lang="ru-RU" sz="2000" b="1"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23557" name="Группа 191"/>
          <p:cNvGrpSpPr>
            <a:grpSpLocks/>
          </p:cNvGrpSpPr>
          <p:nvPr/>
        </p:nvGrpSpPr>
        <p:grpSpPr bwMode="auto">
          <a:xfrm>
            <a:off x="357188" y="1255713"/>
            <a:ext cx="3635375" cy="2085975"/>
            <a:chOff x="153550" y="1212850"/>
            <a:chExt cx="3635812" cy="2086599"/>
          </a:xfrm>
        </p:grpSpPr>
        <p:sp>
          <p:nvSpPr>
            <p:cNvPr id="23640" name="Rectangle 11"/>
            <p:cNvSpPr>
              <a:spLocks noChangeArrowheads="1"/>
            </p:cNvSpPr>
            <p:nvPr/>
          </p:nvSpPr>
          <p:spPr bwMode="auto">
            <a:xfrm>
              <a:off x="695325" y="1281113"/>
              <a:ext cx="3063875" cy="1698625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Calibri" pitchFamily="34" charset="0"/>
              </a:endParaRPr>
            </a:p>
          </p:txBody>
        </p:sp>
        <p:sp>
          <p:nvSpPr>
            <p:cNvPr id="23641" name="Rectangle 6"/>
            <p:cNvSpPr>
              <a:spLocks noChangeArrowheads="1"/>
            </p:cNvSpPr>
            <p:nvPr/>
          </p:nvSpPr>
          <p:spPr bwMode="auto">
            <a:xfrm>
              <a:off x="695325" y="1281113"/>
              <a:ext cx="3063875" cy="169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Calibri" pitchFamily="34" charset="0"/>
              </a:endParaRPr>
            </a:p>
          </p:txBody>
        </p:sp>
        <p:sp>
          <p:nvSpPr>
            <p:cNvPr id="23642" name="Line 7"/>
            <p:cNvSpPr>
              <a:spLocks noChangeShapeType="1"/>
            </p:cNvSpPr>
            <p:nvPr/>
          </p:nvSpPr>
          <p:spPr bwMode="auto">
            <a:xfrm>
              <a:off x="695325" y="2554288"/>
              <a:ext cx="3063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3" name="Line 8"/>
            <p:cNvSpPr>
              <a:spLocks noChangeShapeType="1"/>
            </p:cNvSpPr>
            <p:nvPr/>
          </p:nvSpPr>
          <p:spPr bwMode="auto">
            <a:xfrm>
              <a:off x="695325" y="2133600"/>
              <a:ext cx="3063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4" name="Line 9"/>
            <p:cNvSpPr>
              <a:spLocks noChangeShapeType="1"/>
            </p:cNvSpPr>
            <p:nvPr/>
          </p:nvSpPr>
          <p:spPr bwMode="auto">
            <a:xfrm>
              <a:off x="695325" y="1708150"/>
              <a:ext cx="3063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5" name="Line 10"/>
            <p:cNvSpPr>
              <a:spLocks noChangeShapeType="1"/>
            </p:cNvSpPr>
            <p:nvPr/>
          </p:nvSpPr>
          <p:spPr bwMode="auto">
            <a:xfrm>
              <a:off x="695325" y="1281113"/>
              <a:ext cx="3063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6" name="Line 13"/>
            <p:cNvSpPr>
              <a:spLocks noChangeShapeType="1"/>
            </p:cNvSpPr>
            <p:nvPr/>
          </p:nvSpPr>
          <p:spPr bwMode="auto">
            <a:xfrm>
              <a:off x="657225" y="297973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7" name="Line 14"/>
            <p:cNvSpPr>
              <a:spLocks noChangeShapeType="1"/>
            </p:cNvSpPr>
            <p:nvPr/>
          </p:nvSpPr>
          <p:spPr bwMode="auto">
            <a:xfrm>
              <a:off x="657225" y="255428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8" name="Line 15"/>
            <p:cNvSpPr>
              <a:spLocks noChangeShapeType="1"/>
            </p:cNvSpPr>
            <p:nvPr/>
          </p:nvSpPr>
          <p:spPr bwMode="auto">
            <a:xfrm>
              <a:off x="657225" y="2133600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9" name="Line 16"/>
            <p:cNvSpPr>
              <a:spLocks noChangeShapeType="1"/>
            </p:cNvSpPr>
            <p:nvPr/>
          </p:nvSpPr>
          <p:spPr bwMode="auto">
            <a:xfrm>
              <a:off x="657225" y="1708150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0" name="Line 17"/>
            <p:cNvSpPr>
              <a:spLocks noChangeShapeType="1"/>
            </p:cNvSpPr>
            <p:nvPr/>
          </p:nvSpPr>
          <p:spPr bwMode="auto">
            <a:xfrm>
              <a:off x="657225" y="1281113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Line 18"/>
            <p:cNvSpPr>
              <a:spLocks noChangeShapeType="1"/>
            </p:cNvSpPr>
            <p:nvPr/>
          </p:nvSpPr>
          <p:spPr bwMode="auto">
            <a:xfrm>
              <a:off x="695325" y="2979738"/>
              <a:ext cx="30638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2" name="Line 19"/>
            <p:cNvSpPr>
              <a:spLocks noChangeShapeType="1"/>
            </p:cNvSpPr>
            <p:nvPr/>
          </p:nvSpPr>
          <p:spPr bwMode="auto">
            <a:xfrm flipV="1">
              <a:off x="695325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3" name="Line 20"/>
            <p:cNvSpPr>
              <a:spLocks noChangeShapeType="1"/>
            </p:cNvSpPr>
            <p:nvPr/>
          </p:nvSpPr>
          <p:spPr bwMode="auto">
            <a:xfrm flipV="1">
              <a:off x="820738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4" name="Line 21"/>
            <p:cNvSpPr>
              <a:spLocks noChangeShapeType="1"/>
            </p:cNvSpPr>
            <p:nvPr/>
          </p:nvSpPr>
          <p:spPr bwMode="auto">
            <a:xfrm flipV="1">
              <a:off x="952500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5" name="Line 22"/>
            <p:cNvSpPr>
              <a:spLocks noChangeShapeType="1"/>
            </p:cNvSpPr>
            <p:nvPr/>
          </p:nvSpPr>
          <p:spPr bwMode="auto">
            <a:xfrm flipV="1">
              <a:off x="1077913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6" name="Line 23"/>
            <p:cNvSpPr>
              <a:spLocks noChangeShapeType="1"/>
            </p:cNvSpPr>
            <p:nvPr/>
          </p:nvSpPr>
          <p:spPr bwMode="auto">
            <a:xfrm flipV="1">
              <a:off x="1209675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7" name="Line 24"/>
            <p:cNvSpPr>
              <a:spLocks noChangeShapeType="1"/>
            </p:cNvSpPr>
            <p:nvPr/>
          </p:nvSpPr>
          <p:spPr bwMode="auto">
            <a:xfrm flipV="1">
              <a:off x="1333500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8" name="Line 25"/>
            <p:cNvSpPr>
              <a:spLocks noChangeShapeType="1"/>
            </p:cNvSpPr>
            <p:nvPr/>
          </p:nvSpPr>
          <p:spPr bwMode="auto">
            <a:xfrm flipV="1">
              <a:off x="1458913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9" name="Line 26"/>
            <p:cNvSpPr>
              <a:spLocks noChangeShapeType="1"/>
            </p:cNvSpPr>
            <p:nvPr/>
          </p:nvSpPr>
          <p:spPr bwMode="auto">
            <a:xfrm flipV="1">
              <a:off x="1590675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0" name="Line 27"/>
            <p:cNvSpPr>
              <a:spLocks noChangeShapeType="1"/>
            </p:cNvSpPr>
            <p:nvPr/>
          </p:nvSpPr>
          <p:spPr bwMode="auto">
            <a:xfrm flipV="1">
              <a:off x="1716088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1" name="Line 28"/>
            <p:cNvSpPr>
              <a:spLocks noChangeShapeType="1"/>
            </p:cNvSpPr>
            <p:nvPr/>
          </p:nvSpPr>
          <p:spPr bwMode="auto">
            <a:xfrm flipV="1">
              <a:off x="1841500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2" name="Line 29"/>
            <p:cNvSpPr>
              <a:spLocks noChangeShapeType="1"/>
            </p:cNvSpPr>
            <p:nvPr/>
          </p:nvSpPr>
          <p:spPr bwMode="auto">
            <a:xfrm flipV="1">
              <a:off x="1973263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3" name="Line 30"/>
            <p:cNvSpPr>
              <a:spLocks noChangeShapeType="1"/>
            </p:cNvSpPr>
            <p:nvPr/>
          </p:nvSpPr>
          <p:spPr bwMode="auto">
            <a:xfrm flipV="1">
              <a:off x="2098675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4" name="Line 31"/>
            <p:cNvSpPr>
              <a:spLocks noChangeShapeType="1"/>
            </p:cNvSpPr>
            <p:nvPr/>
          </p:nvSpPr>
          <p:spPr bwMode="auto">
            <a:xfrm flipV="1">
              <a:off x="2230438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5" name="Line 32"/>
            <p:cNvSpPr>
              <a:spLocks noChangeShapeType="1"/>
            </p:cNvSpPr>
            <p:nvPr/>
          </p:nvSpPr>
          <p:spPr bwMode="auto">
            <a:xfrm flipV="1">
              <a:off x="2355850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6" name="Line 33"/>
            <p:cNvSpPr>
              <a:spLocks noChangeShapeType="1"/>
            </p:cNvSpPr>
            <p:nvPr/>
          </p:nvSpPr>
          <p:spPr bwMode="auto">
            <a:xfrm flipV="1">
              <a:off x="2481263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7" name="Line 34"/>
            <p:cNvSpPr>
              <a:spLocks noChangeShapeType="1"/>
            </p:cNvSpPr>
            <p:nvPr/>
          </p:nvSpPr>
          <p:spPr bwMode="auto">
            <a:xfrm flipV="1">
              <a:off x="2613025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8" name="Line 35"/>
            <p:cNvSpPr>
              <a:spLocks noChangeShapeType="1"/>
            </p:cNvSpPr>
            <p:nvPr/>
          </p:nvSpPr>
          <p:spPr bwMode="auto">
            <a:xfrm flipV="1">
              <a:off x="2736850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9" name="Line 36"/>
            <p:cNvSpPr>
              <a:spLocks noChangeShapeType="1"/>
            </p:cNvSpPr>
            <p:nvPr/>
          </p:nvSpPr>
          <p:spPr bwMode="auto">
            <a:xfrm flipV="1">
              <a:off x="2862263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0" name="Line 37"/>
            <p:cNvSpPr>
              <a:spLocks noChangeShapeType="1"/>
            </p:cNvSpPr>
            <p:nvPr/>
          </p:nvSpPr>
          <p:spPr bwMode="auto">
            <a:xfrm flipV="1">
              <a:off x="2994025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1" name="Line 38"/>
            <p:cNvSpPr>
              <a:spLocks noChangeShapeType="1"/>
            </p:cNvSpPr>
            <p:nvPr/>
          </p:nvSpPr>
          <p:spPr bwMode="auto">
            <a:xfrm flipV="1">
              <a:off x="3119438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2" name="Line 39"/>
            <p:cNvSpPr>
              <a:spLocks noChangeShapeType="1"/>
            </p:cNvSpPr>
            <p:nvPr/>
          </p:nvSpPr>
          <p:spPr bwMode="auto">
            <a:xfrm flipV="1">
              <a:off x="3251200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3" name="Line 40"/>
            <p:cNvSpPr>
              <a:spLocks noChangeShapeType="1"/>
            </p:cNvSpPr>
            <p:nvPr/>
          </p:nvSpPr>
          <p:spPr bwMode="auto">
            <a:xfrm flipV="1">
              <a:off x="3376613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4" name="Line 41"/>
            <p:cNvSpPr>
              <a:spLocks noChangeShapeType="1"/>
            </p:cNvSpPr>
            <p:nvPr/>
          </p:nvSpPr>
          <p:spPr bwMode="auto">
            <a:xfrm flipV="1">
              <a:off x="3502025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5" name="Line 42"/>
            <p:cNvSpPr>
              <a:spLocks noChangeShapeType="1"/>
            </p:cNvSpPr>
            <p:nvPr/>
          </p:nvSpPr>
          <p:spPr bwMode="auto">
            <a:xfrm flipV="1">
              <a:off x="3633788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6" name="Line 43"/>
            <p:cNvSpPr>
              <a:spLocks noChangeShapeType="1"/>
            </p:cNvSpPr>
            <p:nvPr/>
          </p:nvSpPr>
          <p:spPr bwMode="auto">
            <a:xfrm flipV="1">
              <a:off x="3759200" y="2979738"/>
              <a:ext cx="1587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7" name="Freeform 44"/>
            <p:cNvSpPr>
              <a:spLocks/>
            </p:cNvSpPr>
            <p:nvPr/>
          </p:nvSpPr>
          <p:spPr bwMode="auto">
            <a:xfrm>
              <a:off x="695325" y="1406525"/>
              <a:ext cx="3063875" cy="1135063"/>
            </a:xfrm>
            <a:custGeom>
              <a:avLst/>
              <a:gdLst>
                <a:gd name="T0" fmla="*/ 0 w 489"/>
                <a:gd name="T1" fmla="*/ 2147483647 h 181"/>
                <a:gd name="T2" fmla="*/ 2147483647 w 489"/>
                <a:gd name="T3" fmla="*/ 0 h 181"/>
                <a:gd name="T4" fmla="*/ 2147483647 w 489"/>
                <a:gd name="T5" fmla="*/ 2147483647 h 181"/>
                <a:gd name="T6" fmla="*/ 2147483647 w 489"/>
                <a:gd name="T7" fmla="*/ 2147483647 h 181"/>
                <a:gd name="T8" fmla="*/ 2147483647 w 489"/>
                <a:gd name="T9" fmla="*/ 2147483647 h 181"/>
                <a:gd name="T10" fmla="*/ 2147483647 w 489"/>
                <a:gd name="T11" fmla="*/ 2147483647 h 181"/>
                <a:gd name="T12" fmla="*/ 2147483647 w 489"/>
                <a:gd name="T13" fmla="*/ 2147483647 h 181"/>
                <a:gd name="T14" fmla="*/ 2147483647 w 489"/>
                <a:gd name="T15" fmla="*/ 2147483647 h 181"/>
                <a:gd name="T16" fmla="*/ 2147483647 w 489"/>
                <a:gd name="T17" fmla="*/ 2147483647 h 181"/>
                <a:gd name="T18" fmla="*/ 2147483647 w 489"/>
                <a:gd name="T19" fmla="*/ 2147483647 h 181"/>
                <a:gd name="T20" fmla="*/ 2147483647 w 489"/>
                <a:gd name="T21" fmla="*/ 2147483647 h 181"/>
                <a:gd name="T22" fmla="*/ 2147483647 w 489"/>
                <a:gd name="T23" fmla="*/ 2147483647 h 181"/>
                <a:gd name="T24" fmla="*/ 2147483647 w 489"/>
                <a:gd name="T25" fmla="*/ 2147483647 h 181"/>
                <a:gd name="T26" fmla="*/ 2147483647 w 489"/>
                <a:gd name="T27" fmla="*/ 2147483647 h 181"/>
                <a:gd name="T28" fmla="*/ 2147483647 w 489"/>
                <a:gd name="T29" fmla="*/ 2147483647 h 181"/>
                <a:gd name="T30" fmla="*/ 2147483647 w 489"/>
                <a:gd name="T31" fmla="*/ 2147483647 h 181"/>
                <a:gd name="T32" fmla="*/ 2147483647 w 489"/>
                <a:gd name="T33" fmla="*/ 2147483647 h 181"/>
                <a:gd name="T34" fmla="*/ 2147483647 w 489"/>
                <a:gd name="T35" fmla="*/ 2147483647 h 181"/>
                <a:gd name="T36" fmla="*/ 2147483647 w 489"/>
                <a:gd name="T37" fmla="*/ 2147483647 h 181"/>
                <a:gd name="T38" fmla="*/ 2147483647 w 489"/>
                <a:gd name="T39" fmla="*/ 2147483647 h 181"/>
                <a:gd name="T40" fmla="*/ 2147483647 w 489"/>
                <a:gd name="T41" fmla="*/ 2147483647 h 181"/>
                <a:gd name="T42" fmla="*/ 2147483647 w 489"/>
                <a:gd name="T43" fmla="*/ 2147483647 h 181"/>
                <a:gd name="T44" fmla="*/ 2147483647 w 489"/>
                <a:gd name="T45" fmla="*/ 2147483647 h 181"/>
                <a:gd name="T46" fmla="*/ 2147483647 w 489"/>
                <a:gd name="T47" fmla="*/ 2147483647 h 181"/>
                <a:gd name="T48" fmla="*/ 2147483647 w 489"/>
                <a:gd name="T49" fmla="*/ 2147483647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9"/>
                <a:gd name="T76" fmla="*/ 0 h 181"/>
                <a:gd name="T77" fmla="*/ 489 w 48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9" h="181">
                  <a:moveTo>
                    <a:pt x="0" y="8"/>
                  </a:moveTo>
                  <a:lnTo>
                    <a:pt x="20" y="0"/>
                  </a:lnTo>
                  <a:lnTo>
                    <a:pt x="41" y="11"/>
                  </a:lnTo>
                  <a:lnTo>
                    <a:pt x="61" y="17"/>
                  </a:lnTo>
                  <a:lnTo>
                    <a:pt x="82" y="17"/>
                  </a:lnTo>
                  <a:lnTo>
                    <a:pt x="102" y="26"/>
                  </a:lnTo>
                  <a:lnTo>
                    <a:pt x="122" y="43"/>
                  </a:lnTo>
                  <a:lnTo>
                    <a:pt x="143" y="45"/>
                  </a:lnTo>
                  <a:lnTo>
                    <a:pt x="163" y="58"/>
                  </a:lnTo>
                  <a:lnTo>
                    <a:pt x="183" y="68"/>
                  </a:lnTo>
                  <a:lnTo>
                    <a:pt x="204" y="82"/>
                  </a:lnTo>
                  <a:lnTo>
                    <a:pt x="224" y="97"/>
                  </a:lnTo>
                  <a:lnTo>
                    <a:pt x="245" y="113"/>
                  </a:lnTo>
                  <a:lnTo>
                    <a:pt x="265" y="119"/>
                  </a:lnTo>
                  <a:lnTo>
                    <a:pt x="285" y="135"/>
                  </a:lnTo>
                  <a:lnTo>
                    <a:pt x="306" y="141"/>
                  </a:lnTo>
                  <a:lnTo>
                    <a:pt x="326" y="145"/>
                  </a:lnTo>
                  <a:lnTo>
                    <a:pt x="346" y="155"/>
                  </a:lnTo>
                  <a:lnTo>
                    <a:pt x="367" y="163"/>
                  </a:lnTo>
                  <a:lnTo>
                    <a:pt x="387" y="166"/>
                  </a:lnTo>
                  <a:lnTo>
                    <a:pt x="408" y="168"/>
                  </a:lnTo>
                  <a:lnTo>
                    <a:pt x="428" y="170"/>
                  </a:lnTo>
                  <a:lnTo>
                    <a:pt x="448" y="170"/>
                  </a:lnTo>
                  <a:lnTo>
                    <a:pt x="469" y="179"/>
                  </a:lnTo>
                  <a:lnTo>
                    <a:pt x="489" y="18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8" name="Freeform 45"/>
            <p:cNvSpPr>
              <a:spLocks/>
            </p:cNvSpPr>
            <p:nvPr/>
          </p:nvSpPr>
          <p:spPr bwMode="auto">
            <a:xfrm>
              <a:off x="695325" y="1444625"/>
              <a:ext cx="3063875" cy="1154113"/>
            </a:xfrm>
            <a:custGeom>
              <a:avLst/>
              <a:gdLst>
                <a:gd name="T0" fmla="*/ 0 w 489"/>
                <a:gd name="T1" fmla="*/ 2147483647 h 184"/>
                <a:gd name="T2" fmla="*/ 2147483647 w 489"/>
                <a:gd name="T3" fmla="*/ 0 h 184"/>
                <a:gd name="T4" fmla="*/ 2147483647 w 489"/>
                <a:gd name="T5" fmla="*/ 2147483647 h 184"/>
                <a:gd name="T6" fmla="*/ 2147483647 w 489"/>
                <a:gd name="T7" fmla="*/ 2147483647 h 184"/>
                <a:gd name="T8" fmla="*/ 2147483647 w 489"/>
                <a:gd name="T9" fmla="*/ 2147483647 h 184"/>
                <a:gd name="T10" fmla="*/ 2147483647 w 489"/>
                <a:gd name="T11" fmla="*/ 2147483647 h 184"/>
                <a:gd name="T12" fmla="*/ 2147483647 w 489"/>
                <a:gd name="T13" fmla="*/ 2147483647 h 184"/>
                <a:gd name="T14" fmla="*/ 2147483647 w 489"/>
                <a:gd name="T15" fmla="*/ 2147483647 h 184"/>
                <a:gd name="T16" fmla="*/ 2147483647 w 489"/>
                <a:gd name="T17" fmla="*/ 2147483647 h 184"/>
                <a:gd name="T18" fmla="*/ 2147483647 w 489"/>
                <a:gd name="T19" fmla="*/ 2147483647 h 184"/>
                <a:gd name="T20" fmla="*/ 2147483647 w 489"/>
                <a:gd name="T21" fmla="*/ 2147483647 h 184"/>
                <a:gd name="T22" fmla="*/ 2147483647 w 489"/>
                <a:gd name="T23" fmla="*/ 2147483647 h 184"/>
                <a:gd name="T24" fmla="*/ 2147483647 w 489"/>
                <a:gd name="T25" fmla="*/ 2147483647 h 184"/>
                <a:gd name="T26" fmla="*/ 2147483647 w 489"/>
                <a:gd name="T27" fmla="*/ 2147483647 h 184"/>
                <a:gd name="T28" fmla="*/ 2147483647 w 489"/>
                <a:gd name="T29" fmla="*/ 2147483647 h 184"/>
                <a:gd name="T30" fmla="*/ 2147483647 w 489"/>
                <a:gd name="T31" fmla="*/ 2147483647 h 184"/>
                <a:gd name="T32" fmla="*/ 2147483647 w 489"/>
                <a:gd name="T33" fmla="*/ 2147483647 h 184"/>
                <a:gd name="T34" fmla="*/ 2147483647 w 489"/>
                <a:gd name="T35" fmla="*/ 2147483647 h 184"/>
                <a:gd name="T36" fmla="*/ 2147483647 w 489"/>
                <a:gd name="T37" fmla="*/ 2147483647 h 184"/>
                <a:gd name="T38" fmla="*/ 2147483647 w 489"/>
                <a:gd name="T39" fmla="*/ 2147483647 h 184"/>
                <a:gd name="T40" fmla="*/ 2147483647 w 489"/>
                <a:gd name="T41" fmla="*/ 2147483647 h 184"/>
                <a:gd name="T42" fmla="*/ 2147483647 w 489"/>
                <a:gd name="T43" fmla="*/ 2147483647 h 184"/>
                <a:gd name="T44" fmla="*/ 2147483647 w 489"/>
                <a:gd name="T45" fmla="*/ 2147483647 h 184"/>
                <a:gd name="T46" fmla="*/ 2147483647 w 489"/>
                <a:gd name="T47" fmla="*/ 2147483647 h 184"/>
                <a:gd name="T48" fmla="*/ 2147483647 w 489"/>
                <a:gd name="T49" fmla="*/ 2147483647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9"/>
                <a:gd name="T76" fmla="*/ 0 h 184"/>
                <a:gd name="T77" fmla="*/ 489 w 489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9" h="184">
                  <a:moveTo>
                    <a:pt x="0" y="3"/>
                  </a:moveTo>
                  <a:lnTo>
                    <a:pt x="20" y="0"/>
                  </a:lnTo>
                  <a:lnTo>
                    <a:pt x="41" y="1"/>
                  </a:lnTo>
                  <a:lnTo>
                    <a:pt x="61" y="5"/>
                  </a:lnTo>
                  <a:lnTo>
                    <a:pt x="82" y="12"/>
                  </a:lnTo>
                  <a:lnTo>
                    <a:pt x="102" y="20"/>
                  </a:lnTo>
                  <a:lnTo>
                    <a:pt x="122" y="31"/>
                  </a:lnTo>
                  <a:lnTo>
                    <a:pt x="143" y="43"/>
                  </a:lnTo>
                  <a:lnTo>
                    <a:pt x="163" y="55"/>
                  </a:lnTo>
                  <a:lnTo>
                    <a:pt x="183" y="68"/>
                  </a:lnTo>
                  <a:lnTo>
                    <a:pt x="204" y="81"/>
                  </a:lnTo>
                  <a:lnTo>
                    <a:pt x="224" y="92"/>
                  </a:lnTo>
                  <a:lnTo>
                    <a:pt x="245" y="103"/>
                  </a:lnTo>
                  <a:lnTo>
                    <a:pt x="265" y="114"/>
                  </a:lnTo>
                  <a:lnTo>
                    <a:pt x="285" y="123"/>
                  </a:lnTo>
                  <a:lnTo>
                    <a:pt x="306" y="131"/>
                  </a:lnTo>
                  <a:lnTo>
                    <a:pt x="326" y="139"/>
                  </a:lnTo>
                  <a:lnTo>
                    <a:pt x="346" y="145"/>
                  </a:lnTo>
                  <a:lnTo>
                    <a:pt x="367" y="152"/>
                  </a:lnTo>
                  <a:lnTo>
                    <a:pt x="387" y="158"/>
                  </a:lnTo>
                  <a:lnTo>
                    <a:pt x="408" y="163"/>
                  </a:lnTo>
                  <a:lnTo>
                    <a:pt x="428" y="169"/>
                  </a:lnTo>
                  <a:lnTo>
                    <a:pt x="448" y="174"/>
                  </a:lnTo>
                  <a:lnTo>
                    <a:pt x="469" y="179"/>
                  </a:lnTo>
                  <a:lnTo>
                    <a:pt x="489" y="18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9" name="Freeform 46"/>
            <p:cNvSpPr>
              <a:spLocks/>
            </p:cNvSpPr>
            <p:nvPr/>
          </p:nvSpPr>
          <p:spPr bwMode="auto">
            <a:xfrm>
              <a:off x="663575" y="1425575"/>
              <a:ext cx="63500" cy="63500"/>
            </a:xfrm>
            <a:custGeom>
              <a:avLst/>
              <a:gdLst>
                <a:gd name="T0" fmla="*/ 2147483647 w 40"/>
                <a:gd name="T1" fmla="*/ 0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0 w 40"/>
                <a:gd name="T7" fmla="*/ 2147483647 h 40"/>
                <a:gd name="T8" fmla="*/ 2147483647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0" name="Freeform 47"/>
            <p:cNvSpPr>
              <a:spLocks/>
            </p:cNvSpPr>
            <p:nvPr/>
          </p:nvSpPr>
          <p:spPr bwMode="auto">
            <a:xfrm>
              <a:off x="788988" y="1376363"/>
              <a:ext cx="63500" cy="61913"/>
            </a:xfrm>
            <a:custGeom>
              <a:avLst/>
              <a:gdLst>
                <a:gd name="T0" fmla="*/ 2147483647 w 40"/>
                <a:gd name="T1" fmla="*/ 0 h 39"/>
                <a:gd name="T2" fmla="*/ 2147483647 w 40"/>
                <a:gd name="T3" fmla="*/ 2147483647 h 39"/>
                <a:gd name="T4" fmla="*/ 2147483647 w 40"/>
                <a:gd name="T5" fmla="*/ 2147483647 h 39"/>
                <a:gd name="T6" fmla="*/ 0 w 40"/>
                <a:gd name="T7" fmla="*/ 2147483647 h 39"/>
                <a:gd name="T8" fmla="*/ 2147483647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1" name="Freeform 48"/>
            <p:cNvSpPr>
              <a:spLocks/>
            </p:cNvSpPr>
            <p:nvPr/>
          </p:nvSpPr>
          <p:spPr bwMode="auto">
            <a:xfrm>
              <a:off x="920750" y="1444625"/>
              <a:ext cx="61912" cy="63500"/>
            </a:xfrm>
            <a:custGeom>
              <a:avLst/>
              <a:gdLst>
                <a:gd name="T0" fmla="*/ 2147483647 w 39"/>
                <a:gd name="T1" fmla="*/ 0 h 40"/>
                <a:gd name="T2" fmla="*/ 2147483647 w 39"/>
                <a:gd name="T3" fmla="*/ 2147483647 h 40"/>
                <a:gd name="T4" fmla="*/ 2147483647 w 39"/>
                <a:gd name="T5" fmla="*/ 2147483647 h 40"/>
                <a:gd name="T6" fmla="*/ 0 w 39"/>
                <a:gd name="T7" fmla="*/ 2147483647 h 40"/>
                <a:gd name="T8" fmla="*/ 2147483647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20" y="0"/>
                  </a:moveTo>
                  <a:lnTo>
                    <a:pt x="39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2" name="Freeform 49"/>
            <p:cNvSpPr>
              <a:spLocks/>
            </p:cNvSpPr>
            <p:nvPr/>
          </p:nvSpPr>
          <p:spPr bwMode="auto">
            <a:xfrm>
              <a:off x="1046163" y="1482725"/>
              <a:ext cx="61912" cy="61913"/>
            </a:xfrm>
            <a:custGeom>
              <a:avLst/>
              <a:gdLst>
                <a:gd name="T0" fmla="*/ 2147483647 w 39"/>
                <a:gd name="T1" fmla="*/ 0 h 39"/>
                <a:gd name="T2" fmla="*/ 2147483647 w 39"/>
                <a:gd name="T3" fmla="*/ 2147483647 h 39"/>
                <a:gd name="T4" fmla="*/ 2147483647 w 39"/>
                <a:gd name="T5" fmla="*/ 2147483647 h 39"/>
                <a:gd name="T6" fmla="*/ 0 w 39"/>
                <a:gd name="T7" fmla="*/ 2147483647 h 39"/>
                <a:gd name="T8" fmla="*/ 2147483647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20" y="0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3" name="Freeform 50"/>
            <p:cNvSpPr>
              <a:spLocks/>
            </p:cNvSpPr>
            <p:nvPr/>
          </p:nvSpPr>
          <p:spPr bwMode="auto">
            <a:xfrm>
              <a:off x="1177925" y="1482725"/>
              <a:ext cx="61912" cy="61913"/>
            </a:xfrm>
            <a:custGeom>
              <a:avLst/>
              <a:gdLst>
                <a:gd name="T0" fmla="*/ 2147483647 w 39"/>
                <a:gd name="T1" fmla="*/ 0 h 39"/>
                <a:gd name="T2" fmla="*/ 2147483647 w 39"/>
                <a:gd name="T3" fmla="*/ 2147483647 h 39"/>
                <a:gd name="T4" fmla="*/ 2147483647 w 39"/>
                <a:gd name="T5" fmla="*/ 2147483647 h 39"/>
                <a:gd name="T6" fmla="*/ 0 w 39"/>
                <a:gd name="T7" fmla="*/ 2147483647 h 39"/>
                <a:gd name="T8" fmla="*/ 2147483647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20" y="0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4" name="Freeform 51"/>
            <p:cNvSpPr>
              <a:spLocks/>
            </p:cNvSpPr>
            <p:nvPr/>
          </p:nvSpPr>
          <p:spPr bwMode="auto">
            <a:xfrm>
              <a:off x="1303338" y="1538288"/>
              <a:ext cx="61912" cy="63500"/>
            </a:xfrm>
            <a:custGeom>
              <a:avLst/>
              <a:gdLst>
                <a:gd name="T0" fmla="*/ 2147483647 w 39"/>
                <a:gd name="T1" fmla="*/ 0 h 40"/>
                <a:gd name="T2" fmla="*/ 2147483647 w 39"/>
                <a:gd name="T3" fmla="*/ 2147483647 h 40"/>
                <a:gd name="T4" fmla="*/ 2147483647 w 39"/>
                <a:gd name="T5" fmla="*/ 2147483647 h 40"/>
                <a:gd name="T6" fmla="*/ 0 w 39"/>
                <a:gd name="T7" fmla="*/ 2147483647 h 40"/>
                <a:gd name="T8" fmla="*/ 2147483647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5" name="Freeform 52"/>
            <p:cNvSpPr>
              <a:spLocks/>
            </p:cNvSpPr>
            <p:nvPr/>
          </p:nvSpPr>
          <p:spPr bwMode="auto">
            <a:xfrm>
              <a:off x="1428750" y="1644650"/>
              <a:ext cx="61912" cy="63500"/>
            </a:xfrm>
            <a:custGeom>
              <a:avLst/>
              <a:gdLst>
                <a:gd name="T0" fmla="*/ 2147483647 w 39"/>
                <a:gd name="T1" fmla="*/ 0 h 40"/>
                <a:gd name="T2" fmla="*/ 2147483647 w 39"/>
                <a:gd name="T3" fmla="*/ 2147483647 h 40"/>
                <a:gd name="T4" fmla="*/ 2147483647 w 39"/>
                <a:gd name="T5" fmla="*/ 2147483647 h 40"/>
                <a:gd name="T6" fmla="*/ 0 w 39"/>
                <a:gd name="T7" fmla="*/ 2147483647 h 40"/>
                <a:gd name="T8" fmla="*/ 2147483647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6" name="Freeform 53"/>
            <p:cNvSpPr>
              <a:spLocks/>
            </p:cNvSpPr>
            <p:nvPr/>
          </p:nvSpPr>
          <p:spPr bwMode="auto">
            <a:xfrm>
              <a:off x="1560513" y="1657350"/>
              <a:ext cx="61912" cy="63500"/>
            </a:xfrm>
            <a:custGeom>
              <a:avLst/>
              <a:gdLst>
                <a:gd name="T0" fmla="*/ 2147483647 w 39"/>
                <a:gd name="T1" fmla="*/ 0 h 40"/>
                <a:gd name="T2" fmla="*/ 2147483647 w 39"/>
                <a:gd name="T3" fmla="*/ 2147483647 h 40"/>
                <a:gd name="T4" fmla="*/ 2147483647 w 39"/>
                <a:gd name="T5" fmla="*/ 2147483647 h 40"/>
                <a:gd name="T6" fmla="*/ 0 w 39"/>
                <a:gd name="T7" fmla="*/ 2147483647 h 40"/>
                <a:gd name="T8" fmla="*/ 2147483647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7" name="Freeform 54"/>
            <p:cNvSpPr>
              <a:spLocks/>
            </p:cNvSpPr>
            <p:nvPr/>
          </p:nvSpPr>
          <p:spPr bwMode="auto">
            <a:xfrm>
              <a:off x="1684338" y="1739900"/>
              <a:ext cx="63500" cy="61913"/>
            </a:xfrm>
            <a:custGeom>
              <a:avLst/>
              <a:gdLst>
                <a:gd name="T0" fmla="*/ 2147483647 w 40"/>
                <a:gd name="T1" fmla="*/ 0 h 39"/>
                <a:gd name="T2" fmla="*/ 2147483647 w 40"/>
                <a:gd name="T3" fmla="*/ 2147483647 h 39"/>
                <a:gd name="T4" fmla="*/ 2147483647 w 40"/>
                <a:gd name="T5" fmla="*/ 2147483647 h 39"/>
                <a:gd name="T6" fmla="*/ 0 w 40"/>
                <a:gd name="T7" fmla="*/ 2147483647 h 39"/>
                <a:gd name="T8" fmla="*/ 2147483647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8" name="Freeform 55"/>
            <p:cNvSpPr>
              <a:spLocks/>
            </p:cNvSpPr>
            <p:nvPr/>
          </p:nvSpPr>
          <p:spPr bwMode="auto">
            <a:xfrm>
              <a:off x="1809750" y="1801813"/>
              <a:ext cx="63500" cy="63500"/>
            </a:xfrm>
            <a:custGeom>
              <a:avLst/>
              <a:gdLst>
                <a:gd name="T0" fmla="*/ 2147483647 w 40"/>
                <a:gd name="T1" fmla="*/ 0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0 w 40"/>
                <a:gd name="T7" fmla="*/ 2147483647 h 40"/>
                <a:gd name="T8" fmla="*/ 2147483647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9" name="Freeform 56"/>
            <p:cNvSpPr>
              <a:spLocks/>
            </p:cNvSpPr>
            <p:nvPr/>
          </p:nvSpPr>
          <p:spPr bwMode="auto">
            <a:xfrm>
              <a:off x="1941513" y="1889125"/>
              <a:ext cx="63500" cy="63500"/>
            </a:xfrm>
            <a:custGeom>
              <a:avLst/>
              <a:gdLst>
                <a:gd name="T0" fmla="*/ 2147483647 w 40"/>
                <a:gd name="T1" fmla="*/ 0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0 w 40"/>
                <a:gd name="T7" fmla="*/ 2147483647 h 40"/>
                <a:gd name="T8" fmla="*/ 2147483647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0" name="Freeform 57"/>
            <p:cNvSpPr>
              <a:spLocks/>
            </p:cNvSpPr>
            <p:nvPr/>
          </p:nvSpPr>
          <p:spPr bwMode="auto">
            <a:xfrm>
              <a:off x="2066925" y="1984375"/>
              <a:ext cx="63500" cy="61913"/>
            </a:xfrm>
            <a:custGeom>
              <a:avLst/>
              <a:gdLst>
                <a:gd name="T0" fmla="*/ 2147483647 w 40"/>
                <a:gd name="T1" fmla="*/ 0 h 39"/>
                <a:gd name="T2" fmla="*/ 2147483647 w 40"/>
                <a:gd name="T3" fmla="*/ 2147483647 h 39"/>
                <a:gd name="T4" fmla="*/ 2147483647 w 40"/>
                <a:gd name="T5" fmla="*/ 2147483647 h 39"/>
                <a:gd name="T6" fmla="*/ 0 w 40"/>
                <a:gd name="T7" fmla="*/ 2147483647 h 39"/>
                <a:gd name="T8" fmla="*/ 2147483647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1" name="Freeform 58"/>
            <p:cNvSpPr>
              <a:spLocks/>
            </p:cNvSpPr>
            <p:nvPr/>
          </p:nvSpPr>
          <p:spPr bwMode="auto">
            <a:xfrm>
              <a:off x="2198688" y="2084388"/>
              <a:ext cx="63500" cy="61913"/>
            </a:xfrm>
            <a:custGeom>
              <a:avLst/>
              <a:gdLst>
                <a:gd name="T0" fmla="*/ 2147483647 w 40"/>
                <a:gd name="T1" fmla="*/ 0 h 39"/>
                <a:gd name="T2" fmla="*/ 2147483647 w 40"/>
                <a:gd name="T3" fmla="*/ 2147483647 h 39"/>
                <a:gd name="T4" fmla="*/ 2147483647 w 40"/>
                <a:gd name="T5" fmla="*/ 2147483647 h 39"/>
                <a:gd name="T6" fmla="*/ 0 w 40"/>
                <a:gd name="T7" fmla="*/ 2147483647 h 39"/>
                <a:gd name="T8" fmla="*/ 2147483647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2" name="Freeform 59"/>
            <p:cNvSpPr>
              <a:spLocks/>
            </p:cNvSpPr>
            <p:nvPr/>
          </p:nvSpPr>
          <p:spPr bwMode="auto">
            <a:xfrm>
              <a:off x="2324100" y="2120900"/>
              <a:ext cx="61912" cy="63500"/>
            </a:xfrm>
            <a:custGeom>
              <a:avLst/>
              <a:gdLst>
                <a:gd name="T0" fmla="*/ 2147483647 w 39"/>
                <a:gd name="T1" fmla="*/ 0 h 40"/>
                <a:gd name="T2" fmla="*/ 2147483647 w 39"/>
                <a:gd name="T3" fmla="*/ 2147483647 h 40"/>
                <a:gd name="T4" fmla="*/ 2147483647 w 39"/>
                <a:gd name="T5" fmla="*/ 2147483647 h 40"/>
                <a:gd name="T6" fmla="*/ 0 w 39"/>
                <a:gd name="T7" fmla="*/ 2147483647 h 40"/>
                <a:gd name="T8" fmla="*/ 2147483647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20" y="0"/>
                  </a:moveTo>
                  <a:lnTo>
                    <a:pt x="39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3" name="Freeform 60"/>
            <p:cNvSpPr>
              <a:spLocks/>
            </p:cNvSpPr>
            <p:nvPr/>
          </p:nvSpPr>
          <p:spPr bwMode="auto">
            <a:xfrm>
              <a:off x="2449513" y="2222500"/>
              <a:ext cx="61912" cy="61913"/>
            </a:xfrm>
            <a:custGeom>
              <a:avLst/>
              <a:gdLst>
                <a:gd name="T0" fmla="*/ 2147483647 w 39"/>
                <a:gd name="T1" fmla="*/ 0 h 39"/>
                <a:gd name="T2" fmla="*/ 2147483647 w 39"/>
                <a:gd name="T3" fmla="*/ 2147483647 h 39"/>
                <a:gd name="T4" fmla="*/ 2147483647 w 39"/>
                <a:gd name="T5" fmla="*/ 2147483647 h 39"/>
                <a:gd name="T6" fmla="*/ 0 w 39"/>
                <a:gd name="T7" fmla="*/ 2147483647 h 39"/>
                <a:gd name="T8" fmla="*/ 2147483647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20" y="0"/>
                  </a:moveTo>
                  <a:lnTo>
                    <a:pt x="39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4" name="Freeform 61"/>
            <p:cNvSpPr>
              <a:spLocks/>
            </p:cNvSpPr>
            <p:nvPr/>
          </p:nvSpPr>
          <p:spPr bwMode="auto">
            <a:xfrm>
              <a:off x="2581275" y="2259013"/>
              <a:ext cx="61912" cy="63500"/>
            </a:xfrm>
            <a:custGeom>
              <a:avLst/>
              <a:gdLst>
                <a:gd name="T0" fmla="*/ 2147483647 w 39"/>
                <a:gd name="T1" fmla="*/ 0 h 40"/>
                <a:gd name="T2" fmla="*/ 2147483647 w 39"/>
                <a:gd name="T3" fmla="*/ 2147483647 h 40"/>
                <a:gd name="T4" fmla="*/ 2147483647 w 39"/>
                <a:gd name="T5" fmla="*/ 2147483647 h 40"/>
                <a:gd name="T6" fmla="*/ 0 w 39"/>
                <a:gd name="T7" fmla="*/ 2147483647 h 40"/>
                <a:gd name="T8" fmla="*/ 2147483647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20" y="0"/>
                  </a:moveTo>
                  <a:lnTo>
                    <a:pt x="39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5" name="Freeform 62"/>
            <p:cNvSpPr>
              <a:spLocks/>
            </p:cNvSpPr>
            <p:nvPr/>
          </p:nvSpPr>
          <p:spPr bwMode="auto">
            <a:xfrm>
              <a:off x="2706688" y="2284413"/>
              <a:ext cx="61912" cy="63500"/>
            </a:xfrm>
            <a:custGeom>
              <a:avLst/>
              <a:gdLst>
                <a:gd name="T0" fmla="*/ 2147483647 w 39"/>
                <a:gd name="T1" fmla="*/ 0 h 40"/>
                <a:gd name="T2" fmla="*/ 2147483647 w 39"/>
                <a:gd name="T3" fmla="*/ 2147483647 h 40"/>
                <a:gd name="T4" fmla="*/ 2147483647 w 39"/>
                <a:gd name="T5" fmla="*/ 2147483647 h 40"/>
                <a:gd name="T6" fmla="*/ 0 w 39"/>
                <a:gd name="T7" fmla="*/ 2147483647 h 40"/>
                <a:gd name="T8" fmla="*/ 2147483647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6" name="Freeform 63"/>
            <p:cNvSpPr>
              <a:spLocks/>
            </p:cNvSpPr>
            <p:nvPr/>
          </p:nvSpPr>
          <p:spPr bwMode="auto">
            <a:xfrm>
              <a:off x="2832100" y="2347913"/>
              <a:ext cx="61912" cy="61913"/>
            </a:xfrm>
            <a:custGeom>
              <a:avLst/>
              <a:gdLst>
                <a:gd name="T0" fmla="*/ 2147483647 w 39"/>
                <a:gd name="T1" fmla="*/ 0 h 39"/>
                <a:gd name="T2" fmla="*/ 2147483647 w 39"/>
                <a:gd name="T3" fmla="*/ 2147483647 h 39"/>
                <a:gd name="T4" fmla="*/ 2147483647 w 39"/>
                <a:gd name="T5" fmla="*/ 2147483647 h 39"/>
                <a:gd name="T6" fmla="*/ 0 w 39"/>
                <a:gd name="T7" fmla="*/ 2147483647 h 39"/>
                <a:gd name="T8" fmla="*/ 2147483647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19" y="0"/>
                  </a:moveTo>
                  <a:lnTo>
                    <a:pt x="39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7" name="Freeform 64"/>
            <p:cNvSpPr>
              <a:spLocks/>
            </p:cNvSpPr>
            <p:nvPr/>
          </p:nvSpPr>
          <p:spPr bwMode="auto">
            <a:xfrm>
              <a:off x="2963863" y="2397125"/>
              <a:ext cx="61912" cy="63500"/>
            </a:xfrm>
            <a:custGeom>
              <a:avLst/>
              <a:gdLst>
                <a:gd name="T0" fmla="*/ 2147483647 w 39"/>
                <a:gd name="T1" fmla="*/ 0 h 40"/>
                <a:gd name="T2" fmla="*/ 2147483647 w 39"/>
                <a:gd name="T3" fmla="*/ 2147483647 h 40"/>
                <a:gd name="T4" fmla="*/ 2147483647 w 39"/>
                <a:gd name="T5" fmla="*/ 2147483647 h 40"/>
                <a:gd name="T6" fmla="*/ 0 w 39"/>
                <a:gd name="T7" fmla="*/ 2147483647 h 40"/>
                <a:gd name="T8" fmla="*/ 2147483647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8" name="Freeform 65"/>
            <p:cNvSpPr>
              <a:spLocks/>
            </p:cNvSpPr>
            <p:nvPr/>
          </p:nvSpPr>
          <p:spPr bwMode="auto">
            <a:xfrm>
              <a:off x="3087688" y="2416175"/>
              <a:ext cx="63500" cy="63500"/>
            </a:xfrm>
            <a:custGeom>
              <a:avLst/>
              <a:gdLst>
                <a:gd name="T0" fmla="*/ 2147483647 w 40"/>
                <a:gd name="T1" fmla="*/ 0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0 w 40"/>
                <a:gd name="T7" fmla="*/ 2147483647 h 40"/>
                <a:gd name="T8" fmla="*/ 2147483647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9" name="Freeform 66"/>
            <p:cNvSpPr>
              <a:spLocks/>
            </p:cNvSpPr>
            <p:nvPr/>
          </p:nvSpPr>
          <p:spPr bwMode="auto">
            <a:xfrm>
              <a:off x="3219450" y="2428875"/>
              <a:ext cx="63500" cy="61913"/>
            </a:xfrm>
            <a:custGeom>
              <a:avLst/>
              <a:gdLst>
                <a:gd name="T0" fmla="*/ 2147483647 w 40"/>
                <a:gd name="T1" fmla="*/ 0 h 39"/>
                <a:gd name="T2" fmla="*/ 2147483647 w 40"/>
                <a:gd name="T3" fmla="*/ 2147483647 h 39"/>
                <a:gd name="T4" fmla="*/ 2147483647 w 40"/>
                <a:gd name="T5" fmla="*/ 2147483647 h 39"/>
                <a:gd name="T6" fmla="*/ 0 w 40"/>
                <a:gd name="T7" fmla="*/ 2147483647 h 39"/>
                <a:gd name="T8" fmla="*/ 2147483647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0" name="Freeform 67"/>
            <p:cNvSpPr>
              <a:spLocks/>
            </p:cNvSpPr>
            <p:nvPr/>
          </p:nvSpPr>
          <p:spPr bwMode="auto">
            <a:xfrm>
              <a:off x="3344863" y="2441575"/>
              <a:ext cx="63500" cy="61913"/>
            </a:xfrm>
            <a:custGeom>
              <a:avLst/>
              <a:gdLst>
                <a:gd name="T0" fmla="*/ 2147483647 w 40"/>
                <a:gd name="T1" fmla="*/ 0 h 39"/>
                <a:gd name="T2" fmla="*/ 2147483647 w 40"/>
                <a:gd name="T3" fmla="*/ 2147483647 h 39"/>
                <a:gd name="T4" fmla="*/ 2147483647 w 40"/>
                <a:gd name="T5" fmla="*/ 2147483647 h 39"/>
                <a:gd name="T6" fmla="*/ 0 w 40"/>
                <a:gd name="T7" fmla="*/ 2147483647 h 39"/>
                <a:gd name="T8" fmla="*/ 2147483647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1" name="Freeform 68"/>
            <p:cNvSpPr>
              <a:spLocks/>
            </p:cNvSpPr>
            <p:nvPr/>
          </p:nvSpPr>
          <p:spPr bwMode="auto">
            <a:xfrm>
              <a:off x="3470275" y="2441575"/>
              <a:ext cx="63500" cy="61913"/>
            </a:xfrm>
            <a:custGeom>
              <a:avLst/>
              <a:gdLst>
                <a:gd name="T0" fmla="*/ 2147483647 w 40"/>
                <a:gd name="T1" fmla="*/ 0 h 39"/>
                <a:gd name="T2" fmla="*/ 2147483647 w 40"/>
                <a:gd name="T3" fmla="*/ 2147483647 h 39"/>
                <a:gd name="T4" fmla="*/ 2147483647 w 40"/>
                <a:gd name="T5" fmla="*/ 2147483647 h 39"/>
                <a:gd name="T6" fmla="*/ 0 w 40"/>
                <a:gd name="T7" fmla="*/ 2147483647 h 39"/>
                <a:gd name="T8" fmla="*/ 2147483647 w 4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9"/>
                <a:gd name="T17" fmla="*/ 40 w 4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9">
                  <a:moveTo>
                    <a:pt x="20" y="0"/>
                  </a:moveTo>
                  <a:lnTo>
                    <a:pt x="40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2" name="Freeform 69"/>
            <p:cNvSpPr>
              <a:spLocks/>
            </p:cNvSpPr>
            <p:nvPr/>
          </p:nvSpPr>
          <p:spPr bwMode="auto">
            <a:xfrm>
              <a:off x="3602038" y="2497138"/>
              <a:ext cx="63500" cy="63500"/>
            </a:xfrm>
            <a:custGeom>
              <a:avLst/>
              <a:gdLst>
                <a:gd name="T0" fmla="*/ 2147483647 w 40"/>
                <a:gd name="T1" fmla="*/ 0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0 w 40"/>
                <a:gd name="T7" fmla="*/ 2147483647 h 40"/>
                <a:gd name="T8" fmla="*/ 2147483647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3" name="Freeform 70"/>
            <p:cNvSpPr>
              <a:spLocks/>
            </p:cNvSpPr>
            <p:nvPr/>
          </p:nvSpPr>
          <p:spPr bwMode="auto">
            <a:xfrm>
              <a:off x="3727450" y="2509838"/>
              <a:ext cx="61912" cy="63500"/>
            </a:xfrm>
            <a:custGeom>
              <a:avLst/>
              <a:gdLst>
                <a:gd name="T0" fmla="*/ 2147483647 w 39"/>
                <a:gd name="T1" fmla="*/ 0 h 40"/>
                <a:gd name="T2" fmla="*/ 2147483647 w 39"/>
                <a:gd name="T3" fmla="*/ 2147483647 h 40"/>
                <a:gd name="T4" fmla="*/ 2147483647 w 39"/>
                <a:gd name="T5" fmla="*/ 2147483647 h 40"/>
                <a:gd name="T6" fmla="*/ 0 w 39"/>
                <a:gd name="T7" fmla="*/ 2147483647 h 40"/>
                <a:gd name="T8" fmla="*/ 2147483647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20" y="0"/>
                  </a:moveTo>
                  <a:lnTo>
                    <a:pt x="39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4" name="Rectangle 72"/>
            <p:cNvSpPr>
              <a:spLocks noChangeArrowheads="1"/>
            </p:cNvSpPr>
            <p:nvPr/>
          </p:nvSpPr>
          <p:spPr bwMode="auto">
            <a:xfrm>
              <a:off x="857224" y="2571744"/>
              <a:ext cx="6107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000" i="1">
                  <a:solidFill>
                    <a:srgbClr val="C00000"/>
                  </a:solidFill>
                  <a:latin typeface="Calibri" pitchFamily="34" charset="0"/>
                </a:rPr>
                <a:t>EMEP</a:t>
              </a:r>
              <a:endParaRPr lang="ru-RU" sz="4400" i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531420" y="2911983"/>
              <a:ext cx="69858" cy="160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 dirty="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431395" y="2484817"/>
              <a:ext cx="171471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0.5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531420" y="2065592"/>
              <a:ext cx="69858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431395" y="1640015"/>
              <a:ext cx="171471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1.5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531420" y="1212850"/>
              <a:ext cx="69858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 rot="18900000">
              <a:off x="415518" y="3137476"/>
              <a:ext cx="276258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 rot="18900000">
              <a:off x="671137" y="3137476"/>
              <a:ext cx="276258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 rot="18900000">
              <a:off x="928343" y="3137476"/>
              <a:ext cx="276258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1994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 rot="18900000">
              <a:off x="1179198" y="3137476"/>
              <a:ext cx="276258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1996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 rot="18900000">
              <a:off x="1436404" y="3137476"/>
              <a:ext cx="274670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1998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 rot="18900000">
              <a:off x="1693610" y="3137476"/>
              <a:ext cx="274670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 rot="18900000">
              <a:off x="1950816" y="3137476"/>
              <a:ext cx="274670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 rot="18900000">
              <a:off x="2200083" y="3137476"/>
              <a:ext cx="274671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2004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 rot="18900000">
              <a:off x="2457289" y="3137476"/>
              <a:ext cx="274671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2006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 rot="18900000">
              <a:off x="2714495" y="3137476"/>
              <a:ext cx="274671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2008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 rot="18900000">
              <a:off x="2971701" y="3137476"/>
              <a:ext cx="274671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2010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 rot="18900000">
              <a:off x="3222556" y="3137476"/>
              <a:ext cx="274671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2012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 rot="18900000">
              <a:off x="3478175" y="3137476"/>
              <a:ext cx="274670" cy="16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 dirty="0">
                  <a:solidFill>
                    <a:srgbClr val="000000"/>
                  </a:solidFill>
                  <a:latin typeface="Calibri" pitchFamily="34" charset="0"/>
                </a:rPr>
                <a:t>2014</a:t>
              </a:r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 rot="16200000">
              <a:off x="-299837" y="2018761"/>
              <a:ext cx="1122699" cy="16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PCB-153 in air, pg/m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724" name="Rectangle 92"/>
            <p:cNvSpPr>
              <a:spLocks noChangeArrowheads="1"/>
            </p:cNvSpPr>
            <p:nvPr/>
          </p:nvSpPr>
          <p:spPr bwMode="auto">
            <a:xfrm rot="-5400000">
              <a:off x="189458" y="1501339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725" name="Line 94"/>
            <p:cNvSpPr>
              <a:spLocks noChangeShapeType="1"/>
            </p:cNvSpPr>
            <p:nvPr/>
          </p:nvSpPr>
          <p:spPr bwMode="auto">
            <a:xfrm>
              <a:off x="2536825" y="1444625"/>
              <a:ext cx="182562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6" name="Freeform 95"/>
            <p:cNvSpPr>
              <a:spLocks/>
            </p:cNvSpPr>
            <p:nvPr/>
          </p:nvSpPr>
          <p:spPr bwMode="auto">
            <a:xfrm>
              <a:off x="2593975" y="1412875"/>
              <a:ext cx="61912" cy="63500"/>
            </a:xfrm>
            <a:custGeom>
              <a:avLst/>
              <a:gdLst>
                <a:gd name="T0" fmla="*/ 2147483647 w 39"/>
                <a:gd name="T1" fmla="*/ 0 h 40"/>
                <a:gd name="T2" fmla="*/ 2147483647 w 39"/>
                <a:gd name="T3" fmla="*/ 2147483647 h 40"/>
                <a:gd name="T4" fmla="*/ 2147483647 w 39"/>
                <a:gd name="T5" fmla="*/ 2147483647 h 40"/>
                <a:gd name="T6" fmla="*/ 0 w 39"/>
                <a:gd name="T7" fmla="*/ 2147483647 h 40"/>
                <a:gd name="T8" fmla="*/ 2147483647 w 3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19" y="0"/>
                  </a:moveTo>
                  <a:lnTo>
                    <a:pt x="39" y="20"/>
                  </a:lnTo>
                  <a:lnTo>
                    <a:pt x="19" y="4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FF"/>
            </a:solidFill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7" name="Rectangle 96"/>
            <p:cNvSpPr>
              <a:spLocks noChangeArrowheads="1"/>
            </p:cNvSpPr>
            <p:nvPr/>
          </p:nvSpPr>
          <p:spPr bwMode="auto">
            <a:xfrm>
              <a:off x="2743200" y="1359486"/>
              <a:ext cx="32380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Value</a:t>
              </a:r>
              <a:endParaRPr lang="ru-RU" sz="3200">
                <a:latin typeface="Calibri" pitchFamily="34" charset="0"/>
              </a:endParaRPr>
            </a:p>
          </p:txBody>
        </p:sp>
        <p:sp>
          <p:nvSpPr>
            <p:cNvPr id="23728" name="Line 97"/>
            <p:cNvSpPr>
              <a:spLocks noChangeShapeType="1"/>
            </p:cNvSpPr>
            <p:nvPr/>
          </p:nvSpPr>
          <p:spPr bwMode="auto">
            <a:xfrm>
              <a:off x="3143240" y="1476361"/>
              <a:ext cx="180975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9" name="Rectangle 98"/>
            <p:cNvSpPr>
              <a:spLocks noChangeArrowheads="1"/>
            </p:cNvSpPr>
            <p:nvPr/>
          </p:nvSpPr>
          <p:spPr bwMode="auto">
            <a:xfrm>
              <a:off x="3363913" y="1370013"/>
              <a:ext cx="33663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Trend</a:t>
              </a:r>
              <a:endParaRPr lang="ru-RU" sz="3200">
                <a:latin typeface="Calibri" pitchFamily="34" charset="0"/>
              </a:endParaRPr>
            </a:p>
          </p:txBody>
        </p:sp>
      </p:grpSp>
      <p:grpSp>
        <p:nvGrpSpPr>
          <p:cNvPr id="23558" name="Группа 190"/>
          <p:cNvGrpSpPr>
            <a:grpSpLocks/>
          </p:cNvGrpSpPr>
          <p:nvPr/>
        </p:nvGrpSpPr>
        <p:grpSpPr bwMode="auto">
          <a:xfrm>
            <a:off x="4972050" y="1255713"/>
            <a:ext cx="3600450" cy="2084387"/>
            <a:chOff x="4725551" y="1143000"/>
            <a:chExt cx="3600887" cy="2084218"/>
          </a:xfrm>
        </p:grpSpPr>
        <p:sp>
          <p:nvSpPr>
            <p:cNvPr id="23561" name="Rectangle 111"/>
            <p:cNvSpPr>
              <a:spLocks noChangeArrowheads="1"/>
            </p:cNvSpPr>
            <p:nvPr/>
          </p:nvSpPr>
          <p:spPr bwMode="auto">
            <a:xfrm>
              <a:off x="5265738" y="1211263"/>
              <a:ext cx="3060700" cy="1698625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Calibri" pitchFamily="34" charset="0"/>
              </a:endParaRPr>
            </a:p>
          </p:txBody>
        </p:sp>
        <p:sp>
          <p:nvSpPr>
            <p:cNvPr id="23562" name="Rectangle 103"/>
            <p:cNvSpPr>
              <a:spLocks noChangeArrowheads="1"/>
            </p:cNvSpPr>
            <p:nvPr/>
          </p:nvSpPr>
          <p:spPr bwMode="auto">
            <a:xfrm>
              <a:off x="5265738" y="1211263"/>
              <a:ext cx="3060700" cy="169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Calibri" pitchFamily="34" charset="0"/>
              </a:endParaRPr>
            </a:p>
          </p:txBody>
        </p:sp>
        <p:sp>
          <p:nvSpPr>
            <p:cNvPr id="3" name="Line 104"/>
            <p:cNvSpPr>
              <a:spLocks noChangeShapeType="1"/>
            </p:cNvSpPr>
            <p:nvPr/>
          </p:nvSpPr>
          <p:spPr bwMode="auto">
            <a:xfrm>
              <a:off x="5265738" y="2667000"/>
              <a:ext cx="30607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Line 105"/>
            <p:cNvSpPr>
              <a:spLocks noChangeShapeType="1"/>
            </p:cNvSpPr>
            <p:nvPr/>
          </p:nvSpPr>
          <p:spPr bwMode="auto">
            <a:xfrm>
              <a:off x="5265738" y="2422525"/>
              <a:ext cx="30607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Line 106"/>
            <p:cNvSpPr>
              <a:spLocks noChangeShapeType="1"/>
            </p:cNvSpPr>
            <p:nvPr/>
          </p:nvSpPr>
          <p:spPr bwMode="auto">
            <a:xfrm>
              <a:off x="5265738" y="2179638"/>
              <a:ext cx="30607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Line 107"/>
            <p:cNvSpPr>
              <a:spLocks noChangeShapeType="1"/>
            </p:cNvSpPr>
            <p:nvPr/>
          </p:nvSpPr>
          <p:spPr bwMode="auto">
            <a:xfrm>
              <a:off x="5265738" y="1941513"/>
              <a:ext cx="30607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Line 108"/>
            <p:cNvSpPr>
              <a:spLocks noChangeShapeType="1"/>
            </p:cNvSpPr>
            <p:nvPr/>
          </p:nvSpPr>
          <p:spPr bwMode="auto">
            <a:xfrm>
              <a:off x="5265738" y="1698625"/>
              <a:ext cx="30607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Line 109"/>
            <p:cNvSpPr>
              <a:spLocks noChangeShapeType="1"/>
            </p:cNvSpPr>
            <p:nvPr/>
          </p:nvSpPr>
          <p:spPr bwMode="auto">
            <a:xfrm>
              <a:off x="5265738" y="1454150"/>
              <a:ext cx="30607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Line 110"/>
            <p:cNvSpPr>
              <a:spLocks noChangeShapeType="1"/>
            </p:cNvSpPr>
            <p:nvPr/>
          </p:nvSpPr>
          <p:spPr bwMode="auto">
            <a:xfrm>
              <a:off x="5265738" y="1211263"/>
              <a:ext cx="30607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Line 112"/>
            <p:cNvSpPr>
              <a:spLocks noChangeShapeType="1"/>
            </p:cNvSpPr>
            <p:nvPr/>
          </p:nvSpPr>
          <p:spPr bwMode="auto">
            <a:xfrm>
              <a:off x="5265738" y="1211263"/>
              <a:ext cx="1588" cy="1698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Line 113"/>
            <p:cNvSpPr>
              <a:spLocks noChangeShapeType="1"/>
            </p:cNvSpPr>
            <p:nvPr/>
          </p:nvSpPr>
          <p:spPr bwMode="auto">
            <a:xfrm>
              <a:off x="5227638" y="290988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Line 114"/>
            <p:cNvSpPr>
              <a:spLocks noChangeShapeType="1"/>
            </p:cNvSpPr>
            <p:nvPr/>
          </p:nvSpPr>
          <p:spPr bwMode="auto">
            <a:xfrm>
              <a:off x="5227638" y="2667000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3" name="Line 115"/>
            <p:cNvSpPr>
              <a:spLocks noChangeShapeType="1"/>
            </p:cNvSpPr>
            <p:nvPr/>
          </p:nvSpPr>
          <p:spPr bwMode="auto">
            <a:xfrm>
              <a:off x="5227638" y="2422525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16"/>
            <p:cNvSpPr>
              <a:spLocks noChangeShapeType="1"/>
            </p:cNvSpPr>
            <p:nvPr/>
          </p:nvSpPr>
          <p:spPr bwMode="auto">
            <a:xfrm>
              <a:off x="5227638" y="217963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5" name="Line 117"/>
            <p:cNvSpPr>
              <a:spLocks noChangeShapeType="1"/>
            </p:cNvSpPr>
            <p:nvPr/>
          </p:nvSpPr>
          <p:spPr bwMode="auto">
            <a:xfrm>
              <a:off x="5227638" y="1941513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Line 118"/>
            <p:cNvSpPr>
              <a:spLocks noChangeShapeType="1"/>
            </p:cNvSpPr>
            <p:nvPr/>
          </p:nvSpPr>
          <p:spPr bwMode="auto">
            <a:xfrm>
              <a:off x="5227638" y="1698625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7" name="Line 119"/>
            <p:cNvSpPr>
              <a:spLocks noChangeShapeType="1"/>
            </p:cNvSpPr>
            <p:nvPr/>
          </p:nvSpPr>
          <p:spPr bwMode="auto">
            <a:xfrm>
              <a:off x="5227638" y="1454150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Line 120"/>
            <p:cNvSpPr>
              <a:spLocks noChangeShapeType="1"/>
            </p:cNvSpPr>
            <p:nvPr/>
          </p:nvSpPr>
          <p:spPr bwMode="auto">
            <a:xfrm>
              <a:off x="5227638" y="1211263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9" name="Line 121"/>
            <p:cNvSpPr>
              <a:spLocks noChangeShapeType="1"/>
            </p:cNvSpPr>
            <p:nvPr/>
          </p:nvSpPr>
          <p:spPr bwMode="auto">
            <a:xfrm>
              <a:off x="5265738" y="2909888"/>
              <a:ext cx="30607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0" name="Line 122"/>
            <p:cNvSpPr>
              <a:spLocks noChangeShapeType="1"/>
            </p:cNvSpPr>
            <p:nvPr/>
          </p:nvSpPr>
          <p:spPr bwMode="auto">
            <a:xfrm flipV="1">
              <a:off x="5265738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1" name="Line 123"/>
            <p:cNvSpPr>
              <a:spLocks noChangeShapeType="1"/>
            </p:cNvSpPr>
            <p:nvPr/>
          </p:nvSpPr>
          <p:spPr bwMode="auto">
            <a:xfrm flipV="1">
              <a:off x="5391151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2" name="Line 124"/>
            <p:cNvSpPr>
              <a:spLocks noChangeShapeType="1"/>
            </p:cNvSpPr>
            <p:nvPr/>
          </p:nvSpPr>
          <p:spPr bwMode="auto">
            <a:xfrm flipV="1">
              <a:off x="5508626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3" name="Line 125"/>
            <p:cNvSpPr>
              <a:spLocks noChangeShapeType="1"/>
            </p:cNvSpPr>
            <p:nvPr/>
          </p:nvSpPr>
          <p:spPr bwMode="auto">
            <a:xfrm flipV="1">
              <a:off x="5634038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4" name="Line 126"/>
            <p:cNvSpPr>
              <a:spLocks noChangeShapeType="1"/>
            </p:cNvSpPr>
            <p:nvPr/>
          </p:nvSpPr>
          <p:spPr bwMode="auto">
            <a:xfrm flipV="1">
              <a:off x="5759451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5" name="Line 127"/>
            <p:cNvSpPr>
              <a:spLocks noChangeShapeType="1"/>
            </p:cNvSpPr>
            <p:nvPr/>
          </p:nvSpPr>
          <p:spPr bwMode="auto">
            <a:xfrm flipV="1">
              <a:off x="5878513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6" name="Line 128"/>
            <p:cNvSpPr>
              <a:spLocks noChangeShapeType="1"/>
            </p:cNvSpPr>
            <p:nvPr/>
          </p:nvSpPr>
          <p:spPr bwMode="auto">
            <a:xfrm flipV="1">
              <a:off x="6002338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7" name="Line 129"/>
            <p:cNvSpPr>
              <a:spLocks noChangeShapeType="1"/>
            </p:cNvSpPr>
            <p:nvPr/>
          </p:nvSpPr>
          <p:spPr bwMode="auto">
            <a:xfrm flipV="1">
              <a:off x="6127751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8" name="Line 130"/>
            <p:cNvSpPr>
              <a:spLocks noChangeShapeType="1"/>
            </p:cNvSpPr>
            <p:nvPr/>
          </p:nvSpPr>
          <p:spPr bwMode="auto">
            <a:xfrm flipV="1">
              <a:off x="6246813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9" name="Line 131"/>
            <p:cNvSpPr>
              <a:spLocks noChangeShapeType="1"/>
            </p:cNvSpPr>
            <p:nvPr/>
          </p:nvSpPr>
          <p:spPr bwMode="auto">
            <a:xfrm flipV="1">
              <a:off x="6370638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Line 132"/>
            <p:cNvSpPr>
              <a:spLocks noChangeShapeType="1"/>
            </p:cNvSpPr>
            <p:nvPr/>
          </p:nvSpPr>
          <p:spPr bwMode="auto">
            <a:xfrm flipV="1">
              <a:off x="6496051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Line 133"/>
            <p:cNvSpPr>
              <a:spLocks noChangeShapeType="1"/>
            </p:cNvSpPr>
            <p:nvPr/>
          </p:nvSpPr>
          <p:spPr bwMode="auto">
            <a:xfrm flipV="1">
              <a:off x="6615113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Line 134"/>
            <p:cNvSpPr>
              <a:spLocks noChangeShapeType="1"/>
            </p:cNvSpPr>
            <p:nvPr/>
          </p:nvSpPr>
          <p:spPr bwMode="auto">
            <a:xfrm flipV="1">
              <a:off x="6740526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Line 135"/>
            <p:cNvSpPr>
              <a:spLocks noChangeShapeType="1"/>
            </p:cNvSpPr>
            <p:nvPr/>
          </p:nvSpPr>
          <p:spPr bwMode="auto">
            <a:xfrm flipV="1">
              <a:off x="6864351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Line 136"/>
            <p:cNvSpPr>
              <a:spLocks noChangeShapeType="1"/>
            </p:cNvSpPr>
            <p:nvPr/>
          </p:nvSpPr>
          <p:spPr bwMode="auto">
            <a:xfrm flipV="1">
              <a:off x="6983413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Line 137"/>
            <p:cNvSpPr>
              <a:spLocks noChangeShapeType="1"/>
            </p:cNvSpPr>
            <p:nvPr/>
          </p:nvSpPr>
          <p:spPr bwMode="auto">
            <a:xfrm flipV="1">
              <a:off x="7108826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6" name="Line 138"/>
            <p:cNvSpPr>
              <a:spLocks noChangeShapeType="1"/>
            </p:cNvSpPr>
            <p:nvPr/>
          </p:nvSpPr>
          <p:spPr bwMode="auto">
            <a:xfrm flipV="1">
              <a:off x="7232651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7" name="Line 139"/>
            <p:cNvSpPr>
              <a:spLocks noChangeShapeType="1"/>
            </p:cNvSpPr>
            <p:nvPr/>
          </p:nvSpPr>
          <p:spPr bwMode="auto">
            <a:xfrm flipV="1">
              <a:off x="7351713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8" name="Line 140"/>
            <p:cNvSpPr>
              <a:spLocks noChangeShapeType="1"/>
            </p:cNvSpPr>
            <p:nvPr/>
          </p:nvSpPr>
          <p:spPr bwMode="auto">
            <a:xfrm flipV="1">
              <a:off x="7477126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9" name="Line 141"/>
            <p:cNvSpPr>
              <a:spLocks noChangeShapeType="1"/>
            </p:cNvSpPr>
            <p:nvPr/>
          </p:nvSpPr>
          <p:spPr bwMode="auto">
            <a:xfrm flipV="1">
              <a:off x="7602538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0" name="Line 142"/>
            <p:cNvSpPr>
              <a:spLocks noChangeShapeType="1"/>
            </p:cNvSpPr>
            <p:nvPr/>
          </p:nvSpPr>
          <p:spPr bwMode="auto">
            <a:xfrm flipV="1">
              <a:off x="7720013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1" name="Line 143"/>
            <p:cNvSpPr>
              <a:spLocks noChangeShapeType="1"/>
            </p:cNvSpPr>
            <p:nvPr/>
          </p:nvSpPr>
          <p:spPr bwMode="auto">
            <a:xfrm flipV="1">
              <a:off x="7845426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2" name="Line 144"/>
            <p:cNvSpPr>
              <a:spLocks noChangeShapeType="1"/>
            </p:cNvSpPr>
            <p:nvPr/>
          </p:nvSpPr>
          <p:spPr bwMode="auto">
            <a:xfrm flipV="1">
              <a:off x="7970838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3" name="Line 145"/>
            <p:cNvSpPr>
              <a:spLocks noChangeShapeType="1"/>
            </p:cNvSpPr>
            <p:nvPr/>
          </p:nvSpPr>
          <p:spPr bwMode="auto">
            <a:xfrm flipV="1">
              <a:off x="8089901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4" name="Line 146"/>
            <p:cNvSpPr>
              <a:spLocks noChangeShapeType="1"/>
            </p:cNvSpPr>
            <p:nvPr/>
          </p:nvSpPr>
          <p:spPr bwMode="auto">
            <a:xfrm flipV="1">
              <a:off x="8213726" y="290988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5" name="Freeform 147"/>
            <p:cNvSpPr>
              <a:spLocks/>
            </p:cNvSpPr>
            <p:nvPr/>
          </p:nvSpPr>
          <p:spPr bwMode="auto">
            <a:xfrm>
              <a:off x="5265738" y="1404938"/>
              <a:ext cx="3060700" cy="1393825"/>
            </a:xfrm>
            <a:custGeom>
              <a:avLst/>
              <a:gdLst>
                <a:gd name="T0" fmla="*/ 2147483647 w 490"/>
                <a:gd name="T1" fmla="*/ 2147483647 h 223"/>
                <a:gd name="T2" fmla="*/ 2147483647 w 490"/>
                <a:gd name="T3" fmla="*/ 2147483647 h 223"/>
                <a:gd name="T4" fmla="*/ 2147483647 w 490"/>
                <a:gd name="T5" fmla="*/ 2147483647 h 223"/>
                <a:gd name="T6" fmla="*/ 2147483647 w 490"/>
                <a:gd name="T7" fmla="*/ 2147483647 h 223"/>
                <a:gd name="T8" fmla="*/ 2147483647 w 490"/>
                <a:gd name="T9" fmla="*/ 2147483647 h 223"/>
                <a:gd name="T10" fmla="*/ 2147483647 w 490"/>
                <a:gd name="T11" fmla="*/ 2147483647 h 223"/>
                <a:gd name="T12" fmla="*/ 2147483647 w 490"/>
                <a:gd name="T13" fmla="*/ 2147483647 h 223"/>
                <a:gd name="T14" fmla="*/ 2147483647 w 490"/>
                <a:gd name="T15" fmla="*/ 2147483647 h 223"/>
                <a:gd name="T16" fmla="*/ 2147483647 w 490"/>
                <a:gd name="T17" fmla="*/ 2147483647 h 223"/>
                <a:gd name="T18" fmla="*/ 2147483647 w 490"/>
                <a:gd name="T19" fmla="*/ 2147483647 h 223"/>
                <a:gd name="T20" fmla="*/ 2147483647 w 490"/>
                <a:gd name="T21" fmla="*/ 2147483647 h 223"/>
                <a:gd name="T22" fmla="*/ 2147483647 w 490"/>
                <a:gd name="T23" fmla="*/ 2147483647 h 223"/>
                <a:gd name="T24" fmla="*/ 2147483647 w 490"/>
                <a:gd name="T25" fmla="*/ 2147483647 h 223"/>
                <a:gd name="T26" fmla="*/ 2147483647 w 490"/>
                <a:gd name="T27" fmla="*/ 2147483647 h 223"/>
                <a:gd name="T28" fmla="*/ 2147483647 w 490"/>
                <a:gd name="T29" fmla="*/ 2147483647 h 223"/>
                <a:gd name="T30" fmla="*/ 2147483647 w 490"/>
                <a:gd name="T31" fmla="*/ 2147483647 h 223"/>
                <a:gd name="T32" fmla="*/ 2147483647 w 490"/>
                <a:gd name="T33" fmla="*/ 2147483647 h 223"/>
                <a:gd name="T34" fmla="*/ 2147483647 w 490"/>
                <a:gd name="T35" fmla="*/ 2147483647 h 223"/>
                <a:gd name="T36" fmla="*/ 2147483647 w 490"/>
                <a:gd name="T37" fmla="*/ 2147483647 h 223"/>
                <a:gd name="T38" fmla="*/ 2147483647 w 490"/>
                <a:gd name="T39" fmla="*/ 2147483647 h 223"/>
                <a:gd name="T40" fmla="*/ 2147483647 w 490"/>
                <a:gd name="T41" fmla="*/ 2147483647 h 223"/>
                <a:gd name="T42" fmla="*/ 2147483647 w 490"/>
                <a:gd name="T43" fmla="*/ 2147483647 h 223"/>
                <a:gd name="T44" fmla="*/ 2147483647 w 490"/>
                <a:gd name="T45" fmla="*/ 2147483647 h 223"/>
                <a:gd name="T46" fmla="*/ 2147483647 w 490"/>
                <a:gd name="T47" fmla="*/ 2147483647 h 223"/>
                <a:gd name="T48" fmla="*/ 2147483647 w 490"/>
                <a:gd name="T49" fmla="*/ 2147483647 h 223"/>
                <a:gd name="T50" fmla="*/ 2147483647 w 490"/>
                <a:gd name="T51" fmla="*/ 2147483647 h 223"/>
                <a:gd name="T52" fmla="*/ 2147483647 w 490"/>
                <a:gd name="T53" fmla="*/ 2147483647 h 223"/>
                <a:gd name="T54" fmla="*/ 2147483647 w 490"/>
                <a:gd name="T55" fmla="*/ 2147483647 h 223"/>
                <a:gd name="T56" fmla="*/ 2147483647 w 490"/>
                <a:gd name="T57" fmla="*/ 2147483647 h 223"/>
                <a:gd name="T58" fmla="*/ 2147483647 w 490"/>
                <a:gd name="T59" fmla="*/ 2147483647 h 223"/>
                <a:gd name="T60" fmla="*/ 2147483647 w 490"/>
                <a:gd name="T61" fmla="*/ 2147483647 h 223"/>
                <a:gd name="T62" fmla="*/ 2147483647 w 490"/>
                <a:gd name="T63" fmla="*/ 2147483647 h 223"/>
                <a:gd name="T64" fmla="*/ 2147483647 w 490"/>
                <a:gd name="T65" fmla="*/ 2147483647 h 223"/>
                <a:gd name="T66" fmla="*/ 2147483647 w 490"/>
                <a:gd name="T67" fmla="*/ 2147483647 h 223"/>
                <a:gd name="T68" fmla="*/ 2147483647 w 490"/>
                <a:gd name="T69" fmla="*/ 2147483647 h 223"/>
                <a:gd name="T70" fmla="*/ 2147483647 w 490"/>
                <a:gd name="T71" fmla="*/ 2147483647 h 223"/>
                <a:gd name="T72" fmla="*/ 2147483647 w 490"/>
                <a:gd name="T73" fmla="*/ 2147483647 h 223"/>
                <a:gd name="T74" fmla="*/ 2147483647 w 490"/>
                <a:gd name="T75" fmla="*/ 2147483647 h 223"/>
                <a:gd name="T76" fmla="*/ 2147483647 w 490"/>
                <a:gd name="T77" fmla="*/ 2147483647 h 223"/>
                <a:gd name="T78" fmla="*/ 2147483647 w 490"/>
                <a:gd name="T79" fmla="*/ 2147483647 h 223"/>
                <a:gd name="T80" fmla="*/ 2147483647 w 490"/>
                <a:gd name="T81" fmla="*/ 2147483647 h 223"/>
                <a:gd name="T82" fmla="*/ 2147483647 w 490"/>
                <a:gd name="T83" fmla="*/ 2147483647 h 223"/>
                <a:gd name="T84" fmla="*/ 2147483647 w 490"/>
                <a:gd name="T85" fmla="*/ 2147483647 h 223"/>
                <a:gd name="T86" fmla="*/ 2147483647 w 490"/>
                <a:gd name="T87" fmla="*/ 2147483647 h 223"/>
                <a:gd name="T88" fmla="*/ 2147483647 w 490"/>
                <a:gd name="T89" fmla="*/ 2147483647 h 223"/>
                <a:gd name="T90" fmla="*/ 2147483647 w 490"/>
                <a:gd name="T91" fmla="*/ 2147483647 h 223"/>
                <a:gd name="T92" fmla="*/ 2147483647 w 490"/>
                <a:gd name="T93" fmla="*/ 2147483647 h 223"/>
                <a:gd name="T94" fmla="*/ 2147483647 w 490"/>
                <a:gd name="T95" fmla="*/ 2147483647 h 223"/>
                <a:gd name="T96" fmla="*/ 2147483647 w 490"/>
                <a:gd name="T97" fmla="*/ 2147483647 h 223"/>
                <a:gd name="T98" fmla="*/ 2147483647 w 490"/>
                <a:gd name="T99" fmla="*/ 2147483647 h 223"/>
                <a:gd name="T100" fmla="*/ 2147483647 w 490"/>
                <a:gd name="T101" fmla="*/ 2147483647 h 223"/>
                <a:gd name="T102" fmla="*/ 2147483647 w 490"/>
                <a:gd name="T103" fmla="*/ 2147483647 h 223"/>
                <a:gd name="T104" fmla="*/ 2147483647 w 490"/>
                <a:gd name="T105" fmla="*/ 2147483647 h 223"/>
                <a:gd name="T106" fmla="*/ 2147483647 w 490"/>
                <a:gd name="T107" fmla="*/ 2147483647 h 223"/>
                <a:gd name="T108" fmla="*/ 2147483647 w 490"/>
                <a:gd name="T109" fmla="*/ 2147483647 h 223"/>
                <a:gd name="T110" fmla="*/ 2147483647 w 490"/>
                <a:gd name="T111" fmla="*/ 2147483647 h 223"/>
                <a:gd name="T112" fmla="*/ 2147483647 w 490"/>
                <a:gd name="T113" fmla="*/ 2147483647 h 223"/>
                <a:gd name="T114" fmla="*/ 2147483647 w 490"/>
                <a:gd name="T115" fmla="*/ 2147483647 h 223"/>
                <a:gd name="T116" fmla="*/ 2147483647 w 490"/>
                <a:gd name="T117" fmla="*/ 2147483647 h 223"/>
                <a:gd name="T118" fmla="*/ 2147483647 w 490"/>
                <a:gd name="T119" fmla="*/ 2147483647 h 2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0"/>
                <a:gd name="T181" fmla="*/ 0 h 223"/>
                <a:gd name="T182" fmla="*/ 490 w 490"/>
                <a:gd name="T183" fmla="*/ 223 h 2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0" h="223">
                  <a:moveTo>
                    <a:pt x="0" y="52"/>
                  </a:moveTo>
                  <a:lnTo>
                    <a:pt x="2" y="38"/>
                  </a:lnTo>
                  <a:lnTo>
                    <a:pt x="3" y="101"/>
                  </a:lnTo>
                  <a:lnTo>
                    <a:pt x="5" y="123"/>
                  </a:lnTo>
                  <a:lnTo>
                    <a:pt x="7" y="104"/>
                  </a:lnTo>
                  <a:lnTo>
                    <a:pt x="8" y="88"/>
                  </a:lnTo>
                  <a:lnTo>
                    <a:pt x="10" y="102"/>
                  </a:lnTo>
                  <a:lnTo>
                    <a:pt x="11" y="58"/>
                  </a:lnTo>
                  <a:lnTo>
                    <a:pt x="13" y="102"/>
                  </a:lnTo>
                  <a:lnTo>
                    <a:pt x="15" y="52"/>
                  </a:lnTo>
                  <a:lnTo>
                    <a:pt x="16" y="46"/>
                  </a:lnTo>
                  <a:lnTo>
                    <a:pt x="18" y="83"/>
                  </a:lnTo>
                  <a:lnTo>
                    <a:pt x="20" y="72"/>
                  </a:lnTo>
                  <a:lnTo>
                    <a:pt x="21" y="45"/>
                  </a:lnTo>
                  <a:lnTo>
                    <a:pt x="23" y="90"/>
                  </a:lnTo>
                  <a:lnTo>
                    <a:pt x="25" y="128"/>
                  </a:lnTo>
                  <a:lnTo>
                    <a:pt x="26" y="149"/>
                  </a:lnTo>
                  <a:lnTo>
                    <a:pt x="28" y="89"/>
                  </a:lnTo>
                  <a:lnTo>
                    <a:pt x="29" y="72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4" y="75"/>
                  </a:lnTo>
                  <a:lnTo>
                    <a:pt x="36" y="61"/>
                  </a:lnTo>
                  <a:lnTo>
                    <a:pt x="38" y="82"/>
                  </a:lnTo>
                  <a:lnTo>
                    <a:pt x="39" y="89"/>
                  </a:lnTo>
                  <a:lnTo>
                    <a:pt x="41" y="58"/>
                  </a:lnTo>
                  <a:lnTo>
                    <a:pt x="43" y="100"/>
                  </a:lnTo>
                  <a:lnTo>
                    <a:pt x="44" y="106"/>
                  </a:lnTo>
                  <a:lnTo>
                    <a:pt x="46" y="120"/>
                  </a:lnTo>
                  <a:lnTo>
                    <a:pt x="48" y="110"/>
                  </a:lnTo>
                  <a:lnTo>
                    <a:pt x="49" y="59"/>
                  </a:lnTo>
                  <a:lnTo>
                    <a:pt x="51" y="0"/>
                  </a:lnTo>
                  <a:lnTo>
                    <a:pt x="52" y="101"/>
                  </a:lnTo>
                  <a:lnTo>
                    <a:pt x="54" y="98"/>
                  </a:lnTo>
                  <a:lnTo>
                    <a:pt x="56" y="76"/>
                  </a:lnTo>
                  <a:lnTo>
                    <a:pt x="57" y="87"/>
                  </a:lnTo>
                  <a:lnTo>
                    <a:pt x="59" y="105"/>
                  </a:lnTo>
                  <a:lnTo>
                    <a:pt x="61" y="73"/>
                  </a:lnTo>
                  <a:lnTo>
                    <a:pt x="62" y="90"/>
                  </a:lnTo>
                  <a:lnTo>
                    <a:pt x="64" y="105"/>
                  </a:lnTo>
                  <a:lnTo>
                    <a:pt x="66" y="92"/>
                  </a:lnTo>
                  <a:lnTo>
                    <a:pt x="67" y="116"/>
                  </a:lnTo>
                  <a:lnTo>
                    <a:pt x="69" y="90"/>
                  </a:lnTo>
                  <a:lnTo>
                    <a:pt x="70" y="73"/>
                  </a:lnTo>
                  <a:lnTo>
                    <a:pt x="72" y="98"/>
                  </a:lnTo>
                  <a:lnTo>
                    <a:pt x="74" y="82"/>
                  </a:lnTo>
                  <a:lnTo>
                    <a:pt x="75" y="67"/>
                  </a:lnTo>
                  <a:lnTo>
                    <a:pt x="77" y="101"/>
                  </a:lnTo>
                  <a:lnTo>
                    <a:pt x="79" y="102"/>
                  </a:lnTo>
                  <a:lnTo>
                    <a:pt x="80" y="61"/>
                  </a:lnTo>
                  <a:lnTo>
                    <a:pt x="82" y="105"/>
                  </a:lnTo>
                  <a:lnTo>
                    <a:pt x="84" y="120"/>
                  </a:lnTo>
                  <a:lnTo>
                    <a:pt x="85" y="117"/>
                  </a:lnTo>
                  <a:lnTo>
                    <a:pt x="87" y="96"/>
                  </a:lnTo>
                  <a:lnTo>
                    <a:pt x="88" y="58"/>
                  </a:lnTo>
                  <a:lnTo>
                    <a:pt x="90" y="74"/>
                  </a:lnTo>
                  <a:lnTo>
                    <a:pt x="92" y="60"/>
                  </a:lnTo>
                  <a:lnTo>
                    <a:pt x="93" y="92"/>
                  </a:lnTo>
                  <a:lnTo>
                    <a:pt x="95" y="105"/>
                  </a:lnTo>
                  <a:lnTo>
                    <a:pt x="97" y="94"/>
                  </a:lnTo>
                  <a:lnTo>
                    <a:pt x="98" y="116"/>
                  </a:lnTo>
                  <a:lnTo>
                    <a:pt x="100" y="84"/>
                  </a:lnTo>
                  <a:lnTo>
                    <a:pt x="102" y="115"/>
                  </a:lnTo>
                  <a:lnTo>
                    <a:pt x="103" y="137"/>
                  </a:lnTo>
                  <a:lnTo>
                    <a:pt x="105" y="118"/>
                  </a:lnTo>
                  <a:lnTo>
                    <a:pt x="107" y="95"/>
                  </a:lnTo>
                  <a:lnTo>
                    <a:pt x="108" y="43"/>
                  </a:lnTo>
                  <a:lnTo>
                    <a:pt x="110" y="89"/>
                  </a:lnTo>
                  <a:lnTo>
                    <a:pt x="111" y="93"/>
                  </a:lnTo>
                  <a:lnTo>
                    <a:pt x="113" y="34"/>
                  </a:lnTo>
                  <a:lnTo>
                    <a:pt x="115" y="86"/>
                  </a:lnTo>
                  <a:lnTo>
                    <a:pt x="116" y="100"/>
                  </a:lnTo>
                  <a:lnTo>
                    <a:pt x="118" y="106"/>
                  </a:lnTo>
                  <a:lnTo>
                    <a:pt x="120" y="107"/>
                  </a:lnTo>
                  <a:lnTo>
                    <a:pt x="121" y="152"/>
                  </a:lnTo>
                  <a:lnTo>
                    <a:pt x="123" y="129"/>
                  </a:lnTo>
                  <a:lnTo>
                    <a:pt x="125" y="105"/>
                  </a:lnTo>
                  <a:lnTo>
                    <a:pt x="126" y="86"/>
                  </a:lnTo>
                  <a:lnTo>
                    <a:pt x="128" y="101"/>
                  </a:lnTo>
                  <a:lnTo>
                    <a:pt x="129" y="83"/>
                  </a:lnTo>
                  <a:lnTo>
                    <a:pt x="131" y="150"/>
                  </a:lnTo>
                  <a:lnTo>
                    <a:pt x="133" y="104"/>
                  </a:lnTo>
                  <a:lnTo>
                    <a:pt x="134" y="84"/>
                  </a:lnTo>
                  <a:lnTo>
                    <a:pt x="136" y="69"/>
                  </a:lnTo>
                  <a:lnTo>
                    <a:pt x="138" y="66"/>
                  </a:lnTo>
                  <a:lnTo>
                    <a:pt x="139" y="105"/>
                  </a:lnTo>
                  <a:lnTo>
                    <a:pt x="141" y="123"/>
                  </a:lnTo>
                  <a:lnTo>
                    <a:pt x="143" y="160"/>
                  </a:lnTo>
                  <a:lnTo>
                    <a:pt x="144" y="105"/>
                  </a:lnTo>
                  <a:lnTo>
                    <a:pt x="146" y="97"/>
                  </a:lnTo>
                  <a:lnTo>
                    <a:pt x="147" y="95"/>
                  </a:lnTo>
                  <a:lnTo>
                    <a:pt x="149" y="84"/>
                  </a:lnTo>
                  <a:lnTo>
                    <a:pt x="151" y="112"/>
                  </a:lnTo>
                  <a:lnTo>
                    <a:pt x="152" y="116"/>
                  </a:lnTo>
                  <a:lnTo>
                    <a:pt x="154" y="106"/>
                  </a:lnTo>
                  <a:lnTo>
                    <a:pt x="156" y="106"/>
                  </a:lnTo>
                  <a:lnTo>
                    <a:pt x="157" y="120"/>
                  </a:lnTo>
                  <a:lnTo>
                    <a:pt x="159" y="98"/>
                  </a:lnTo>
                  <a:lnTo>
                    <a:pt x="161" y="147"/>
                  </a:lnTo>
                  <a:lnTo>
                    <a:pt x="162" y="125"/>
                  </a:lnTo>
                  <a:lnTo>
                    <a:pt x="164" y="114"/>
                  </a:lnTo>
                  <a:lnTo>
                    <a:pt x="166" y="80"/>
                  </a:lnTo>
                  <a:lnTo>
                    <a:pt x="167" y="82"/>
                  </a:lnTo>
                  <a:lnTo>
                    <a:pt x="169" y="103"/>
                  </a:lnTo>
                  <a:lnTo>
                    <a:pt x="170" y="116"/>
                  </a:lnTo>
                  <a:lnTo>
                    <a:pt x="172" y="131"/>
                  </a:lnTo>
                  <a:lnTo>
                    <a:pt x="174" y="116"/>
                  </a:lnTo>
                  <a:lnTo>
                    <a:pt x="175" y="122"/>
                  </a:lnTo>
                  <a:lnTo>
                    <a:pt x="177" y="123"/>
                  </a:lnTo>
                  <a:lnTo>
                    <a:pt x="179" y="144"/>
                  </a:lnTo>
                  <a:lnTo>
                    <a:pt x="180" y="138"/>
                  </a:lnTo>
                  <a:lnTo>
                    <a:pt x="182" y="141"/>
                  </a:lnTo>
                  <a:lnTo>
                    <a:pt x="184" y="133"/>
                  </a:lnTo>
                  <a:lnTo>
                    <a:pt x="185" y="98"/>
                  </a:lnTo>
                  <a:lnTo>
                    <a:pt x="187" y="72"/>
                  </a:lnTo>
                  <a:lnTo>
                    <a:pt x="188" y="95"/>
                  </a:lnTo>
                  <a:lnTo>
                    <a:pt x="190" y="88"/>
                  </a:lnTo>
                  <a:lnTo>
                    <a:pt x="192" y="134"/>
                  </a:lnTo>
                  <a:lnTo>
                    <a:pt x="193" y="126"/>
                  </a:lnTo>
                  <a:lnTo>
                    <a:pt x="195" y="145"/>
                  </a:lnTo>
                  <a:lnTo>
                    <a:pt x="197" y="155"/>
                  </a:lnTo>
                  <a:lnTo>
                    <a:pt x="198" y="142"/>
                  </a:lnTo>
                  <a:lnTo>
                    <a:pt x="200" y="167"/>
                  </a:lnTo>
                  <a:lnTo>
                    <a:pt x="202" y="129"/>
                  </a:lnTo>
                  <a:lnTo>
                    <a:pt x="203" y="132"/>
                  </a:lnTo>
                  <a:lnTo>
                    <a:pt x="205" y="114"/>
                  </a:lnTo>
                  <a:lnTo>
                    <a:pt x="206" y="129"/>
                  </a:lnTo>
                  <a:lnTo>
                    <a:pt x="208" y="95"/>
                  </a:lnTo>
                  <a:lnTo>
                    <a:pt x="210" y="148"/>
                  </a:lnTo>
                  <a:lnTo>
                    <a:pt x="211" y="118"/>
                  </a:lnTo>
                  <a:lnTo>
                    <a:pt x="213" y="126"/>
                  </a:lnTo>
                  <a:lnTo>
                    <a:pt x="215" y="131"/>
                  </a:lnTo>
                  <a:lnTo>
                    <a:pt x="216" y="154"/>
                  </a:lnTo>
                  <a:lnTo>
                    <a:pt x="218" y="163"/>
                  </a:lnTo>
                  <a:lnTo>
                    <a:pt x="220" y="164"/>
                  </a:lnTo>
                  <a:lnTo>
                    <a:pt x="221" y="162"/>
                  </a:lnTo>
                  <a:lnTo>
                    <a:pt x="223" y="148"/>
                  </a:lnTo>
                  <a:lnTo>
                    <a:pt x="225" y="153"/>
                  </a:lnTo>
                  <a:lnTo>
                    <a:pt x="226" y="88"/>
                  </a:lnTo>
                  <a:lnTo>
                    <a:pt x="228" y="99"/>
                  </a:lnTo>
                  <a:lnTo>
                    <a:pt x="229" y="153"/>
                  </a:lnTo>
                  <a:lnTo>
                    <a:pt x="231" y="111"/>
                  </a:lnTo>
                  <a:lnTo>
                    <a:pt x="233" y="170"/>
                  </a:lnTo>
                  <a:lnTo>
                    <a:pt x="234" y="172"/>
                  </a:lnTo>
                  <a:lnTo>
                    <a:pt x="236" y="155"/>
                  </a:lnTo>
                  <a:lnTo>
                    <a:pt x="238" y="160"/>
                  </a:lnTo>
                  <a:lnTo>
                    <a:pt x="239" y="175"/>
                  </a:lnTo>
                  <a:lnTo>
                    <a:pt x="241" y="176"/>
                  </a:lnTo>
                  <a:lnTo>
                    <a:pt x="243" y="128"/>
                  </a:lnTo>
                  <a:lnTo>
                    <a:pt x="244" y="136"/>
                  </a:lnTo>
                  <a:lnTo>
                    <a:pt x="246" y="111"/>
                  </a:lnTo>
                  <a:lnTo>
                    <a:pt x="247" y="117"/>
                  </a:lnTo>
                  <a:lnTo>
                    <a:pt x="249" y="162"/>
                  </a:lnTo>
                  <a:lnTo>
                    <a:pt x="251" y="167"/>
                  </a:lnTo>
                  <a:lnTo>
                    <a:pt x="252" y="162"/>
                  </a:lnTo>
                  <a:lnTo>
                    <a:pt x="254" y="166"/>
                  </a:lnTo>
                  <a:lnTo>
                    <a:pt x="256" y="179"/>
                  </a:lnTo>
                  <a:lnTo>
                    <a:pt x="257" y="172"/>
                  </a:lnTo>
                  <a:lnTo>
                    <a:pt x="259" y="180"/>
                  </a:lnTo>
                  <a:lnTo>
                    <a:pt x="261" y="186"/>
                  </a:lnTo>
                  <a:lnTo>
                    <a:pt x="262" y="144"/>
                  </a:lnTo>
                  <a:lnTo>
                    <a:pt x="264" y="146"/>
                  </a:lnTo>
                  <a:lnTo>
                    <a:pt x="265" y="122"/>
                  </a:lnTo>
                  <a:lnTo>
                    <a:pt x="267" y="141"/>
                  </a:lnTo>
                  <a:lnTo>
                    <a:pt x="269" y="156"/>
                  </a:lnTo>
                  <a:lnTo>
                    <a:pt x="270" y="182"/>
                  </a:lnTo>
                  <a:lnTo>
                    <a:pt x="272" y="163"/>
                  </a:lnTo>
                  <a:lnTo>
                    <a:pt x="274" y="183"/>
                  </a:lnTo>
                  <a:lnTo>
                    <a:pt x="275" y="187"/>
                  </a:lnTo>
                  <a:lnTo>
                    <a:pt x="277" y="186"/>
                  </a:lnTo>
                  <a:lnTo>
                    <a:pt x="279" y="186"/>
                  </a:lnTo>
                  <a:lnTo>
                    <a:pt x="280" y="187"/>
                  </a:lnTo>
                  <a:lnTo>
                    <a:pt x="282" y="183"/>
                  </a:lnTo>
                  <a:lnTo>
                    <a:pt x="284" y="169"/>
                  </a:lnTo>
                  <a:lnTo>
                    <a:pt x="285" y="144"/>
                  </a:lnTo>
                  <a:lnTo>
                    <a:pt x="287" y="135"/>
                  </a:lnTo>
                  <a:lnTo>
                    <a:pt x="288" y="166"/>
                  </a:lnTo>
                  <a:lnTo>
                    <a:pt x="290" y="161"/>
                  </a:lnTo>
                  <a:lnTo>
                    <a:pt x="292" y="186"/>
                  </a:lnTo>
                  <a:lnTo>
                    <a:pt x="293" y="184"/>
                  </a:lnTo>
                  <a:lnTo>
                    <a:pt x="295" y="193"/>
                  </a:lnTo>
                  <a:lnTo>
                    <a:pt x="297" y="190"/>
                  </a:lnTo>
                  <a:lnTo>
                    <a:pt x="298" y="195"/>
                  </a:lnTo>
                  <a:lnTo>
                    <a:pt x="300" y="191"/>
                  </a:lnTo>
                  <a:lnTo>
                    <a:pt x="302" y="161"/>
                  </a:lnTo>
                  <a:lnTo>
                    <a:pt x="303" y="167"/>
                  </a:lnTo>
                  <a:lnTo>
                    <a:pt x="305" y="135"/>
                  </a:lnTo>
                  <a:lnTo>
                    <a:pt x="306" y="165"/>
                  </a:lnTo>
                  <a:lnTo>
                    <a:pt x="308" y="160"/>
                  </a:lnTo>
                  <a:lnTo>
                    <a:pt x="310" y="181"/>
                  </a:lnTo>
                  <a:lnTo>
                    <a:pt x="311" y="179"/>
                  </a:lnTo>
                  <a:lnTo>
                    <a:pt x="313" y="200"/>
                  </a:lnTo>
                  <a:lnTo>
                    <a:pt x="315" y="186"/>
                  </a:lnTo>
                  <a:lnTo>
                    <a:pt x="316" y="194"/>
                  </a:lnTo>
                  <a:lnTo>
                    <a:pt x="318" y="193"/>
                  </a:lnTo>
                  <a:lnTo>
                    <a:pt x="320" y="187"/>
                  </a:lnTo>
                  <a:lnTo>
                    <a:pt x="321" y="179"/>
                  </a:lnTo>
                  <a:lnTo>
                    <a:pt x="323" y="150"/>
                  </a:lnTo>
                  <a:lnTo>
                    <a:pt x="324" y="124"/>
                  </a:lnTo>
                  <a:lnTo>
                    <a:pt x="326" y="152"/>
                  </a:lnTo>
                  <a:lnTo>
                    <a:pt x="328" y="158"/>
                  </a:lnTo>
                  <a:lnTo>
                    <a:pt x="329" y="168"/>
                  </a:lnTo>
                  <a:lnTo>
                    <a:pt x="331" y="180"/>
                  </a:lnTo>
                  <a:lnTo>
                    <a:pt x="333" y="191"/>
                  </a:lnTo>
                  <a:lnTo>
                    <a:pt x="334" y="199"/>
                  </a:lnTo>
                  <a:lnTo>
                    <a:pt x="336" y="196"/>
                  </a:lnTo>
                  <a:lnTo>
                    <a:pt x="338" y="193"/>
                  </a:lnTo>
                  <a:lnTo>
                    <a:pt x="339" y="196"/>
                  </a:lnTo>
                  <a:lnTo>
                    <a:pt x="341" y="163"/>
                  </a:lnTo>
                  <a:lnTo>
                    <a:pt x="343" y="150"/>
                  </a:lnTo>
                  <a:lnTo>
                    <a:pt x="344" y="138"/>
                  </a:lnTo>
                  <a:lnTo>
                    <a:pt x="346" y="150"/>
                  </a:lnTo>
                  <a:lnTo>
                    <a:pt x="347" y="179"/>
                  </a:lnTo>
                  <a:lnTo>
                    <a:pt x="349" y="191"/>
                  </a:lnTo>
                  <a:lnTo>
                    <a:pt x="351" y="201"/>
                  </a:lnTo>
                  <a:lnTo>
                    <a:pt x="352" y="193"/>
                  </a:lnTo>
                  <a:lnTo>
                    <a:pt x="354" y="202"/>
                  </a:lnTo>
                  <a:lnTo>
                    <a:pt x="356" y="191"/>
                  </a:lnTo>
                  <a:lnTo>
                    <a:pt x="357" y="204"/>
                  </a:lnTo>
                  <a:lnTo>
                    <a:pt x="359" y="199"/>
                  </a:lnTo>
                  <a:lnTo>
                    <a:pt x="361" y="187"/>
                  </a:lnTo>
                  <a:lnTo>
                    <a:pt x="362" y="168"/>
                  </a:lnTo>
                  <a:lnTo>
                    <a:pt x="364" y="163"/>
                  </a:lnTo>
                  <a:lnTo>
                    <a:pt x="365" y="156"/>
                  </a:lnTo>
                  <a:lnTo>
                    <a:pt x="367" y="180"/>
                  </a:lnTo>
                  <a:lnTo>
                    <a:pt x="369" y="181"/>
                  </a:lnTo>
                  <a:lnTo>
                    <a:pt x="370" y="194"/>
                  </a:lnTo>
                  <a:lnTo>
                    <a:pt x="372" y="203"/>
                  </a:lnTo>
                  <a:lnTo>
                    <a:pt x="374" y="204"/>
                  </a:lnTo>
                  <a:lnTo>
                    <a:pt x="375" y="204"/>
                  </a:lnTo>
                  <a:lnTo>
                    <a:pt x="377" y="207"/>
                  </a:lnTo>
                  <a:lnTo>
                    <a:pt x="379" y="193"/>
                  </a:lnTo>
                  <a:lnTo>
                    <a:pt x="380" y="189"/>
                  </a:lnTo>
                  <a:lnTo>
                    <a:pt x="382" y="176"/>
                  </a:lnTo>
                  <a:lnTo>
                    <a:pt x="383" y="143"/>
                  </a:lnTo>
                  <a:lnTo>
                    <a:pt x="385" y="162"/>
                  </a:lnTo>
                  <a:lnTo>
                    <a:pt x="387" y="178"/>
                  </a:lnTo>
                  <a:lnTo>
                    <a:pt x="388" y="199"/>
                  </a:lnTo>
                  <a:lnTo>
                    <a:pt x="390" y="190"/>
                  </a:lnTo>
                  <a:lnTo>
                    <a:pt x="392" y="204"/>
                  </a:lnTo>
                  <a:lnTo>
                    <a:pt x="393" y="208"/>
                  </a:lnTo>
                  <a:lnTo>
                    <a:pt x="395" y="199"/>
                  </a:lnTo>
                  <a:lnTo>
                    <a:pt x="397" y="204"/>
                  </a:lnTo>
                  <a:lnTo>
                    <a:pt x="398" y="202"/>
                  </a:lnTo>
                  <a:lnTo>
                    <a:pt x="400" y="191"/>
                  </a:lnTo>
                  <a:lnTo>
                    <a:pt x="402" y="169"/>
                  </a:lnTo>
                  <a:lnTo>
                    <a:pt x="403" y="144"/>
                  </a:lnTo>
                  <a:lnTo>
                    <a:pt x="405" y="150"/>
                  </a:lnTo>
                  <a:lnTo>
                    <a:pt x="406" y="192"/>
                  </a:lnTo>
                  <a:lnTo>
                    <a:pt x="408" y="205"/>
                  </a:lnTo>
                  <a:lnTo>
                    <a:pt x="410" y="196"/>
                  </a:lnTo>
                  <a:lnTo>
                    <a:pt x="411" y="207"/>
                  </a:lnTo>
                  <a:lnTo>
                    <a:pt x="413" y="204"/>
                  </a:lnTo>
                  <a:lnTo>
                    <a:pt x="415" y="206"/>
                  </a:lnTo>
                  <a:lnTo>
                    <a:pt x="416" y="205"/>
                  </a:lnTo>
                  <a:lnTo>
                    <a:pt x="418" y="199"/>
                  </a:lnTo>
                  <a:lnTo>
                    <a:pt x="420" y="188"/>
                  </a:lnTo>
                  <a:lnTo>
                    <a:pt x="421" y="171"/>
                  </a:lnTo>
                  <a:lnTo>
                    <a:pt x="423" y="170"/>
                  </a:lnTo>
                  <a:lnTo>
                    <a:pt x="424" y="158"/>
                  </a:lnTo>
                  <a:lnTo>
                    <a:pt x="426" y="176"/>
                  </a:lnTo>
                  <a:lnTo>
                    <a:pt x="428" y="190"/>
                  </a:lnTo>
                  <a:lnTo>
                    <a:pt x="429" y="195"/>
                  </a:lnTo>
                  <a:lnTo>
                    <a:pt x="431" y="202"/>
                  </a:lnTo>
                  <a:lnTo>
                    <a:pt x="433" y="213"/>
                  </a:lnTo>
                  <a:lnTo>
                    <a:pt x="434" y="206"/>
                  </a:lnTo>
                  <a:lnTo>
                    <a:pt x="436" y="210"/>
                  </a:lnTo>
                  <a:lnTo>
                    <a:pt x="438" y="198"/>
                  </a:lnTo>
                  <a:lnTo>
                    <a:pt x="439" y="184"/>
                  </a:lnTo>
                  <a:lnTo>
                    <a:pt x="441" y="178"/>
                  </a:lnTo>
                  <a:lnTo>
                    <a:pt x="442" y="148"/>
                  </a:lnTo>
                  <a:lnTo>
                    <a:pt x="444" y="161"/>
                  </a:lnTo>
                  <a:lnTo>
                    <a:pt x="446" y="184"/>
                  </a:lnTo>
                  <a:lnTo>
                    <a:pt x="447" y="196"/>
                  </a:lnTo>
                  <a:lnTo>
                    <a:pt x="449" y="194"/>
                  </a:lnTo>
                  <a:lnTo>
                    <a:pt x="451" y="206"/>
                  </a:lnTo>
                  <a:lnTo>
                    <a:pt x="452" y="216"/>
                  </a:lnTo>
                  <a:lnTo>
                    <a:pt x="454" y="215"/>
                  </a:lnTo>
                  <a:lnTo>
                    <a:pt x="456" y="223"/>
                  </a:lnTo>
                  <a:lnTo>
                    <a:pt x="457" y="202"/>
                  </a:lnTo>
                  <a:lnTo>
                    <a:pt x="459" y="190"/>
                  </a:lnTo>
                  <a:lnTo>
                    <a:pt x="461" y="175"/>
                  </a:lnTo>
                  <a:lnTo>
                    <a:pt x="462" y="175"/>
                  </a:lnTo>
                  <a:lnTo>
                    <a:pt x="464" y="175"/>
                  </a:lnTo>
                  <a:lnTo>
                    <a:pt x="465" y="204"/>
                  </a:lnTo>
                  <a:lnTo>
                    <a:pt x="467" y="194"/>
                  </a:lnTo>
                  <a:lnTo>
                    <a:pt x="469" y="205"/>
                  </a:lnTo>
                  <a:lnTo>
                    <a:pt x="470" y="211"/>
                  </a:lnTo>
                  <a:lnTo>
                    <a:pt x="472" y="217"/>
                  </a:lnTo>
                  <a:lnTo>
                    <a:pt x="474" y="208"/>
                  </a:lnTo>
                  <a:lnTo>
                    <a:pt x="475" y="212"/>
                  </a:lnTo>
                  <a:lnTo>
                    <a:pt x="477" y="208"/>
                  </a:lnTo>
                  <a:lnTo>
                    <a:pt x="479" y="196"/>
                  </a:lnTo>
                  <a:lnTo>
                    <a:pt x="480" y="194"/>
                  </a:lnTo>
                  <a:lnTo>
                    <a:pt x="482" y="165"/>
                  </a:lnTo>
                  <a:lnTo>
                    <a:pt x="483" y="182"/>
                  </a:lnTo>
                  <a:lnTo>
                    <a:pt x="485" y="194"/>
                  </a:lnTo>
                  <a:lnTo>
                    <a:pt x="487" y="196"/>
                  </a:lnTo>
                  <a:lnTo>
                    <a:pt x="488" y="208"/>
                  </a:lnTo>
                  <a:lnTo>
                    <a:pt x="490" y="215"/>
                  </a:lnTo>
                </a:path>
              </a:pathLst>
            </a:custGeom>
            <a:noFill/>
            <a:ln w="4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6" name="Freeform 148"/>
            <p:cNvSpPr>
              <a:spLocks/>
            </p:cNvSpPr>
            <p:nvPr/>
          </p:nvSpPr>
          <p:spPr bwMode="auto">
            <a:xfrm>
              <a:off x="5265738" y="1811338"/>
              <a:ext cx="3060700" cy="962025"/>
            </a:xfrm>
            <a:custGeom>
              <a:avLst/>
              <a:gdLst>
                <a:gd name="T0" fmla="*/ 2147483647 w 490"/>
                <a:gd name="T1" fmla="*/ 2147483647 h 154"/>
                <a:gd name="T2" fmla="*/ 2147483647 w 490"/>
                <a:gd name="T3" fmla="*/ 2147483647 h 154"/>
                <a:gd name="T4" fmla="*/ 2147483647 w 490"/>
                <a:gd name="T5" fmla="*/ 2147483647 h 154"/>
                <a:gd name="T6" fmla="*/ 2147483647 w 490"/>
                <a:gd name="T7" fmla="*/ 2147483647 h 154"/>
                <a:gd name="T8" fmla="*/ 2147483647 w 490"/>
                <a:gd name="T9" fmla="*/ 2147483647 h 154"/>
                <a:gd name="T10" fmla="*/ 2147483647 w 490"/>
                <a:gd name="T11" fmla="*/ 2147483647 h 154"/>
                <a:gd name="T12" fmla="*/ 2147483647 w 490"/>
                <a:gd name="T13" fmla="*/ 2147483647 h 154"/>
                <a:gd name="T14" fmla="*/ 2147483647 w 490"/>
                <a:gd name="T15" fmla="*/ 2147483647 h 154"/>
                <a:gd name="T16" fmla="*/ 2147483647 w 490"/>
                <a:gd name="T17" fmla="*/ 2147483647 h 154"/>
                <a:gd name="T18" fmla="*/ 2147483647 w 490"/>
                <a:gd name="T19" fmla="*/ 2147483647 h 154"/>
                <a:gd name="T20" fmla="*/ 2147483647 w 490"/>
                <a:gd name="T21" fmla="*/ 2147483647 h 154"/>
                <a:gd name="T22" fmla="*/ 2147483647 w 490"/>
                <a:gd name="T23" fmla="*/ 2147483647 h 154"/>
                <a:gd name="T24" fmla="*/ 2147483647 w 490"/>
                <a:gd name="T25" fmla="*/ 2147483647 h 154"/>
                <a:gd name="T26" fmla="*/ 2147483647 w 490"/>
                <a:gd name="T27" fmla="*/ 2147483647 h 154"/>
                <a:gd name="T28" fmla="*/ 2147483647 w 490"/>
                <a:gd name="T29" fmla="*/ 2147483647 h 154"/>
                <a:gd name="T30" fmla="*/ 2147483647 w 490"/>
                <a:gd name="T31" fmla="*/ 2147483647 h 154"/>
                <a:gd name="T32" fmla="*/ 2147483647 w 490"/>
                <a:gd name="T33" fmla="*/ 2147483647 h 154"/>
                <a:gd name="T34" fmla="*/ 2147483647 w 490"/>
                <a:gd name="T35" fmla="*/ 2147483647 h 154"/>
                <a:gd name="T36" fmla="*/ 2147483647 w 490"/>
                <a:gd name="T37" fmla="*/ 2147483647 h 154"/>
                <a:gd name="T38" fmla="*/ 2147483647 w 490"/>
                <a:gd name="T39" fmla="*/ 2147483647 h 154"/>
                <a:gd name="T40" fmla="*/ 2147483647 w 490"/>
                <a:gd name="T41" fmla="*/ 2147483647 h 154"/>
                <a:gd name="T42" fmla="*/ 2147483647 w 490"/>
                <a:gd name="T43" fmla="*/ 2147483647 h 154"/>
                <a:gd name="T44" fmla="*/ 2147483647 w 490"/>
                <a:gd name="T45" fmla="*/ 2147483647 h 154"/>
                <a:gd name="T46" fmla="*/ 2147483647 w 490"/>
                <a:gd name="T47" fmla="*/ 2147483647 h 154"/>
                <a:gd name="T48" fmla="*/ 2147483647 w 490"/>
                <a:gd name="T49" fmla="*/ 2147483647 h 154"/>
                <a:gd name="T50" fmla="*/ 2147483647 w 490"/>
                <a:gd name="T51" fmla="*/ 2147483647 h 154"/>
                <a:gd name="T52" fmla="*/ 2147483647 w 490"/>
                <a:gd name="T53" fmla="*/ 2147483647 h 154"/>
                <a:gd name="T54" fmla="*/ 2147483647 w 490"/>
                <a:gd name="T55" fmla="*/ 2147483647 h 154"/>
                <a:gd name="T56" fmla="*/ 2147483647 w 490"/>
                <a:gd name="T57" fmla="*/ 2147483647 h 154"/>
                <a:gd name="T58" fmla="*/ 2147483647 w 490"/>
                <a:gd name="T59" fmla="*/ 2147483647 h 154"/>
                <a:gd name="T60" fmla="*/ 2147483647 w 490"/>
                <a:gd name="T61" fmla="*/ 2147483647 h 154"/>
                <a:gd name="T62" fmla="*/ 2147483647 w 490"/>
                <a:gd name="T63" fmla="*/ 2147483647 h 154"/>
                <a:gd name="T64" fmla="*/ 2147483647 w 490"/>
                <a:gd name="T65" fmla="*/ 2147483647 h 154"/>
                <a:gd name="T66" fmla="*/ 2147483647 w 490"/>
                <a:gd name="T67" fmla="*/ 2147483647 h 154"/>
                <a:gd name="T68" fmla="*/ 2147483647 w 490"/>
                <a:gd name="T69" fmla="*/ 2147483647 h 154"/>
                <a:gd name="T70" fmla="*/ 2147483647 w 490"/>
                <a:gd name="T71" fmla="*/ 2147483647 h 154"/>
                <a:gd name="T72" fmla="*/ 2147483647 w 490"/>
                <a:gd name="T73" fmla="*/ 2147483647 h 154"/>
                <a:gd name="T74" fmla="*/ 2147483647 w 490"/>
                <a:gd name="T75" fmla="*/ 2147483647 h 154"/>
                <a:gd name="T76" fmla="*/ 2147483647 w 490"/>
                <a:gd name="T77" fmla="*/ 2147483647 h 154"/>
                <a:gd name="T78" fmla="*/ 2147483647 w 490"/>
                <a:gd name="T79" fmla="*/ 2147483647 h 154"/>
                <a:gd name="T80" fmla="*/ 2147483647 w 490"/>
                <a:gd name="T81" fmla="*/ 2147483647 h 154"/>
                <a:gd name="T82" fmla="*/ 2147483647 w 490"/>
                <a:gd name="T83" fmla="*/ 2147483647 h 154"/>
                <a:gd name="T84" fmla="*/ 2147483647 w 490"/>
                <a:gd name="T85" fmla="*/ 2147483647 h 154"/>
                <a:gd name="T86" fmla="*/ 2147483647 w 490"/>
                <a:gd name="T87" fmla="*/ 2147483647 h 154"/>
                <a:gd name="T88" fmla="*/ 2147483647 w 490"/>
                <a:gd name="T89" fmla="*/ 2147483647 h 154"/>
                <a:gd name="T90" fmla="*/ 2147483647 w 490"/>
                <a:gd name="T91" fmla="*/ 2147483647 h 154"/>
                <a:gd name="T92" fmla="*/ 2147483647 w 490"/>
                <a:gd name="T93" fmla="*/ 2147483647 h 154"/>
                <a:gd name="T94" fmla="*/ 2147483647 w 490"/>
                <a:gd name="T95" fmla="*/ 2147483647 h 154"/>
                <a:gd name="T96" fmla="*/ 2147483647 w 490"/>
                <a:gd name="T97" fmla="*/ 2147483647 h 154"/>
                <a:gd name="T98" fmla="*/ 2147483647 w 490"/>
                <a:gd name="T99" fmla="*/ 2147483647 h 154"/>
                <a:gd name="T100" fmla="*/ 2147483647 w 490"/>
                <a:gd name="T101" fmla="*/ 2147483647 h 154"/>
                <a:gd name="T102" fmla="*/ 2147483647 w 490"/>
                <a:gd name="T103" fmla="*/ 2147483647 h 154"/>
                <a:gd name="T104" fmla="*/ 2147483647 w 490"/>
                <a:gd name="T105" fmla="*/ 2147483647 h 154"/>
                <a:gd name="T106" fmla="*/ 2147483647 w 490"/>
                <a:gd name="T107" fmla="*/ 2147483647 h 154"/>
                <a:gd name="T108" fmla="*/ 2147483647 w 490"/>
                <a:gd name="T109" fmla="*/ 2147483647 h 154"/>
                <a:gd name="T110" fmla="*/ 2147483647 w 490"/>
                <a:gd name="T111" fmla="*/ 2147483647 h 154"/>
                <a:gd name="T112" fmla="*/ 2147483647 w 490"/>
                <a:gd name="T113" fmla="*/ 2147483647 h 154"/>
                <a:gd name="T114" fmla="*/ 2147483647 w 490"/>
                <a:gd name="T115" fmla="*/ 2147483647 h 154"/>
                <a:gd name="T116" fmla="*/ 2147483647 w 490"/>
                <a:gd name="T117" fmla="*/ 2147483647 h 154"/>
                <a:gd name="T118" fmla="*/ 2147483647 w 490"/>
                <a:gd name="T119" fmla="*/ 2147483647 h 1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0"/>
                <a:gd name="T181" fmla="*/ 0 h 154"/>
                <a:gd name="T182" fmla="*/ 490 w 490"/>
                <a:gd name="T183" fmla="*/ 154 h 1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0" h="154">
                  <a:moveTo>
                    <a:pt x="0" y="4"/>
                  </a:moveTo>
                  <a:lnTo>
                    <a:pt x="2" y="14"/>
                  </a:lnTo>
                  <a:lnTo>
                    <a:pt x="3" y="33"/>
                  </a:lnTo>
                  <a:lnTo>
                    <a:pt x="5" y="48"/>
                  </a:lnTo>
                  <a:lnTo>
                    <a:pt x="7" y="47"/>
                  </a:lnTo>
                  <a:lnTo>
                    <a:pt x="8" y="30"/>
                  </a:lnTo>
                  <a:lnTo>
                    <a:pt x="10" y="12"/>
                  </a:lnTo>
                  <a:lnTo>
                    <a:pt x="11" y="4"/>
                  </a:lnTo>
                  <a:lnTo>
                    <a:pt x="13" y="8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8" y="4"/>
                  </a:lnTo>
                  <a:lnTo>
                    <a:pt x="20" y="1"/>
                  </a:lnTo>
                  <a:lnTo>
                    <a:pt x="21" y="12"/>
                  </a:lnTo>
                  <a:lnTo>
                    <a:pt x="23" y="32"/>
                  </a:lnTo>
                  <a:lnTo>
                    <a:pt x="25" y="46"/>
                  </a:lnTo>
                  <a:lnTo>
                    <a:pt x="26" y="44"/>
                  </a:lnTo>
                  <a:lnTo>
                    <a:pt x="28" y="27"/>
                  </a:lnTo>
                  <a:lnTo>
                    <a:pt x="29" y="8"/>
                  </a:lnTo>
                  <a:lnTo>
                    <a:pt x="31" y="1"/>
                  </a:lnTo>
                  <a:lnTo>
                    <a:pt x="33" y="6"/>
                  </a:lnTo>
                  <a:lnTo>
                    <a:pt x="34" y="12"/>
                  </a:lnTo>
                  <a:lnTo>
                    <a:pt x="36" y="11"/>
                  </a:lnTo>
                  <a:lnTo>
                    <a:pt x="38" y="4"/>
                  </a:lnTo>
                  <a:lnTo>
                    <a:pt x="39" y="2"/>
                  </a:lnTo>
                  <a:lnTo>
                    <a:pt x="41" y="12"/>
                  </a:lnTo>
                  <a:lnTo>
                    <a:pt x="43" y="32"/>
                  </a:lnTo>
                  <a:lnTo>
                    <a:pt x="44" y="46"/>
                  </a:lnTo>
                  <a:lnTo>
                    <a:pt x="46" y="43"/>
                  </a:lnTo>
                  <a:lnTo>
                    <a:pt x="48" y="25"/>
                  </a:lnTo>
                  <a:lnTo>
                    <a:pt x="49" y="7"/>
                  </a:lnTo>
                  <a:lnTo>
                    <a:pt x="51" y="0"/>
                  </a:lnTo>
                  <a:lnTo>
                    <a:pt x="52" y="6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7" y="6"/>
                  </a:lnTo>
                  <a:lnTo>
                    <a:pt x="59" y="5"/>
                  </a:lnTo>
                  <a:lnTo>
                    <a:pt x="61" y="15"/>
                  </a:lnTo>
                  <a:lnTo>
                    <a:pt x="62" y="35"/>
                  </a:lnTo>
                  <a:lnTo>
                    <a:pt x="64" y="48"/>
                  </a:lnTo>
                  <a:lnTo>
                    <a:pt x="66" y="43"/>
                  </a:lnTo>
                  <a:lnTo>
                    <a:pt x="67" y="25"/>
                  </a:lnTo>
                  <a:lnTo>
                    <a:pt x="69" y="7"/>
                  </a:lnTo>
                  <a:lnTo>
                    <a:pt x="70" y="1"/>
                  </a:lnTo>
                  <a:lnTo>
                    <a:pt x="72" y="8"/>
                  </a:lnTo>
                  <a:lnTo>
                    <a:pt x="74" y="17"/>
                  </a:lnTo>
                  <a:lnTo>
                    <a:pt x="75" y="17"/>
                  </a:lnTo>
                  <a:lnTo>
                    <a:pt x="77" y="11"/>
                  </a:lnTo>
                  <a:lnTo>
                    <a:pt x="79" y="10"/>
                  </a:lnTo>
                  <a:lnTo>
                    <a:pt x="80" y="21"/>
                  </a:lnTo>
                  <a:lnTo>
                    <a:pt x="82" y="39"/>
                  </a:lnTo>
                  <a:lnTo>
                    <a:pt x="84" y="51"/>
                  </a:lnTo>
                  <a:lnTo>
                    <a:pt x="85" y="46"/>
                  </a:lnTo>
                  <a:lnTo>
                    <a:pt x="87" y="27"/>
                  </a:lnTo>
                  <a:lnTo>
                    <a:pt x="88" y="9"/>
                  </a:lnTo>
                  <a:lnTo>
                    <a:pt x="90" y="5"/>
                  </a:lnTo>
                  <a:lnTo>
                    <a:pt x="92" y="13"/>
                  </a:lnTo>
                  <a:lnTo>
                    <a:pt x="93" y="22"/>
                  </a:lnTo>
                  <a:lnTo>
                    <a:pt x="95" y="23"/>
                  </a:lnTo>
                  <a:lnTo>
                    <a:pt x="97" y="18"/>
                  </a:lnTo>
                  <a:lnTo>
                    <a:pt x="98" y="17"/>
                  </a:lnTo>
                  <a:lnTo>
                    <a:pt x="100" y="28"/>
                  </a:lnTo>
                  <a:lnTo>
                    <a:pt x="102" y="46"/>
                  </a:lnTo>
                  <a:lnTo>
                    <a:pt x="103" y="56"/>
                  </a:lnTo>
                  <a:lnTo>
                    <a:pt x="105" y="49"/>
                  </a:lnTo>
                  <a:lnTo>
                    <a:pt x="107" y="30"/>
                  </a:lnTo>
                  <a:lnTo>
                    <a:pt x="108" y="13"/>
                  </a:lnTo>
                  <a:lnTo>
                    <a:pt x="110" y="10"/>
                  </a:lnTo>
                  <a:lnTo>
                    <a:pt x="111" y="19"/>
                  </a:lnTo>
                  <a:lnTo>
                    <a:pt x="113" y="29"/>
                  </a:lnTo>
                  <a:lnTo>
                    <a:pt x="115" y="31"/>
                  </a:lnTo>
                  <a:lnTo>
                    <a:pt x="116" y="27"/>
                  </a:lnTo>
                  <a:lnTo>
                    <a:pt x="118" y="27"/>
                  </a:lnTo>
                  <a:lnTo>
                    <a:pt x="120" y="37"/>
                  </a:lnTo>
                  <a:lnTo>
                    <a:pt x="121" y="53"/>
                  </a:lnTo>
                  <a:lnTo>
                    <a:pt x="123" y="62"/>
                  </a:lnTo>
                  <a:lnTo>
                    <a:pt x="125" y="54"/>
                  </a:lnTo>
                  <a:lnTo>
                    <a:pt x="126" y="34"/>
                  </a:lnTo>
                  <a:lnTo>
                    <a:pt x="128" y="18"/>
                  </a:lnTo>
                  <a:lnTo>
                    <a:pt x="129" y="16"/>
                  </a:lnTo>
                  <a:lnTo>
                    <a:pt x="131" y="26"/>
                  </a:lnTo>
                  <a:lnTo>
                    <a:pt x="133" y="37"/>
                  </a:lnTo>
                  <a:lnTo>
                    <a:pt x="134" y="40"/>
                  </a:lnTo>
                  <a:lnTo>
                    <a:pt x="136" y="37"/>
                  </a:lnTo>
                  <a:lnTo>
                    <a:pt x="138" y="37"/>
                  </a:lnTo>
                  <a:lnTo>
                    <a:pt x="139" y="47"/>
                  </a:lnTo>
                  <a:lnTo>
                    <a:pt x="141" y="62"/>
                  </a:lnTo>
                  <a:lnTo>
                    <a:pt x="143" y="68"/>
                  </a:lnTo>
                  <a:lnTo>
                    <a:pt x="144" y="59"/>
                  </a:lnTo>
                  <a:lnTo>
                    <a:pt x="146" y="40"/>
                  </a:lnTo>
                  <a:lnTo>
                    <a:pt x="147" y="24"/>
                  </a:lnTo>
                  <a:lnTo>
                    <a:pt x="149" y="23"/>
                  </a:lnTo>
                  <a:lnTo>
                    <a:pt x="151" y="34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56" y="48"/>
                  </a:lnTo>
                  <a:lnTo>
                    <a:pt x="157" y="49"/>
                  </a:lnTo>
                  <a:lnTo>
                    <a:pt x="159" y="58"/>
                  </a:lnTo>
                  <a:lnTo>
                    <a:pt x="161" y="71"/>
                  </a:lnTo>
                  <a:lnTo>
                    <a:pt x="162" y="75"/>
                  </a:lnTo>
                  <a:lnTo>
                    <a:pt x="164" y="65"/>
                  </a:lnTo>
                  <a:lnTo>
                    <a:pt x="166" y="45"/>
                  </a:lnTo>
                  <a:lnTo>
                    <a:pt x="167" y="31"/>
                  </a:lnTo>
                  <a:lnTo>
                    <a:pt x="169" y="31"/>
                  </a:lnTo>
                  <a:lnTo>
                    <a:pt x="170" y="43"/>
                  </a:lnTo>
                  <a:lnTo>
                    <a:pt x="172" y="56"/>
                  </a:lnTo>
                  <a:lnTo>
                    <a:pt x="174" y="60"/>
                  </a:lnTo>
                  <a:lnTo>
                    <a:pt x="175" y="59"/>
                  </a:lnTo>
                  <a:lnTo>
                    <a:pt x="177" y="60"/>
                  </a:lnTo>
                  <a:lnTo>
                    <a:pt x="179" y="69"/>
                  </a:lnTo>
                  <a:lnTo>
                    <a:pt x="180" y="80"/>
                  </a:lnTo>
                  <a:lnTo>
                    <a:pt x="182" y="83"/>
                  </a:lnTo>
                  <a:lnTo>
                    <a:pt x="184" y="71"/>
                  </a:lnTo>
                  <a:lnTo>
                    <a:pt x="185" y="51"/>
                  </a:lnTo>
                  <a:lnTo>
                    <a:pt x="187" y="37"/>
                  </a:lnTo>
                  <a:lnTo>
                    <a:pt x="188" y="39"/>
                  </a:lnTo>
                  <a:lnTo>
                    <a:pt x="190" y="52"/>
                  </a:lnTo>
                  <a:lnTo>
                    <a:pt x="192" y="65"/>
                  </a:lnTo>
                  <a:lnTo>
                    <a:pt x="193" y="70"/>
                  </a:lnTo>
                  <a:lnTo>
                    <a:pt x="195" y="70"/>
                  </a:lnTo>
                  <a:lnTo>
                    <a:pt x="197" y="72"/>
                  </a:lnTo>
                  <a:lnTo>
                    <a:pt x="198" y="80"/>
                  </a:lnTo>
                  <a:lnTo>
                    <a:pt x="200" y="90"/>
                  </a:lnTo>
                  <a:lnTo>
                    <a:pt x="202" y="90"/>
                  </a:lnTo>
                  <a:lnTo>
                    <a:pt x="203" y="77"/>
                  </a:lnTo>
                  <a:lnTo>
                    <a:pt x="205" y="57"/>
                  </a:lnTo>
                  <a:lnTo>
                    <a:pt x="206" y="44"/>
                  </a:lnTo>
                  <a:lnTo>
                    <a:pt x="208" y="46"/>
                  </a:lnTo>
                  <a:lnTo>
                    <a:pt x="210" y="60"/>
                  </a:lnTo>
                  <a:lnTo>
                    <a:pt x="211" y="74"/>
                  </a:lnTo>
                  <a:lnTo>
                    <a:pt x="213" y="80"/>
                  </a:lnTo>
                  <a:lnTo>
                    <a:pt x="215" y="81"/>
                  </a:lnTo>
                  <a:lnTo>
                    <a:pt x="216" y="83"/>
                  </a:lnTo>
                  <a:lnTo>
                    <a:pt x="218" y="91"/>
                  </a:lnTo>
                  <a:lnTo>
                    <a:pt x="220" y="99"/>
                  </a:lnTo>
                  <a:lnTo>
                    <a:pt x="221" y="97"/>
                  </a:lnTo>
                  <a:lnTo>
                    <a:pt x="223" y="82"/>
                  </a:lnTo>
                  <a:lnTo>
                    <a:pt x="225" y="62"/>
                  </a:lnTo>
                  <a:lnTo>
                    <a:pt x="226" y="50"/>
                  </a:lnTo>
                  <a:lnTo>
                    <a:pt x="228" y="54"/>
                  </a:lnTo>
                  <a:lnTo>
                    <a:pt x="229" y="68"/>
                  </a:lnTo>
                  <a:lnTo>
                    <a:pt x="231" y="83"/>
                  </a:lnTo>
                  <a:lnTo>
                    <a:pt x="233" y="90"/>
                  </a:lnTo>
                  <a:lnTo>
                    <a:pt x="234" y="90"/>
                  </a:lnTo>
                  <a:lnTo>
                    <a:pt x="236" y="93"/>
                  </a:lnTo>
                  <a:lnTo>
                    <a:pt x="238" y="100"/>
                  </a:lnTo>
                  <a:lnTo>
                    <a:pt x="239" y="107"/>
                  </a:lnTo>
                  <a:lnTo>
                    <a:pt x="241" y="104"/>
                  </a:lnTo>
                  <a:lnTo>
                    <a:pt x="243" y="88"/>
                  </a:lnTo>
                  <a:lnTo>
                    <a:pt x="244" y="68"/>
                  </a:lnTo>
                  <a:lnTo>
                    <a:pt x="246" y="56"/>
                  </a:lnTo>
                  <a:lnTo>
                    <a:pt x="247" y="61"/>
                  </a:lnTo>
                  <a:lnTo>
                    <a:pt x="249" y="76"/>
                  </a:lnTo>
                  <a:lnTo>
                    <a:pt x="251" y="91"/>
                  </a:lnTo>
                  <a:lnTo>
                    <a:pt x="252" y="98"/>
                  </a:lnTo>
                  <a:lnTo>
                    <a:pt x="254" y="100"/>
                  </a:lnTo>
                  <a:lnTo>
                    <a:pt x="256" y="102"/>
                  </a:lnTo>
                  <a:lnTo>
                    <a:pt x="257" y="109"/>
                  </a:lnTo>
                  <a:lnTo>
                    <a:pt x="259" y="114"/>
                  </a:lnTo>
                  <a:lnTo>
                    <a:pt x="261" y="109"/>
                  </a:lnTo>
                  <a:lnTo>
                    <a:pt x="262" y="93"/>
                  </a:lnTo>
                  <a:lnTo>
                    <a:pt x="264" y="73"/>
                  </a:lnTo>
                  <a:lnTo>
                    <a:pt x="265" y="62"/>
                  </a:lnTo>
                  <a:lnTo>
                    <a:pt x="267" y="67"/>
                  </a:lnTo>
                  <a:lnTo>
                    <a:pt x="269" y="83"/>
                  </a:lnTo>
                  <a:lnTo>
                    <a:pt x="270" y="98"/>
                  </a:lnTo>
                  <a:lnTo>
                    <a:pt x="272" y="106"/>
                  </a:lnTo>
                  <a:lnTo>
                    <a:pt x="274" y="108"/>
                  </a:lnTo>
                  <a:lnTo>
                    <a:pt x="275" y="111"/>
                  </a:lnTo>
                  <a:lnTo>
                    <a:pt x="277" y="117"/>
                  </a:lnTo>
                  <a:lnTo>
                    <a:pt x="279" y="121"/>
                  </a:lnTo>
                  <a:lnTo>
                    <a:pt x="280" y="115"/>
                  </a:lnTo>
                  <a:lnTo>
                    <a:pt x="282" y="97"/>
                  </a:lnTo>
                  <a:lnTo>
                    <a:pt x="284" y="77"/>
                  </a:lnTo>
                  <a:lnTo>
                    <a:pt x="285" y="67"/>
                  </a:lnTo>
                  <a:lnTo>
                    <a:pt x="287" y="73"/>
                  </a:lnTo>
                  <a:lnTo>
                    <a:pt x="288" y="89"/>
                  </a:lnTo>
                  <a:lnTo>
                    <a:pt x="290" y="104"/>
                  </a:lnTo>
                  <a:lnTo>
                    <a:pt x="292" y="112"/>
                  </a:lnTo>
                  <a:lnTo>
                    <a:pt x="293" y="115"/>
                  </a:lnTo>
                  <a:lnTo>
                    <a:pt x="295" y="118"/>
                  </a:lnTo>
                  <a:lnTo>
                    <a:pt x="297" y="124"/>
                  </a:lnTo>
                  <a:lnTo>
                    <a:pt x="298" y="127"/>
                  </a:lnTo>
                  <a:lnTo>
                    <a:pt x="300" y="119"/>
                  </a:lnTo>
                  <a:lnTo>
                    <a:pt x="302" y="101"/>
                  </a:lnTo>
                  <a:lnTo>
                    <a:pt x="303" y="81"/>
                  </a:lnTo>
                  <a:lnTo>
                    <a:pt x="305" y="72"/>
                  </a:lnTo>
                  <a:lnTo>
                    <a:pt x="306" y="78"/>
                  </a:lnTo>
                  <a:lnTo>
                    <a:pt x="308" y="94"/>
                  </a:lnTo>
                  <a:lnTo>
                    <a:pt x="310" y="110"/>
                  </a:lnTo>
                  <a:lnTo>
                    <a:pt x="311" y="118"/>
                  </a:lnTo>
                  <a:lnTo>
                    <a:pt x="313" y="121"/>
                  </a:lnTo>
                  <a:lnTo>
                    <a:pt x="315" y="124"/>
                  </a:lnTo>
                  <a:lnTo>
                    <a:pt x="316" y="129"/>
                  </a:lnTo>
                  <a:lnTo>
                    <a:pt x="318" y="132"/>
                  </a:lnTo>
                  <a:lnTo>
                    <a:pt x="320" y="123"/>
                  </a:lnTo>
                  <a:lnTo>
                    <a:pt x="321" y="105"/>
                  </a:lnTo>
                  <a:lnTo>
                    <a:pt x="323" y="85"/>
                  </a:lnTo>
                  <a:lnTo>
                    <a:pt x="324" y="76"/>
                  </a:lnTo>
                  <a:lnTo>
                    <a:pt x="326" y="83"/>
                  </a:lnTo>
                  <a:lnTo>
                    <a:pt x="328" y="99"/>
                  </a:lnTo>
                  <a:lnTo>
                    <a:pt x="329" y="115"/>
                  </a:lnTo>
                  <a:lnTo>
                    <a:pt x="331" y="123"/>
                  </a:lnTo>
                  <a:lnTo>
                    <a:pt x="333" y="126"/>
                  </a:lnTo>
                  <a:lnTo>
                    <a:pt x="334" y="129"/>
                  </a:lnTo>
                  <a:lnTo>
                    <a:pt x="336" y="134"/>
                  </a:lnTo>
                  <a:lnTo>
                    <a:pt x="338" y="136"/>
                  </a:lnTo>
                  <a:lnTo>
                    <a:pt x="339" y="127"/>
                  </a:lnTo>
                  <a:lnTo>
                    <a:pt x="341" y="108"/>
                  </a:lnTo>
                  <a:lnTo>
                    <a:pt x="343" y="89"/>
                  </a:lnTo>
                  <a:lnTo>
                    <a:pt x="344" y="80"/>
                  </a:lnTo>
                  <a:lnTo>
                    <a:pt x="346" y="87"/>
                  </a:lnTo>
                  <a:lnTo>
                    <a:pt x="347" y="103"/>
                  </a:lnTo>
                  <a:lnTo>
                    <a:pt x="349" y="119"/>
                  </a:lnTo>
                  <a:lnTo>
                    <a:pt x="351" y="127"/>
                  </a:lnTo>
                  <a:lnTo>
                    <a:pt x="352" y="130"/>
                  </a:lnTo>
                  <a:lnTo>
                    <a:pt x="354" y="134"/>
                  </a:lnTo>
                  <a:lnTo>
                    <a:pt x="356" y="138"/>
                  </a:lnTo>
                  <a:lnTo>
                    <a:pt x="357" y="139"/>
                  </a:lnTo>
                  <a:lnTo>
                    <a:pt x="359" y="130"/>
                  </a:lnTo>
                  <a:lnTo>
                    <a:pt x="361" y="111"/>
                  </a:lnTo>
                  <a:lnTo>
                    <a:pt x="362" y="92"/>
                  </a:lnTo>
                  <a:lnTo>
                    <a:pt x="364" y="84"/>
                  </a:lnTo>
                  <a:lnTo>
                    <a:pt x="365" y="91"/>
                  </a:lnTo>
                  <a:lnTo>
                    <a:pt x="367" y="107"/>
                  </a:lnTo>
                  <a:lnTo>
                    <a:pt x="369" y="123"/>
                  </a:lnTo>
                  <a:lnTo>
                    <a:pt x="370" y="131"/>
                  </a:lnTo>
                  <a:lnTo>
                    <a:pt x="372" y="134"/>
                  </a:lnTo>
                  <a:lnTo>
                    <a:pt x="374" y="138"/>
                  </a:lnTo>
                  <a:lnTo>
                    <a:pt x="375" y="142"/>
                  </a:lnTo>
                  <a:lnTo>
                    <a:pt x="377" y="142"/>
                  </a:lnTo>
                  <a:lnTo>
                    <a:pt x="379" y="133"/>
                  </a:lnTo>
                  <a:lnTo>
                    <a:pt x="380" y="114"/>
                  </a:lnTo>
                  <a:lnTo>
                    <a:pt x="382" y="95"/>
                  </a:lnTo>
                  <a:lnTo>
                    <a:pt x="383" y="88"/>
                  </a:lnTo>
                  <a:lnTo>
                    <a:pt x="385" y="95"/>
                  </a:lnTo>
                  <a:lnTo>
                    <a:pt x="387" y="111"/>
                  </a:lnTo>
                  <a:lnTo>
                    <a:pt x="388" y="126"/>
                  </a:lnTo>
                  <a:lnTo>
                    <a:pt x="390" y="134"/>
                  </a:lnTo>
                  <a:lnTo>
                    <a:pt x="392" y="137"/>
                  </a:lnTo>
                  <a:lnTo>
                    <a:pt x="393" y="141"/>
                  </a:lnTo>
                  <a:lnTo>
                    <a:pt x="395" y="145"/>
                  </a:lnTo>
                  <a:lnTo>
                    <a:pt x="397" y="145"/>
                  </a:lnTo>
                  <a:lnTo>
                    <a:pt x="398" y="135"/>
                  </a:lnTo>
                  <a:lnTo>
                    <a:pt x="400" y="117"/>
                  </a:lnTo>
                  <a:lnTo>
                    <a:pt x="402" y="99"/>
                  </a:lnTo>
                  <a:lnTo>
                    <a:pt x="403" y="92"/>
                  </a:lnTo>
                  <a:lnTo>
                    <a:pt x="405" y="99"/>
                  </a:lnTo>
                  <a:lnTo>
                    <a:pt x="406" y="114"/>
                  </a:lnTo>
                  <a:lnTo>
                    <a:pt x="408" y="129"/>
                  </a:lnTo>
                  <a:lnTo>
                    <a:pt x="410" y="137"/>
                  </a:lnTo>
                  <a:lnTo>
                    <a:pt x="411" y="140"/>
                  </a:lnTo>
                  <a:lnTo>
                    <a:pt x="413" y="144"/>
                  </a:lnTo>
                  <a:lnTo>
                    <a:pt x="415" y="147"/>
                  </a:lnTo>
                  <a:lnTo>
                    <a:pt x="416" y="147"/>
                  </a:lnTo>
                  <a:lnTo>
                    <a:pt x="418" y="138"/>
                  </a:lnTo>
                  <a:lnTo>
                    <a:pt x="420" y="120"/>
                  </a:lnTo>
                  <a:lnTo>
                    <a:pt x="421" y="102"/>
                  </a:lnTo>
                  <a:lnTo>
                    <a:pt x="423" y="95"/>
                  </a:lnTo>
                  <a:lnTo>
                    <a:pt x="424" y="102"/>
                  </a:lnTo>
                  <a:lnTo>
                    <a:pt x="426" y="118"/>
                  </a:lnTo>
                  <a:lnTo>
                    <a:pt x="428" y="132"/>
                  </a:lnTo>
                  <a:lnTo>
                    <a:pt x="429" y="140"/>
                  </a:lnTo>
                  <a:lnTo>
                    <a:pt x="431" y="143"/>
                  </a:lnTo>
                  <a:lnTo>
                    <a:pt x="433" y="146"/>
                  </a:lnTo>
                  <a:lnTo>
                    <a:pt x="434" y="150"/>
                  </a:lnTo>
                  <a:lnTo>
                    <a:pt x="436" y="149"/>
                  </a:lnTo>
                  <a:lnTo>
                    <a:pt x="438" y="140"/>
                  </a:lnTo>
                  <a:lnTo>
                    <a:pt x="439" y="123"/>
                  </a:lnTo>
                  <a:lnTo>
                    <a:pt x="441" y="106"/>
                  </a:lnTo>
                  <a:lnTo>
                    <a:pt x="442" y="100"/>
                  </a:lnTo>
                  <a:lnTo>
                    <a:pt x="444" y="106"/>
                  </a:lnTo>
                  <a:lnTo>
                    <a:pt x="446" y="121"/>
                  </a:lnTo>
                  <a:lnTo>
                    <a:pt x="447" y="135"/>
                  </a:lnTo>
                  <a:lnTo>
                    <a:pt x="449" y="142"/>
                  </a:lnTo>
                  <a:lnTo>
                    <a:pt x="451" y="145"/>
                  </a:lnTo>
                  <a:lnTo>
                    <a:pt x="452" y="148"/>
                  </a:lnTo>
                  <a:lnTo>
                    <a:pt x="454" y="152"/>
                  </a:lnTo>
                  <a:lnTo>
                    <a:pt x="456" y="151"/>
                  </a:lnTo>
                  <a:lnTo>
                    <a:pt x="457" y="142"/>
                  </a:lnTo>
                  <a:lnTo>
                    <a:pt x="459" y="126"/>
                  </a:lnTo>
                  <a:lnTo>
                    <a:pt x="461" y="110"/>
                  </a:lnTo>
                  <a:lnTo>
                    <a:pt x="462" y="104"/>
                  </a:lnTo>
                  <a:lnTo>
                    <a:pt x="464" y="110"/>
                  </a:lnTo>
                  <a:lnTo>
                    <a:pt x="465" y="124"/>
                  </a:lnTo>
                  <a:lnTo>
                    <a:pt x="467" y="137"/>
                  </a:lnTo>
                  <a:lnTo>
                    <a:pt x="469" y="144"/>
                  </a:lnTo>
                  <a:lnTo>
                    <a:pt x="470" y="147"/>
                  </a:lnTo>
                  <a:lnTo>
                    <a:pt x="472" y="150"/>
                  </a:lnTo>
                  <a:lnTo>
                    <a:pt x="474" y="154"/>
                  </a:lnTo>
                  <a:lnTo>
                    <a:pt x="475" y="153"/>
                  </a:lnTo>
                  <a:lnTo>
                    <a:pt x="477" y="144"/>
                  </a:lnTo>
                  <a:lnTo>
                    <a:pt x="479" y="129"/>
                  </a:lnTo>
                  <a:lnTo>
                    <a:pt x="480" y="114"/>
                  </a:lnTo>
                  <a:lnTo>
                    <a:pt x="482" y="108"/>
                  </a:lnTo>
                  <a:lnTo>
                    <a:pt x="483" y="114"/>
                  </a:lnTo>
                  <a:lnTo>
                    <a:pt x="485" y="128"/>
                  </a:lnTo>
                  <a:lnTo>
                    <a:pt x="487" y="140"/>
                  </a:lnTo>
                  <a:lnTo>
                    <a:pt x="488" y="147"/>
                  </a:lnTo>
                  <a:lnTo>
                    <a:pt x="490" y="150"/>
                  </a:lnTo>
                </a:path>
              </a:pathLst>
            </a:custGeom>
            <a:noFill/>
            <a:ln w="19050">
              <a:solidFill>
                <a:srgbClr val="92D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7" name="Freeform 149"/>
            <p:cNvSpPr>
              <a:spLocks/>
            </p:cNvSpPr>
            <p:nvPr/>
          </p:nvSpPr>
          <p:spPr bwMode="auto">
            <a:xfrm>
              <a:off x="5265738" y="1917700"/>
              <a:ext cx="3060700" cy="749300"/>
            </a:xfrm>
            <a:custGeom>
              <a:avLst/>
              <a:gdLst>
                <a:gd name="T0" fmla="*/ 2147483647 w 490"/>
                <a:gd name="T1" fmla="*/ 2147483647 h 120"/>
                <a:gd name="T2" fmla="*/ 2147483647 w 490"/>
                <a:gd name="T3" fmla="*/ 2147483647 h 120"/>
                <a:gd name="T4" fmla="*/ 2147483647 w 490"/>
                <a:gd name="T5" fmla="*/ 0 h 120"/>
                <a:gd name="T6" fmla="*/ 2147483647 w 490"/>
                <a:gd name="T7" fmla="*/ 0 h 120"/>
                <a:gd name="T8" fmla="*/ 2147483647 w 490"/>
                <a:gd name="T9" fmla="*/ 0 h 120"/>
                <a:gd name="T10" fmla="*/ 2147483647 w 490"/>
                <a:gd name="T11" fmla="*/ 0 h 120"/>
                <a:gd name="T12" fmla="*/ 2147483647 w 490"/>
                <a:gd name="T13" fmla="*/ 2147483647 h 120"/>
                <a:gd name="T14" fmla="*/ 2147483647 w 490"/>
                <a:gd name="T15" fmla="*/ 2147483647 h 120"/>
                <a:gd name="T16" fmla="*/ 2147483647 w 490"/>
                <a:gd name="T17" fmla="*/ 2147483647 h 120"/>
                <a:gd name="T18" fmla="*/ 2147483647 w 490"/>
                <a:gd name="T19" fmla="*/ 2147483647 h 120"/>
                <a:gd name="T20" fmla="*/ 2147483647 w 490"/>
                <a:gd name="T21" fmla="*/ 2147483647 h 120"/>
                <a:gd name="T22" fmla="*/ 2147483647 w 490"/>
                <a:gd name="T23" fmla="*/ 2147483647 h 120"/>
                <a:gd name="T24" fmla="*/ 2147483647 w 490"/>
                <a:gd name="T25" fmla="*/ 2147483647 h 120"/>
                <a:gd name="T26" fmla="*/ 2147483647 w 490"/>
                <a:gd name="T27" fmla="*/ 2147483647 h 120"/>
                <a:gd name="T28" fmla="*/ 2147483647 w 490"/>
                <a:gd name="T29" fmla="*/ 2147483647 h 120"/>
                <a:gd name="T30" fmla="*/ 2147483647 w 490"/>
                <a:gd name="T31" fmla="*/ 2147483647 h 120"/>
                <a:gd name="T32" fmla="*/ 2147483647 w 490"/>
                <a:gd name="T33" fmla="*/ 2147483647 h 120"/>
                <a:gd name="T34" fmla="*/ 2147483647 w 490"/>
                <a:gd name="T35" fmla="*/ 2147483647 h 120"/>
                <a:gd name="T36" fmla="*/ 2147483647 w 490"/>
                <a:gd name="T37" fmla="*/ 2147483647 h 120"/>
                <a:gd name="T38" fmla="*/ 2147483647 w 490"/>
                <a:gd name="T39" fmla="*/ 2147483647 h 120"/>
                <a:gd name="T40" fmla="*/ 2147483647 w 490"/>
                <a:gd name="T41" fmla="*/ 2147483647 h 120"/>
                <a:gd name="T42" fmla="*/ 2147483647 w 490"/>
                <a:gd name="T43" fmla="*/ 2147483647 h 120"/>
                <a:gd name="T44" fmla="*/ 2147483647 w 490"/>
                <a:gd name="T45" fmla="*/ 2147483647 h 120"/>
                <a:gd name="T46" fmla="*/ 2147483647 w 490"/>
                <a:gd name="T47" fmla="*/ 2147483647 h 120"/>
                <a:gd name="T48" fmla="*/ 2147483647 w 490"/>
                <a:gd name="T49" fmla="*/ 2147483647 h 120"/>
                <a:gd name="T50" fmla="*/ 2147483647 w 490"/>
                <a:gd name="T51" fmla="*/ 2147483647 h 120"/>
                <a:gd name="T52" fmla="*/ 2147483647 w 490"/>
                <a:gd name="T53" fmla="*/ 2147483647 h 120"/>
                <a:gd name="T54" fmla="*/ 2147483647 w 490"/>
                <a:gd name="T55" fmla="*/ 2147483647 h 120"/>
                <a:gd name="T56" fmla="*/ 2147483647 w 490"/>
                <a:gd name="T57" fmla="*/ 2147483647 h 120"/>
                <a:gd name="T58" fmla="*/ 2147483647 w 490"/>
                <a:gd name="T59" fmla="*/ 2147483647 h 120"/>
                <a:gd name="T60" fmla="*/ 2147483647 w 490"/>
                <a:gd name="T61" fmla="*/ 2147483647 h 120"/>
                <a:gd name="T62" fmla="*/ 2147483647 w 490"/>
                <a:gd name="T63" fmla="*/ 2147483647 h 120"/>
                <a:gd name="T64" fmla="*/ 2147483647 w 490"/>
                <a:gd name="T65" fmla="*/ 2147483647 h 120"/>
                <a:gd name="T66" fmla="*/ 2147483647 w 490"/>
                <a:gd name="T67" fmla="*/ 2147483647 h 120"/>
                <a:gd name="T68" fmla="*/ 2147483647 w 490"/>
                <a:gd name="T69" fmla="*/ 2147483647 h 120"/>
                <a:gd name="T70" fmla="*/ 2147483647 w 490"/>
                <a:gd name="T71" fmla="*/ 2147483647 h 120"/>
                <a:gd name="T72" fmla="*/ 2147483647 w 490"/>
                <a:gd name="T73" fmla="*/ 2147483647 h 120"/>
                <a:gd name="T74" fmla="*/ 2147483647 w 490"/>
                <a:gd name="T75" fmla="*/ 2147483647 h 120"/>
                <a:gd name="T76" fmla="*/ 2147483647 w 490"/>
                <a:gd name="T77" fmla="*/ 2147483647 h 120"/>
                <a:gd name="T78" fmla="*/ 2147483647 w 490"/>
                <a:gd name="T79" fmla="*/ 2147483647 h 120"/>
                <a:gd name="T80" fmla="*/ 2147483647 w 490"/>
                <a:gd name="T81" fmla="*/ 2147483647 h 120"/>
                <a:gd name="T82" fmla="*/ 2147483647 w 490"/>
                <a:gd name="T83" fmla="*/ 2147483647 h 120"/>
                <a:gd name="T84" fmla="*/ 2147483647 w 490"/>
                <a:gd name="T85" fmla="*/ 2147483647 h 120"/>
                <a:gd name="T86" fmla="*/ 2147483647 w 490"/>
                <a:gd name="T87" fmla="*/ 2147483647 h 120"/>
                <a:gd name="T88" fmla="*/ 2147483647 w 490"/>
                <a:gd name="T89" fmla="*/ 2147483647 h 120"/>
                <a:gd name="T90" fmla="*/ 2147483647 w 490"/>
                <a:gd name="T91" fmla="*/ 2147483647 h 120"/>
                <a:gd name="T92" fmla="*/ 2147483647 w 490"/>
                <a:gd name="T93" fmla="*/ 2147483647 h 120"/>
                <a:gd name="T94" fmla="*/ 2147483647 w 490"/>
                <a:gd name="T95" fmla="*/ 2147483647 h 120"/>
                <a:gd name="T96" fmla="*/ 2147483647 w 490"/>
                <a:gd name="T97" fmla="*/ 2147483647 h 120"/>
                <a:gd name="T98" fmla="*/ 2147483647 w 490"/>
                <a:gd name="T99" fmla="*/ 2147483647 h 120"/>
                <a:gd name="T100" fmla="*/ 2147483647 w 490"/>
                <a:gd name="T101" fmla="*/ 2147483647 h 120"/>
                <a:gd name="T102" fmla="*/ 2147483647 w 490"/>
                <a:gd name="T103" fmla="*/ 2147483647 h 120"/>
                <a:gd name="T104" fmla="*/ 2147483647 w 490"/>
                <a:gd name="T105" fmla="*/ 2147483647 h 120"/>
                <a:gd name="T106" fmla="*/ 2147483647 w 490"/>
                <a:gd name="T107" fmla="*/ 2147483647 h 120"/>
                <a:gd name="T108" fmla="*/ 2147483647 w 490"/>
                <a:gd name="T109" fmla="*/ 2147483647 h 120"/>
                <a:gd name="T110" fmla="*/ 2147483647 w 490"/>
                <a:gd name="T111" fmla="*/ 2147483647 h 120"/>
                <a:gd name="T112" fmla="*/ 2147483647 w 490"/>
                <a:gd name="T113" fmla="*/ 2147483647 h 120"/>
                <a:gd name="T114" fmla="*/ 2147483647 w 490"/>
                <a:gd name="T115" fmla="*/ 2147483647 h 120"/>
                <a:gd name="T116" fmla="*/ 2147483647 w 490"/>
                <a:gd name="T117" fmla="*/ 2147483647 h 120"/>
                <a:gd name="T118" fmla="*/ 2147483647 w 490"/>
                <a:gd name="T119" fmla="*/ 2147483647 h 1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0"/>
                <a:gd name="T181" fmla="*/ 0 h 120"/>
                <a:gd name="T182" fmla="*/ 490 w 490"/>
                <a:gd name="T183" fmla="*/ 120 h 1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0" h="120">
                  <a:moveTo>
                    <a:pt x="0" y="4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2" y="3"/>
                  </a:lnTo>
                  <a:lnTo>
                    <a:pt x="74" y="3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6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7" y="9"/>
                  </a:lnTo>
                  <a:lnTo>
                    <a:pt x="98" y="10"/>
                  </a:lnTo>
                  <a:lnTo>
                    <a:pt x="100" y="10"/>
                  </a:lnTo>
                  <a:lnTo>
                    <a:pt x="102" y="11"/>
                  </a:lnTo>
                  <a:lnTo>
                    <a:pt x="103" y="11"/>
                  </a:lnTo>
                  <a:lnTo>
                    <a:pt x="105" y="12"/>
                  </a:lnTo>
                  <a:lnTo>
                    <a:pt x="107" y="12"/>
                  </a:lnTo>
                  <a:lnTo>
                    <a:pt x="108" y="13"/>
                  </a:lnTo>
                  <a:lnTo>
                    <a:pt x="110" y="13"/>
                  </a:lnTo>
                  <a:lnTo>
                    <a:pt x="111" y="14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6" y="16"/>
                  </a:lnTo>
                  <a:lnTo>
                    <a:pt x="118" y="16"/>
                  </a:lnTo>
                  <a:lnTo>
                    <a:pt x="120" y="17"/>
                  </a:lnTo>
                  <a:lnTo>
                    <a:pt x="121" y="18"/>
                  </a:lnTo>
                  <a:lnTo>
                    <a:pt x="123" y="18"/>
                  </a:lnTo>
                  <a:lnTo>
                    <a:pt x="125" y="19"/>
                  </a:lnTo>
                  <a:lnTo>
                    <a:pt x="126" y="19"/>
                  </a:lnTo>
                  <a:lnTo>
                    <a:pt x="128" y="20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3" y="22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8" y="24"/>
                  </a:lnTo>
                  <a:lnTo>
                    <a:pt x="139" y="25"/>
                  </a:lnTo>
                  <a:lnTo>
                    <a:pt x="141" y="25"/>
                  </a:lnTo>
                  <a:lnTo>
                    <a:pt x="143" y="26"/>
                  </a:lnTo>
                  <a:lnTo>
                    <a:pt x="144" y="27"/>
                  </a:lnTo>
                  <a:lnTo>
                    <a:pt x="146" y="28"/>
                  </a:lnTo>
                  <a:lnTo>
                    <a:pt x="147" y="28"/>
                  </a:lnTo>
                  <a:lnTo>
                    <a:pt x="149" y="29"/>
                  </a:lnTo>
                  <a:lnTo>
                    <a:pt x="151" y="30"/>
                  </a:lnTo>
                  <a:lnTo>
                    <a:pt x="152" y="30"/>
                  </a:lnTo>
                  <a:lnTo>
                    <a:pt x="154" y="31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9" y="33"/>
                  </a:lnTo>
                  <a:lnTo>
                    <a:pt x="161" y="34"/>
                  </a:lnTo>
                  <a:lnTo>
                    <a:pt x="162" y="35"/>
                  </a:lnTo>
                  <a:lnTo>
                    <a:pt x="164" y="35"/>
                  </a:lnTo>
                  <a:lnTo>
                    <a:pt x="166" y="36"/>
                  </a:lnTo>
                  <a:lnTo>
                    <a:pt x="167" y="37"/>
                  </a:lnTo>
                  <a:lnTo>
                    <a:pt x="169" y="38"/>
                  </a:lnTo>
                  <a:lnTo>
                    <a:pt x="170" y="38"/>
                  </a:lnTo>
                  <a:lnTo>
                    <a:pt x="172" y="39"/>
                  </a:lnTo>
                  <a:lnTo>
                    <a:pt x="174" y="40"/>
                  </a:lnTo>
                  <a:lnTo>
                    <a:pt x="175" y="41"/>
                  </a:lnTo>
                  <a:lnTo>
                    <a:pt x="177" y="41"/>
                  </a:lnTo>
                  <a:lnTo>
                    <a:pt x="179" y="42"/>
                  </a:lnTo>
                  <a:lnTo>
                    <a:pt x="180" y="43"/>
                  </a:lnTo>
                  <a:lnTo>
                    <a:pt x="182" y="43"/>
                  </a:lnTo>
                  <a:lnTo>
                    <a:pt x="184" y="44"/>
                  </a:lnTo>
                  <a:lnTo>
                    <a:pt x="185" y="45"/>
                  </a:lnTo>
                  <a:lnTo>
                    <a:pt x="187" y="46"/>
                  </a:lnTo>
                  <a:lnTo>
                    <a:pt x="188" y="46"/>
                  </a:lnTo>
                  <a:lnTo>
                    <a:pt x="190" y="47"/>
                  </a:lnTo>
                  <a:lnTo>
                    <a:pt x="192" y="48"/>
                  </a:lnTo>
                  <a:lnTo>
                    <a:pt x="193" y="49"/>
                  </a:lnTo>
                  <a:lnTo>
                    <a:pt x="195" y="49"/>
                  </a:lnTo>
                  <a:lnTo>
                    <a:pt x="197" y="50"/>
                  </a:lnTo>
                  <a:lnTo>
                    <a:pt x="198" y="51"/>
                  </a:lnTo>
                  <a:lnTo>
                    <a:pt x="200" y="51"/>
                  </a:lnTo>
                  <a:lnTo>
                    <a:pt x="202" y="52"/>
                  </a:lnTo>
                  <a:lnTo>
                    <a:pt x="203" y="53"/>
                  </a:lnTo>
                  <a:lnTo>
                    <a:pt x="205" y="54"/>
                  </a:lnTo>
                  <a:lnTo>
                    <a:pt x="206" y="54"/>
                  </a:lnTo>
                  <a:lnTo>
                    <a:pt x="208" y="55"/>
                  </a:lnTo>
                  <a:lnTo>
                    <a:pt x="210" y="56"/>
                  </a:lnTo>
                  <a:lnTo>
                    <a:pt x="211" y="56"/>
                  </a:lnTo>
                  <a:lnTo>
                    <a:pt x="213" y="57"/>
                  </a:lnTo>
                  <a:lnTo>
                    <a:pt x="215" y="58"/>
                  </a:lnTo>
                  <a:lnTo>
                    <a:pt x="216" y="58"/>
                  </a:lnTo>
                  <a:lnTo>
                    <a:pt x="218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3" y="61"/>
                  </a:lnTo>
                  <a:lnTo>
                    <a:pt x="225" y="62"/>
                  </a:lnTo>
                  <a:lnTo>
                    <a:pt x="226" y="62"/>
                  </a:lnTo>
                  <a:lnTo>
                    <a:pt x="228" y="63"/>
                  </a:lnTo>
                  <a:lnTo>
                    <a:pt x="229" y="64"/>
                  </a:lnTo>
                  <a:lnTo>
                    <a:pt x="231" y="64"/>
                  </a:lnTo>
                  <a:lnTo>
                    <a:pt x="233" y="65"/>
                  </a:lnTo>
                  <a:lnTo>
                    <a:pt x="234" y="66"/>
                  </a:lnTo>
                  <a:lnTo>
                    <a:pt x="236" y="66"/>
                  </a:lnTo>
                  <a:lnTo>
                    <a:pt x="238" y="67"/>
                  </a:lnTo>
                  <a:lnTo>
                    <a:pt x="239" y="68"/>
                  </a:lnTo>
                  <a:lnTo>
                    <a:pt x="241" y="68"/>
                  </a:lnTo>
                  <a:lnTo>
                    <a:pt x="243" y="69"/>
                  </a:lnTo>
                  <a:lnTo>
                    <a:pt x="244" y="69"/>
                  </a:lnTo>
                  <a:lnTo>
                    <a:pt x="246" y="70"/>
                  </a:lnTo>
                  <a:lnTo>
                    <a:pt x="247" y="71"/>
                  </a:lnTo>
                  <a:lnTo>
                    <a:pt x="249" y="71"/>
                  </a:lnTo>
                  <a:lnTo>
                    <a:pt x="251" y="72"/>
                  </a:lnTo>
                  <a:lnTo>
                    <a:pt x="252" y="72"/>
                  </a:lnTo>
                  <a:lnTo>
                    <a:pt x="254" y="73"/>
                  </a:lnTo>
                  <a:lnTo>
                    <a:pt x="256" y="74"/>
                  </a:lnTo>
                  <a:lnTo>
                    <a:pt x="257" y="74"/>
                  </a:lnTo>
                  <a:lnTo>
                    <a:pt x="259" y="75"/>
                  </a:lnTo>
                  <a:lnTo>
                    <a:pt x="261" y="75"/>
                  </a:lnTo>
                  <a:lnTo>
                    <a:pt x="262" y="76"/>
                  </a:lnTo>
                  <a:lnTo>
                    <a:pt x="264" y="76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9" y="78"/>
                  </a:lnTo>
                  <a:lnTo>
                    <a:pt x="270" y="78"/>
                  </a:lnTo>
                  <a:lnTo>
                    <a:pt x="272" y="79"/>
                  </a:lnTo>
                  <a:lnTo>
                    <a:pt x="274" y="80"/>
                  </a:lnTo>
                  <a:lnTo>
                    <a:pt x="275" y="80"/>
                  </a:lnTo>
                  <a:lnTo>
                    <a:pt x="277" y="81"/>
                  </a:lnTo>
                  <a:lnTo>
                    <a:pt x="279" y="81"/>
                  </a:lnTo>
                  <a:lnTo>
                    <a:pt x="280" y="82"/>
                  </a:lnTo>
                  <a:lnTo>
                    <a:pt x="282" y="82"/>
                  </a:lnTo>
                  <a:lnTo>
                    <a:pt x="284" y="83"/>
                  </a:lnTo>
                  <a:lnTo>
                    <a:pt x="285" y="83"/>
                  </a:lnTo>
                  <a:lnTo>
                    <a:pt x="287" y="83"/>
                  </a:lnTo>
                  <a:lnTo>
                    <a:pt x="288" y="84"/>
                  </a:lnTo>
                  <a:lnTo>
                    <a:pt x="290" y="84"/>
                  </a:lnTo>
                  <a:lnTo>
                    <a:pt x="292" y="85"/>
                  </a:lnTo>
                  <a:lnTo>
                    <a:pt x="293" y="85"/>
                  </a:lnTo>
                  <a:lnTo>
                    <a:pt x="295" y="86"/>
                  </a:lnTo>
                  <a:lnTo>
                    <a:pt x="297" y="86"/>
                  </a:lnTo>
                  <a:lnTo>
                    <a:pt x="298" y="87"/>
                  </a:lnTo>
                  <a:lnTo>
                    <a:pt x="300" y="87"/>
                  </a:lnTo>
                  <a:lnTo>
                    <a:pt x="302" y="88"/>
                  </a:lnTo>
                  <a:lnTo>
                    <a:pt x="303" y="88"/>
                  </a:lnTo>
                  <a:lnTo>
                    <a:pt x="305" y="88"/>
                  </a:lnTo>
                  <a:lnTo>
                    <a:pt x="306" y="89"/>
                  </a:lnTo>
                  <a:lnTo>
                    <a:pt x="308" y="89"/>
                  </a:lnTo>
                  <a:lnTo>
                    <a:pt x="310" y="90"/>
                  </a:lnTo>
                  <a:lnTo>
                    <a:pt x="311" y="90"/>
                  </a:lnTo>
                  <a:lnTo>
                    <a:pt x="313" y="90"/>
                  </a:lnTo>
                  <a:lnTo>
                    <a:pt x="315" y="91"/>
                  </a:lnTo>
                  <a:lnTo>
                    <a:pt x="316" y="91"/>
                  </a:lnTo>
                  <a:lnTo>
                    <a:pt x="318" y="92"/>
                  </a:lnTo>
                  <a:lnTo>
                    <a:pt x="320" y="92"/>
                  </a:lnTo>
                  <a:lnTo>
                    <a:pt x="321" y="92"/>
                  </a:lnTo>
                  <a:lnTo>
                    <a:pt x="323" y="93"/>
                  </a:lnTo>
                  <a:lnTo>
                    <a:pt x="324" y="93"/>
                  </a:lnTo>
                  <a:lnTo>
                    <a:pt x="326" y="93"/>
                  </a:lnTo>
                  <a:lnTo>
                    <a:pt x="328" y="94"/>
                  </a:lnTo>
                  <a:lnTo>
                    <a:pt x="329" y="94"/>
                  </a:lnTo>
                  <a:lnTo>
                    <a:pt x="331" y="95"/>
                  </a:lnTo>
                  <a:lnTo>
                    <a:pt x="333" y="95"/>
                  </a:lnTo>
                  <a:lnTo>
                    <a:pt x="334" y="95"/>
                  </a:lnTo>
                  <a:lnTo>
                    <a:pt x="336" y="96"/>
                  </a:lnTo>
                  <a:lnTo>
                    <a:pt x="338" y="96"/>
                  </a:lnTo>
                  <a:lnTo>
                    <a:pt x="339" y="96"/>
                  </a:lnTo>
                  <a:lnTo>
                    <a:pt x="341" y="97"/>
                  </a:lnTo>
                  <a:lnTo>
                    <a:pt x="343" y="97"/>
                  </a:lnTo>
                  <a:lnTo>
                    <a:pt x="344" y="97"/>
                  </a:lnTo>
                  <a:lnTo>
                    <a:pt x="346" y="98"/>
                  </a:lnTo>
                  <a:lnTo>
                    <a:pt x="347" y="98"/>
                  </a:lnTo>
                  <a:lnTo>
                    <a:pt x="349" y="98"/>
                  </a:lnTo>
                  <a:lnTo>
                    <a:pt x="351" y="99"/>
                  </a:lnTo>
                  <a:lnTo>
                    <a:pt x="352" y="99"/>
                  </a:lnTo>
                  <a:lnTo>
                    <a:pt x="354" y="99"/>
                  </a:lnTo>
                  <a:lnTo>
                    <a:pt x="356" y="99"/>
                  </a:lnTo>
                  <a:lnTo>
                    <a:pt x="357" y="100"/>
                  </a:lnTo>
                  <a:lnTo>
                    <a:pt x="359" y="100"/>
                  </a:lnTo>
                  <a:lnTo>
                    <a:pt x="361" y="100"/>
                  </a:lnTo>
                  <a:lnTo>
                    <a:pt x="362" y="101"/>
                  </a:lnTo>
                  <a:lnTo>
                    <a:pt x="364" y="101"/>
                  </a:lnTo>
                  <a:lnTo>
                    <a:pt x="365" y="101"/>
                  </a:lnTo>
                  <a:lnTo>
                    <a:pt x="367" y="102"/>
                  </a:lnTo>
                  <a:lnTo>
                    <a:pt x="369" y="102"/>
                  </a:lnTo>
                  <a:lnTo>
                    <a:pt x="370" y="102"/>
                  </a:lnTo>
                  <a:lnTo>
                    <a:pt x="372" y="102"/>
                  </a:lnTo>
                  <a:lnTo>
                    <a:pt x="374" y="103"/>
                  </a:lnTo>
                  <a:lnTo>
                    <a:pt x="375" y="103"/>
                  </a:lnTo>
                  <a:lnTo>
                    <a:pt x="377" y="103"/>
                  </a:lnTo>
                  <a:lnTo>
                    <a:pt x="379" y="104"/>
                  </a:lnTo>
                  <a:lnTo>
                    <a:pt x="380" y="104"/>
                  </a:lnTo>
                  <a:lnTo>
                    <a:pt x="382" y="104"/>
                  </a:lnTo>
                  <a:lnTo>
                    <a:pt x="383" y="104"/>
                  </a:lnTo>
                  <a:lnTo>
                    <a:pt x="385" y="105"/>
                  </a:lnTo>
                  <a:lnTo>
                    <a:pt x="387" y="105"/>
                  </a:lnTo>
                  <a:lnTo>
                    <a:pt x="388" y="105"/>
                  </a:lnTo>
                  <a:lnTo>
                    <a:pt x="390" y="105"/>
                  </a:lnTo>
                  <a:lnTo>
                    <a:pt x="392" y="106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6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2" y="107"/>
                  </a:lnTo>
                  <a:lnTo>
                    <a:pt x="403" y="107"/>
                  </a:lnTo>
                  <a:lnTo>
                    <a:pt x="405" y="108"/>
                  </a:lnTo>
                  <a:lnTo>
                    <a:pt x="406" y="108"/>
                  </a:lnTo>
                  <a:lnTo>
                    <a:pt x="408" y="108"/>
                  </a:lnTo>
                  <a:lnTo>
                    <a:pt x="410" y="108"/>
                  </a:lnTo>
                  <a:lnTo>
                    <a:pt x="411" y="109"/>
                  </a:lnTo>
                  <a:lnTo>
                    <a:pt x="413" y="109"/>
                  </a:lnTo>
                  <a:lnTo>
                    <a:pt x="415" y="109"/>
                  </a:lnTo>
                  <a:lnTo>
                    <a:pt x="416" y="109"/>
                  </a:lnTo>
                  <a:lnTo>
                    <a:pt x="418" y="110"/>
                  </a:lnTo>
                  <a:lnTo>
                    <a:pt x="420" y="110"/>
                  </a:lnTo>
                  <a:lnTo>
                    <a:pt x="421" y="110"/>
                  </a:lnTo>
                  <a:lnTo>
                    <a:pt x="423" y="110"/>
                  </a:lnTo>
                  <a:lnTo>
                    <a:pt x="424" y="111"/>
                  </a:lnTo>
                  <a:lnTo>
                    <a:pt x="426" y="111"/>
                  </a:lnTo>
                  <a:lnTo>
                    <a:pt x="428" y="111"/>
                  </a:lnTo>
                  <a:lnTo>
                    <a:pt x="429" y="111"/>
                  </a:lnTo>
                  <a:lnTo>
                    <a:pt x="431" y="112"/>
                  </a:lnTo>
                  <a:lnTo>
                    <a:pt x="433" y="112"/>
                  </a:lnTo>
                  <a:lnTo>
                    <a:pt x="434" y="112"/>
                  </a:lnTo>
                  <a:lnTo>
                    <a:pt x="436" y="112"/>
                  </a:lnTo>
                  <a:lnTo>
                    <a:pt x="438" y="113"/>
                  </a:lnTo>
                  <a:lnTo>
                    <a:pt x="439" y="113"/>
                  </a:lnTo>
                  <a:lnTo>
                    <a:pt x="441" y="113"/>
                  </a:lnTo>
                  <a:lnTo>
                    <a:pt x="442" y="113"/>
                  </a:lnTo>
                  <a:lnTo>
                    <a:pt x="444" y="114"/>
                  </a:lnTo>
                  <a:lnTo>
                    <a:pt x="446" y="114"/>
                  </a:lnTo>
                  <a:lnTo>
                    <a:pt x="447" y="114"/>
                  </a:lnTo>
                  <a:lnTo>
                    <a:pt x="449" y="114"/>
                  </a:lnTo>
                  <a:lnTo>
                    <a:pt x="451" y="114"/>
                  </a:lnTo>
                  <a:lnTo>
                    <a:pt x="452" y="115"/>
                  </a:lnTo>
                  <a:lnTo>
                    <a:pt x="454" y="115"/>
                  </a:lnTo>
                  <a:lnTo>
                    <a:pt x="456" y="115"/>
                  </a:lnTo>
                  <a:lnTo>
                    <a:pt x="457" y="115"/>
                  </a:lnTo>
                  <a:lnTo>
                    <a:pt x="459" y="116"/>
                  </a:lnTo>
                  <a:lnTo>
                    <a:pt x="461" y="116"/>
                  </a:lnTo>
                  <a:lnTo>
                    <a:pt x="462" y="116"/>
                  </a:lnTo>
                  <a:lnTo>
                    <a:pt x="464" y="116"/>
                  </a:lnTo>
                  <a:lnTo>
                    <a:pt x="465" y="117"/>
                  </a:lnTo>
                  <a:lnTo>
                    <a:pt x="467" y="117"/>
                  </a:lnTo>
                  <a:lnTo>
                    <a:pt x="469" y="117"/>
                  </a:lnTo>
                  <a:lnTo>
                    <a:pt x="470" y="117"/>
                  </a:lnTo>
                  <a:lnTo>
                    <a:pt x="472" y="118"/>
                  </a:lnTo>
                  <a:lnTo>
                    <a:pt x="474" y="118"/>
                  </a:lnTo>
                  <a:lnTo>
                    <a:pt x="475" y="118"/>
                  </a:lnTo>
                  <a:lnTo>
                    <a:pt x="477" y="118"/>
                  </a:lnTo>
                  <a:lnTo>
                    <a:pt x="479" y="118"/>
                  </a:lnTo>
                  <a:lnTo>
                    <a:pt x="480" y="119"/>
                  </a:lnTo>
                  <a:lnTo>
                    <a:pt x="482" y="119"/>
                  </a:lnTo>
                  <a:lnTo>
                    <a:pt x="483" y="119"/>
                  </a:lnTo>
                  <a:lnTo>
                    <a:pt x="485" y="119"/>
                  </a:lnTo>
                  <a:lnTo>
                    <a:pt x="487" y="120"/>
                  </a:lnTo>
                  <a:lnTo>
                    <a:pt x="488" y="120"/>
                  </a:lnTo>
                  <a:lnTo>
                    <a:pt x="490" y="12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8" name="Rectangle 150"/>
            <p:cNvSpPr>
              <a:spLocks noChangeArrowheads="1"/>
            </p:cNvSpPr>
            <p:nvPr/>
          </p:nvSpPr>
          <p:spPr bwMode="auto">
            <a:xfrm>
              <a:off x="5357818" y="2571744"/>
              <a:ext cx="714380" cy="2381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9" name="Rectangle 151"/>
            <p:cNvSpPr>
              <a:spLocks noChangeArrowheads="1"/>
            </p:cNvSpPr>
            <p:nvPr/>
          </p:nvSpPr>
          <p:spPr bwMode="auto">
            <a:xfrm>
              <a:off x="5357818" y="2500306"/>
              <a:ext cx="7130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000" i="1">
                  <a:solidFill>
                    <a:srgbClr val="C00000"/>
                  </a:solidFill>
                  <a:latin typeface="Calibri" pitchFamily="34" charset="0"/>
                </a:rPr>
                <a:t>Poland</a:t>
              </a:r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5103422" y="2841487"/>
              <a:ext cx="69858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01" name="Rectangle 153"/>
            <p:cNvSpPr>
              <a:spLocks noChangeArrowheads="1"/>
            </p:cNvSpPr>
            <p:nvPr/>
          </p:nvSpPr>
          <p:spPr bwMode="auto">
            <a:xfrm>
              <a:off x="5103422" y="2598619"/>
              <a:ext cx="69858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02" name="Rectangle 154"/>
            <p:cNvSpPr>
              <a:spLocks noChangeArrowheads="1"/>
            </p:cNvSpPr>
            <p:nvPr/>
          </p:nvSpPr>
          <p:spPr bwMode="auto">
            <a:xfrm>
              <a:off x="5103422" y="2354164"/>
              <a:ext cx="69858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5103422" y="2111296"/>
              <a:ext cx="69858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5103422" y="1873191"/>
              <a:ext cx="69858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4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05" name="Rectangle 157"/>
            <p:cNvSpPr>
              <a:spLocks noChangeArrowheads="1"/>
            </p:cNvSpPr>
            <p:nvPr/>
          </p:nvSpPr>
          <p:spPr bwMode="auto">
            <a:xfrm>
              <a:off x="5103422" y="1630322"/>
              <a:ext cx="69858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5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06" name="Rectangle 158"/>
            <p:cNvSpPr>
              <a:spLocks noChangeArrowheads="1"/>
            </p:cNvSpPr>
            <p:nvPr/>
          </p:nvSpPr>
          <p:spPr bwMode="auto">
            <a:xfrm>
              <a:off x="5103422" y="1385867"/>
              <a:ext cx="69858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6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07" name="Rectangle 159"/>
            <p:cNvSpPr>
              <a:spLocks noChangeArrowheads="1"/>
            </p:cNvSpPr>
            <p:nvPr/>
          </p:nvSpPr>
          <p:spPr bwMode="auto">
            <a:xfrm>
              <a:off x="5103422" y="1143000"/>
              <a:ext cx="69858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7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08" name="Rectangle 160"/>
            <p:cNvSpPr>
              <a:spLocks noChangeArrowheads="1"/>
            </p:cNvSpPr>
            <p:nvPr/>
          </p:nvSpPr>
          <p:spPr bwMode="auto">
            <a:xfrm rot="18900000">
              <a:off x="4984345" y="3065306"/>
              <a:ext cx="276259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 dirty="0">
                  <a:solidFill>
                    <a:srgbClr val="000000"/>
                  </a:solidFill>
                  <a:latin typeface="Calibri" pitchFamily="34" charset="0"/>
                </a:rPr>
                <a:t>1990</a:t>
              </a:r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2209" name="Rectangle 161"/>
            <p:cNvSpPr>
              <a:spLocks noChangeArrowheads="1"/>
            </p:cNvSpPr>
            <p:nvPr/>
          </p:nvSpPr>
          <p:spPr bwMode="auto">
            <a:xfrm rot="18900000">
              <a:off x="5228850" y="3065306"/>
              <a:ext cx="276259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10" name="Rectangle 162"/>
            <p:cNvSpPr>
              <a:spLocks noChangeArrowheads="1"/>
            </p:cNvSpPr>
            <p:nvPr/>
          </p:nvSpPr>
          <p:spPr bwMode="auto">
            <a:xfrm rot="18900000">
              <a:off x="5478117" y="3065306"/>
              <a:ext cx="276259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1994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11" name="Rectangle 163"/>
            <p:cNvSpPr>
              <a:spLocks noChangeArrowheads="1"/>
            </p:cNvSpPr>
            <p:nvPr/>
          </p:nvSpPr>
          <p:spPr bwMode="auto">
            <a:xfrm rot="18900000">
              <a:off x="5722622" y="3065306"/>
              <a:ext cx="276259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1996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12" name="Rectangle 164"/>
            <p:cNvSpPr>
              <a:spLocks noChangeArrowheads="1"/>
            </p:cNvSpPr>
            <p:nvPr/>
          </p:nvSpPr>
          <p:spPr bwMode="auto">
            <a:xfrm rot="18900000">
              <a:off x="5965539" y="3065306"/>
              <a:ext cx="276259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1998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13" name="Rectangle 165"/>
            <p:cNvSpPr>
              <a:spLocks noChangeArrowheads="1"/>
            </p:cNvSpPr>
            <p:nvPr/>
          </p:nvSpPr>
          <p:spPr bwMode="auto">
            <a:xfrm rot="18900000">
              <a:off x="6214807" y="3065306"/>
              <a:ext cx="274671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14" name="Rectangle 166"/>
            <p:cNvSpPr>
              <a:spLocks noChangeArrowheads="1"/>
            </p:cNvSpPr>
            <p:nvPr/>
          </p:nvSpPr>
          <p:spPr bwMode="auto">
            <a:xfrm rot="18900000">
              <a:off x="6459311" y="3065306"/>
              <a:ext cx="274671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15" name="Rectangle 167"/>
            <p:cNvSpPr>
              <a:spLocks noChangeArrowheads="1"/>
            </p:cNvSpPr>
            <p:nvPr/>
          </p:nvSpPr>
          <p:spPr bwMode="auto">
            <a:xfrm rot="18900000">
              <a:off x="6702229" y="3065306"/>
              <a:ext cx="274670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2004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16" name="Rectangle 168"/>
            <p:cNvSpPr>
              <a:spLocks noChangeArrowheads="1"/>
            </p:cNvSpPr>
            <p:nvPr/>
          </p:nvSpPr>
          <p:spPr bwMode="auto">
            <a:xfrm rot="18900000">
              <a:off x="6953084" y="3065306"/>
              <a:ext cx="274670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2006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17" name="Rectangle 169"/>
            <p:cNvSpPr>
              <a:spLocks noChangeArrowheads="1"/>
            </p:cNvSpPr>
            <p:nvPr/>
          </p:nvSpPr>
          <p:spPr bwMode="auto">
            <a:xfrm rot="18900000">
              <a:off x="7196001" y="3065306"/>
              <a:ext cx="274671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2008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18" name="Rectangle 170"/>
            <p:cNvSpPr>
              <a:spLocks noChangeArrowheads="1"/>
            </p:cNvSpPr>
            <p:nvPr/>
          </p:nvSpPr>
          <p:spPr bwMode="auto">
            <a:xfrm rot="18900000">
              <a:off x="7440505" y="3065306"/>
              <a:ext cx="274671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2010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19" name="Rectangle 171"/>
            <p:cNvSpPr>
              <a:spLocks noChangeArrowheads="1"/>
            </p:cNvSpPr>
            <p:nvPr/>
          </p:nvSpPr>
          <p:spPr bwMode="auto">
            <a:xfrm rot="18900000">
              <a:off x="7689774" y="3065306"/>
              <a:ext cx="274670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2012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20" name="Rectangle 172"/>
            <p:cNvSpPr>
              <a:spLocks noChangeArrowheads="1"/>
            </p:cNvSpPr>
            <p:nvPr/>
          </p:nvSpPr>
          <p:spPr bwMode="auto">
            <a:xfrm rot="18900000">
              <a:off x="7934278" y="3065306"/>
              <a:ext cx="274670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2014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221" name="Rectangle 173"/>
            <p:cNvSpPr>
              <a:spLocks noChangeArrowheads="1"/>
            </p:cNvSpPr>
            <p:nvPr/>
          </p:nvSpPr>
          <p:spPr bwMode="auto">
            <a:xfrm rot="16200000">
              <a:off x="4271586" y="1946192"/>
              <a:ext cx="1123859" cy="161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>
                  <a:solidFill>
                    <a:srgbClr val="000000"/>
                  </a:solidFill>
                  <a:latin typeface="Calibri" pitchFamily="34" charset="0"/>
                </a:rPr>
                <a:t>PCB-153 in air, pg/m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632" name="Rectangle 174"/>
            <p:cNvSpPr>
              <a:spLocks noChangeArrowheads="1"/>
            </p:cNvSpPr>
            <p:nvPr/>
          </p:nvSpPr>
          <p:spPr bwMode="auto">
            <a:xfrm rot="-5400000">
              <a:off x="4761459" y="1433077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ru-RU" sz="2400">
                <a:latin typeface="Calibri" pitchFamily="34" charset="0"/>
              </a:endParaRPr>
            </a:p>
          </p:txBody>
        </p:sp>
        <p:sp>
          <p:nvSpPr>
            <p:cNvPr id="23633" name="Rectangle 175"/>
            <p:cNvSpPr>
              <a:spLocks noChangeArrowheads="1"/>
            </p:cNvSpPr>
            <p:nvPr/>
          </p:nvSpPr>
          <p:spPr bwMode="auto">
            <a:xfrm>
              <a:off x="7000892" y="1285875"/>
              <a:ext cx="1055688" cy="5000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Calibri" pitchFamily="34" charset="0"/>
              </a:endParaRPr>
            </a:p>
          </p:txBody>
        </p:sp>
        <p:sp>
          <p:nvSpPr>
            <p:cNvPr id="23634" name="Line 176"/>
            <p:cNvSpPr>
              <a:spLocks noChangeShapeType="1"/>
            </p:cNvSpPr>
            <p:nvPr/>
          </p:nvSpPr>
          <p:spPr bwMode="auto">
            <a:xfrm>
              <a:off x="7043755" y="1373188"/>
              <a:ext cx="180975" cy="1588"/>
            </a:xfrm>
            <a:prstGeom prst="line">
              <a:avLst/>
            </a:prstGeom>
            <a:noFill/>
            <a:ln w="4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5" name="Rectangle 177"/>
            <p:cNvSpPr>
              <a:spLocks noChangeArrowheads="1"/>
            </p:cNvSpPr>
            <p:nvPr/>
          </p:nvSpPr>
          <p:spPr bwMode="auto">
            <a:xfrm>
              <a:off x="7249982" y="1317611"/>
              <a:ext cx="309601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 dirty="0" err="1">
                  <a:solidFill>
                    <a:srgbClr val="000000"/>
                  </a:solidFill>
                  <a:latin typeface="Calibri" pitchFamily="34" charset="0"/>
                </a:rPr>
                <a:t>Value</a:t>
              </a:r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23636" name="Line 178"/>
            <p:cNvSpPr>
              <a:spLocks noChangeShapeType="1"/>
            </p:cNvSpPr>
            <p:nvPr/>
          </p:nvSpPr>
          <p:spPr bwMode="auto">
            <a:xfrm>
              <a:off x="7043755" y="1536700"/>
              <a:ext cx="180975" cy="1588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7" name="Rectangle 179"/>
            <p:cNvSpPr>
              <a:spLocks noChangeArrowheads="1"/>
            </p:cNvSpPr>
            <p:nvPr/>
          </p:nvSpPr>
          <p:spPr bwMode="auto">
            <a:xfrm>
              <a:off x="7249982" y="1479523"/>
              <a:ext cx="320714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 dirty="0" err="1">
                  <a:solidFill>
                    <a:srgbClr val="000000"/>
                  </a:solidFill>
                  <a:latin typeface="Calibri" pitchFamily="34" charset="0"/>
                </a:rPr>
                <a:t>Trend</a:t>
              </a:r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23638" name="Line 180"/>
            <p:cNvSpPr>
              <a:spLocks noChangeShapeType="1"/>
            </p:cNvSpPr>
            <p:nvPr/>
          </p:nvSpPr>
          <p:spPr bwMode="auto">
            <a:xfrm>
              <a:off x="7043755" y="1704975"/>
              <a:ext cx="180975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9" name="Rectangle 181"/>
            <p:cNvSpPr>
              <a:spLocks noChangeArrowheads="1"/>
            </p:cNvSpPr>
            <p:nvPr/>
          </p:nvSpPr>
          <p:spPr bwMode="auto">
            <a:xfrm>
              <a:off x="7249982" y="1647784"/>
              <a:ext cx="971668" cy="1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05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050" dirty="0" err="1">
                  <a:solidFill>
                    <a:srgbClr val="000000"/>
                  </a:solidFill>
                  <a:latin typeface="Calibri" pitchFamily="34" charset="0"/>
                </a:rPr>
                <a:t>Main</a:t>
              </a:r>
              <a:r>
                <a:rPr lang="ru-RU" sz="105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050" dirty="0" err="1">
                  <a:solidFill>
                    <a:srgbClr val="000000"/>
                  </a:solidFill>
                  <a:latin typeface="Calibri" pitchFamily="34" charset="0"/>
                </a:rPr>
                <a:t>component</a:t>
              </a:r>
              <a:endParaRPr lang="ru-RU" sz="2800" dirty="0">
                <a:latin typeface="Calibri" pitchFamily="34" charset="0"/>
              </a:endParaRPr>
            </a:p>
          </p:txBody>
        </p:sp>
      </p:grpSp>
      <p:sp>
        <p:nvSpPr>
          <p:cNvPr id="23651" name="Rectangle 17"/>
          <p:cNvSpPr>
            <a:spLocks noChangeArrowheads="1"/>
          </p:cNvSpPr>
          <p:nvPr/>
        </p:nvSpPr>
        <p:spPr bwMode="auto">
          <a:xfrm>
            <a:off x="2339975" y="4508500"/>
            <a:ext cx="1655763" cy="504825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Calibri" pitchFamily="34" charset="0"/>
            </a:endParaRPr>
          </a:p>
        </p:txBody>
      </p:sp>
      <p:sp>
        <p:nvSpPr>
          <p:cNvPr id="23563" name="Rectangle 18"/>
          <p:cNvSpPr>
            <a:spLocks noChangeArrowheads="1"/>
          </p:cNvSpPr>
          <p:nvPr/>
        </p:nvSpPr>
        <p:spPr bwMode="auto">
          <a:xfrm>
            <a:off x="6948488" y="4652963"/>
            <a:ext cx="1655762" cy="504825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1" grpId="0" animBg="1"/>
      <p:bldP spid="235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1" descr="cha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643063"/>
            <a:ext cx="3040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643063"/>
            <a:ext cx="25892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643063"/>
            <a:ext cx="25717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100">
                <a:solidFill>
                  <a:schemeClr val="tx2"/>
                </a:solidFill>
                <a:latin typeface="Tahoma" pitchFamily="34" charset="0"/>
              </a:rPr>
              <a:t>Measurement/Modeling assessment for 2014</a:t>
            </a:r>
            <a:endParaRPr lang="ru-RU" altLang="ru-RU" sz="31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142875" y="1071563"/>
            <a:ext cx="85328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Calibri" pitchFamily="34" charset="0"/>
              </a:rPr>
              <a:t>Monitoring of PAH, PCB, and HCB concentrations in the EMEP region</a:t>
            </a:r>
            <a:endParaRPr lang="ru-RU" sz="2200" b="1">
              <a:latin typeface="Calibri" pitchFamily="34" charset="0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79388" y="4437063"/>
            <a:ext cx="87868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Tx/>
              <a:buBlip>
                <a:blip r:embed="rId5"/>
              </a:buBlip>
            </a:pPr>
            <a:r>
              <a:rPr lang="en-GB" sz="2000" dirty="0">
                <a:latin typeface="Calibri" pitchFamily="34" charset="0"/>
              </a:rPr>
              <a:t>    Measurements of PAH concentrations </a:t>
            </a:r>
            <a:r>
              <a:rPr lang="en-GB" sz="2000" dirty="0" smtClean="0">
                <a:latin typeface="Calibri" pitchFamily="34" charset="0"/>
              </a:rPr>
              <a:t>were </a:t>
            </a:r>
            <a:r>
              <a:rPr lang="en-GB" sz="2000" dirty="0" smtClean="0">
                <a:latin typeface="Calibri" pitchFamily="34" charset="0"/>
              </a:rPr>
              <a:t>reported by </a:t>
            </a:r>
            <a:r>
              <a:rPr lang="en-GB" sz="2000" dirty="0">
                <a:latin typeface="Calibri" pitchFamily="34" charset="0"/>
              </a:rPr>
              <a:t>31 monitoring </a:t>
            </a:r>
            <a:r>
              <a:rPr lang="en-GB" sz="2000" dirty="0" smtClean="0">
                <a:latin typeface="Calibri" pitchFamily="34" charset="0"/>
              </a:rPr>
              <a:t>site</a:t>
            </a:r>
            <a:endParaRPr lang="en-US" sz="20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Tx/>
              <a:buBlip>
                <a:blip r:embed="rId5"/>
              </a:buBlip>
            </a:pPr>
            <a:r>
              <a:rPr lang="en-US" sz="2000" dirty="0">
                <a:latin typeface="Calibri" pitchFamily="34" charset="0"/>
              </a:rPr>
              <a:t>    PCBs and HCB </a:t>
            </a:r>
            <a:r>
              <a:rPr lang="en-US" sz="2000" dirty="0" smtClean="0">
                <a:latin typeface="Calibri" pitchFamily="34" charset="0"/>
              </a:rPr>
              <a:t>were </a:t>
            </a:r>
            <a:r>
              <a:rPr lang="en-US" sz="2000" dirty="0">
                <a:latin typeface="Calibri" pitchFamily="34" charset="0"/>
              </a:rPr>
              <a:t>measured at 13 sites</a:t>
            </a:r>
          </a:p>
          <a:p>
            <a:pPr>
              <a:spcAft>
                <a:spcPts val="600"/>
              </a:spcAft>
              <a:buFontTx/>
              <a:buBlip>
                <a:blip r:embed="rId5"/>
              </a:buBlip>
            </a:pPr>
            <a:r>
              <a:rPr lang="en-US" sz="2000" dirty="0">
                <a:latin typeface="Calibri" pitchFamily="34" charset="0"/>
              </a:rPr>
              <a:t>    </a:t>
            </a:r>
            <a:r>
              <a:rPr lang="en-US" sz="2000" dirty="0" smtClean="0">
                <a:latin typeface="Calibri" pitchFamily="34" charset="0"/>
              </a:rPr>
              <a:t>Passive </a:t>
            </a:r>
            <a:r>
              <a:rPr lang="en-US" sz="2000" dirty="0">
                <a:latin typeface="Calibri" pitchFamily="34" charset="0"/>
              </a:rPr>
              <a:t>sampling measurements </a:t>
            </a:r>
            <a:r>
              <a:rPr lang="en-US" sz="2000" dirty="0" smtClean="0">
                <a:latin typeface="Calibri" pitchFamily="34" charset="0"/>
              </a:rPr>
              <a:t>of PCBs from UNEP </a:t>
            </a:r>
            <a:r>
              <a:rPr lang="en-US" sz="2000" dirty="0">
                <a:latin typeface="Calibri" pitchFamily="34" charset="0"/>
              </a:rPr>
              <a:t>SC GMP </a:t>
            </a:r>
            <a:r>
              <a:rPr lang="en-US" sz="2000" dirty="0" err="1">
                <a:latin typeface="Calibri" pitchFamily="34" charset="0"/>
              </a:rPr>
              <a:t>Datawarehouse</a:t>
            </a:r>
            <a:endParaRPr lang="en-US" sz="20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Tx/>
              <a:buBlip>
                <a:blip r:embed="rId5"/>
              </a:buBlip>
            </a:pPr>
            <a:r>
              <a:rPr lang="en-US" sz="2000" dirty="0">
                <a:latin typeface="Calibri" pitchFamily="34" charset="0"/>
              </a:rPr>
              <a:t>    No regular measurements of PCDD/F </a:t>
            </a:r>
            <a:r>
              <a:rPr lang="en-US" sz="2000" dirty="0" smtClean="0">
                <a:latin typeface="Calibri" pitchFamily="34" charset="0"/>
              </a:rPr>
              <a:t>concentrations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4583" name="Text Box 19"/>
          <p:cNvSpPr txBox="1">
            <a:spLocks noChangeArrowheads="1"/>
          </p:cNvSpPr>
          <p:nvPr/>
        </p:nvSpPr>
        <p:spPr bwMode="auto">
          <a:xfrm>
            <a:off x="1785938" y="1643063"/>
            <a:ext cx="936625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B[a]P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4584" name="Text Box 19"/>
          <p:cNvSpPr txBox="1">
            <a:spLocks noChangeArrowheads="1"/>
          </p:cNvSpPr>
          <p:nvPr/>
        </p:nvSpPr>
        <p:spPr bwMode="auto">
          <a:xfrm>
            <a:off x="7786688" y="1643063"/>
            <a:ext cx="10795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HCB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13" name="Рисунок 12" descr="char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1628775"/>
            <a:ext cx="3040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9"/>
          <p:cNvSpPr txBox="1">
            <a:spLocks noChangeArrowheads="1"/>
          </p:cNvSpPr>
          <p:nvPr/>
        </p:nvSpPr>
        <p:spPr bwMode="auto">
          <a:xfrm>
            <a:off x="4929188" y="1643063"/>
            <a:ext cx="10795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PCB-153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"/>
          <p:cNvSpPr>
            <a:spLocks noChangeArrowheads="1"/>
          </p:cNvSpPr>
          <p:nvPr/>
        </p:nvSpPr>
        <p:spPr bwMode="auto">
          <a:xfrm>
            <a:off x="4797425" y="2376488"/>
            <a:ext cx="4041775" cy="1895475"/>
          </a:xfrm>
          <a:prstGeom prst="rect">
            <a:avLst/>
          </a:prstGeom>
          <a:solidFill>
            <a:srgbClr val="FFFFFF"/>
          </a:solidFill>
          <a:ln w="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ru-RU" sz="3100">
                <a:solidFill>
                  <a:schemeClr val="tx2"/>
                </a:solidFill>
                <a:latin typeface="Tahoma" pitchFamily="34" charset="0"/>
              </a:rPr>
              <a:t>Measurement/Modeling assessment for 2014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71438" y="1984375"/>
            <a:ext cx="22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5605" name="Text Box 17"/>
          <p:cNvSpPr txBox="1">
            <a:spLocks noChangeArrowheads="1"/>
          </p:cNvSpPr>
          <p:nvPr/>
        </p:nvSpPr>
        <p:spPr bwMode="auto">
          <a:xfrm>
            <a:off x="393700" y="1539875"/>
            <a:ext cx="3241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Annual mean modelled PCB-153 air concentrations, 2014</a:t>
            </a:r>
            <a:endParaRPr lang="ru-RU">
              <a:latin typeface="Calibri" pitchFamily="34" charset="0"/>
            </a:endParaRPr>
          </a:p>
        </p:txBody>
      </p:sp>
      <p:sp>
        <p:nvSpPr>
          <p:cNvPr id="25606" name="Text Box 22"/>
          <p:cNvSpPr txBox="1">
            <a:spLocks noChangeArrowheads="1"/>
          </p:cNvSpPr>
          <p:nvPr/>
        </p:nvSpPr>
        <p:spPr bwMode="auto">
          <a:xfrm>
            <a:off x="395288" y="5589588"/>
            <a:ext cx="7704137" cy="1073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8775" indent="-358775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900">
                <a:latin typeface="Calibri" pitchFamily="34" charset="0"/>
                <a:cs typeface="Times New Roman" pitchFamily="18" charset="0"/>
              </a:rPr>
              <a:t>Modelled PCB-153 air concentrations agree with measurements</a:t>
            </a:r>
          </a:p>
          <a:p>
            <a:pPr marL="358775" indent="-358775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900">
                <a:latin typeface="Calibri" pitchFamily="34" charset="0"/>
                <a:cs typeface="Times New Roman" pitchFamily="18" charset="0"/>
              </a:rPr>
              <a:t>Variations of PCB-153 air concentrations from 2013 to 2014 amounted to about 30%</a:t>
            </a:r>
            <a:endParaRPr lang="ru-RU" sz="19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07" name="Text Box 20"/>
          <p:cNvSpPr txBox="1">
            <a:spLocks noChangeArrowheads="1"/>
          </p:cNvSpPr>
          <p:nvPr/>
        </p:nvSpPr>
        <p:spPr bwMode="auto">
          <a:xfrm>
            <a:off x="4643438" y="4929188"/>
            <a:ext cx="3960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Evaluation vs. measurements of EMEP monitoring stations</a:t>
            </a:r>
            <a:endParaRPr lang="ru-RU">
              <a:latin typeface="Calibri" pitchFamily="34" charset="0"/>
            </a:endParaRPr>
          </a:p>
        </p:txBody>
      </p:sp>
      <p:sp>
        <p:nvSpPr>
          <p:cNvPr id="25608" name="Rectangle 25"/>
          <p:cNvSpPr>
            <a:spLocks noChangeArrowheads="1"/>
          </p:cNvSpPr>
          <p:nvPr/>
        </p:nvSpPr>
        <p:spPr bwMode="auto">
          <a:xfrm>
            <a:off x="0" y="896938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200" b="1">
                <a:latin typeface="Calibri" pitchFamily="34" charset="0"/>
              </a:rPr>
              <a:t>Evaluation of PCB-153 pollution levels in the EMEP region</a:t>
            </a:r>
            <a:endParaRPr lang="en-GB" sz="2200" b="1">
              <a:latin typeface="Calibri" pitchFamily="34" charset="0"/>
            </a:endParaRPr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4797425" y="2376488"/>
            <a:ext cx="40417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10" name="Line 7"/>
          <p:cNvSpPr>
            <a:spLocks noChangeShapeType="1"/>
          </p:cNvSpPr>
          <p:nvPr/>
        </p:nvSpPr>
        <p:spPr bwMode="auto">
          <a:xfrm>
            <a:off x="4797425" y="3640138"/>
            <a:ext cx="404177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8"/>
          <p:cNvSpPr>
            <a:spLocks noChangeShapeType="1"/>
          </p:cNvSpPr>
          <p:nvPr/>
        </p:nvSpPr>
        <p:spPr bwMode="auto">
          <a:xfrm>
            <a:off x="4797425" y="3008313"/>
            <a:ext cx="404177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9"/>
          <p:cNvSpPr>
            <a:spLocks noChangeShapeType="1"/>
          </p:cNvSpPr>
          <p:nvPr/>
        </p:nvSpPr>
        <p:spPr bwMode="auto">
          <a:xfrm>
            <a:off x="4797425" y="2376488"/>
            <a:ext cx="404177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Rectangle 11"/>
          <p:cNvSpPr>
            <a:spLocks noChangeArrowheads="1"/>
          </p:cNvSpPr>
          <p:nvPr/>
        </p:nvSpPr>
        <p:spPr bwMode="auto">
          <a:xfrm>
            <a:off x="4862513" y="3490913"/>
            <a:ext cx="100012" cy="7810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14" name="Rectangle 12"/>
          <p:cNvSpPr>
            <a:spLocks noChangeArrowheads="1"/>
          </p:cNvSpPr>
          <p:nvPr/>
        </p:nvSpPr>
        <p:spPr bwMode="auto">
          <a:xfrm>
            <a:off x="5203825" y="2525713"/>
            <a:ext cx="100013" cy="17462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15" name="Rectangle 13"/>
          <p:cNvSpPr>
            <a:spLocks noChangeArrowheads="1"/>
          </p:cNvSpPr>
          <p:nvPr/>
        </p:nvSpPr>
        <p:spPr bwMode="auto">
          <a:xfrm>
            <a:off x="5537200" y="3257550"/>
            <a:ext cx="100013" cy="101441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16" name="Rectangle 14"/>
          <p:cNvSpPr>
            <a:spLocks noChangeArrowheads="1"/>
          </p:cNvSpPr>
          <p:nvPr/>
        </p:nvSpPr>
        <p:spPr bwMode="auto">
          <a:xfrm>
            <a:off x="5878513" y="3249613"/>
            <a:ext cx="100012" cy="10223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17" name="Rectangle 15"/>
          <p:cNvSpPr>
            <a:spLocks noChangeArrowheads="1"/>
          </p:cNvSpPr>
          <p:nvPr/>
        </p:nvSpPr>
        <p:spPr bwMode="auto">
          <a:xfrm>
            <a:off x="6210300" y="3008313"/>
            <a:ext cx="100013" cy="12636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18" name="Rectangle 16"/>
          <p:cNvSpPr>
            <a:spLocks noChangeArrowheads="1"/>
          </p:cNvSpPr>
          <p:nvPr/>
        </p:nvSpPr>
        <p:spPr bwMode="auto">
          <a:xfrm>
            <a:off x="6551613" y="3632200"/>
            <a:ext cx="100012" cy="6397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19" name="Rectangle 17"/>
          <p:cNvSpPr>
            <a:spLocks noChangeArrowheads="1"/>
          </p:cNvSpPr>
          <p:nvPr/>
        </p:nvSpPr>
        <p:spPr bwMode="auto">
          <a:xfrm>
            <a:off x="6884988" y="4064000"/>
            <a:ext cx="100012" cy="2079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20" name="Rectangle 18"/>
          <p:cNvSpPr>
            <a:spLocks noChangeArrowheads="1"/>
          </p:cNvSpPr>
          <p:nvPr/>
        </p:nvSpPr>
        <p:spPr bwMode="auto">
          <a:xfrm>
            <a:off x="7226300" y="3906838"/>
            <a:ext cx="100013" cy="3651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21" name="Rectangle 19"/>
          <p:cNvSpPr>
            <a:spLocks noChangeArrowheads="1"/>
          </p:cNvSpPr>
          <p:nvPr/>
        </p:nvSpPr>
        <p:spPr bwMode="auto">
          <a:xfrm>
            <a:off x="7558088" y="3216275"/>
            <a:ext cx="100012" cy="10556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22" name="Rectangle 20"/>
          <p:cNvSpPr>
            <a:spLocks noChangeArrowheads="1"/>
          </p:cNvSpPr>
          <p:nvPr/>
        </p:nvSpPr>
        <p:spPr bwMode="auto">
          <a:xfrm>
            <a:off x="7899400" y="3948113"/>
            <a:ext cx="100013" cy="3238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23" name="Rectangle 21"/>
          <p:cNvSpPr>
            <a:spLocks noChangeArrowheads="1"/>
          </p:cNvSpPr>
          <p:nvPr/>
        </p:nvSpPr>
        <p:spPr bwMode="auto">
          <a:xfrm>
            <a:off x="8232775" y="4105275"/>
            <a:ext cx="100013" cy="1666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24" name="Rectangle 22"/>
          <p:cNvSpPr>
            <a:spLocks noChangeArrowheads="1"/>
          </p:cNvSpPr>
          <p:nvPr/>
        </p:nvSpPr>
        <p:spPr bwMode="auto">
          <a:xfrm>
            <a:off x="8574088" y="4148138"/>
            <a:ext cx="100012" cy="1238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25" name="Rectangle 23"/>
          <p:cNvSpPr>
            <a:spLocks noChangeArrowheads="1"/>
          </p:cNvSpPr>
          <p:nvPr/>
        </p:nvSpPr>
        <p:spPr bwMode="auto">
          <a:xfrm>
            <a:off x="4962525" y="3424238"/>
            <a:ext cx="100013" cy="847725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26" name="Rectangle 24"/>
          <p:cNvSpPr>
            <a:spLocks noChangeArrowheads="1"/>
          </p:cNvSpPr>
          <p:nvPr/>
        </p:nvSpPr>
        <p:spPr bwMode="auto">
          <a:xfrm>
            <a:off x="4962525" y="3424238"/>
            <a:ext cx="1000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27" name="Rectangle 25"/>
          <p:cNvSpPr>
            <a:spLocks noChangeArrowheads="1"/>
          </p:cNvSpPr>
          <p:nvPr/>
        </p:nvSpPr>
        <p:spPr bwMode="auto">
          <a:xfrm>
            <a:off x="5303838" y="3581400"/>
            <a:ext cx="92075" cy="690563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28" name="Rectangle 26"/>
          <p:cNvSpPr>
            <a:spLocks noChangeArrowheads="1"/>
          </p:cNvSpPr>
          <p:nvPr/>
        </p:nvSpPr>
        <p:spPr bwMode="auto">
          <a:xfrm>
            <a:off x="5303838" y="3581400"/>
            <a:ext cx="920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29" name="Rectangle 27"/>
          <p:cNvSpPr>
            <a:spLocks noChangeArrowheads="1"/>
          </p:cNvSpPr>
          <p:nvPr/>
        </p:nvSpPr>
        <p:spPr bwMode="auto">
          <a:xfrm>
            <a:off x="5637213" y="3049588"/>
            <a:ext cx="100012" cy="1222375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30" name="Rectangle 28"/>
          <p:cNvSpPr>
            <a:spLocks noChangeArrowheads="1"/>
          </p:cNvSpPr>
          <p:nvPr/>
        </p:nvSpPr>
        <p:spPr bwMode="auto">
          <a:xfrm>
            <a:off x="5637213" y="3049588"/>
            <a:ext cx="10001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31" name="Rectangle 29"/>
          <p:cNvSpPr>
            <a:spLocks noChangeArrowheads="1"/>
          </p:cNvSpPr>
          <p:nvPr/>
        </p:nvSpPr>
        <p:spPr bwMode="auto">
          <a:xfrm>
            <a:off x="5978525" y="2541588"/>
            <a:ext cx="90488" cy="1730375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32" name="Rectangle 30"/>
          <p:cNvSpPr>
            <a:spLocks noChangeArrowheads="1"/>
          </p:cNvSpPr>
          <p:nvPr/>
        </p:nvSpPr>
        <p:spPr bwMode="auto">
          <a:xfrm>
            <a:off x="5978525" y="2541588"/>
            <a:ext cx="9048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6310313" y="2474913"/>
            <a:ext cx="100012" cy="179705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34" name="Rectangle 32"/>
          <p:cNvSpPr>
            <a:spLocks noChangeArrowheads="1"/>
          </p:cNvSpPr>
          <p:nvPr/>
        </p:nvSpPr>
        <p:spPr bwMode="auto">
          <a:xfrm>
            <a:off x="6310313" y="2474913"/>
            <a:ext cx="10001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35" name="Rectangle 33"/>
          <p:cNvSpPr>
            <a:spLocks noChangeArrowheads="1"/>
          </p:cNvSpPr>
          <p:nvPr/>
        </p:nvSpPr>
        <p:spPr bwMode="auto">
          <a:xfrm>
            <a:off x="6651625" y="3414713"/>
            <a:ext cx="92075" cy="85725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36" name="Rectangle 34"/>
          <p:cNvSpPr>
            <a:spLocks noChangeArrowheads="1"/>
          </p:cNvSpPr>
          <p:nvPr/>
        </p:nvSpPr>
        <p:spPr bwMode="auto">
          <a:xfrm>
            <a:off x="6651625" y="3414713"/>
            <a:ext cx="92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37" name="Rectangle 35"/>
          <p:cNvSpPr>
            <a:spLocks noChangeArrowheads="1"/>
          </p:cNvSpPr>
          <p:nvPr/>
        </p:nvSpPr>
        <p:spPr bwMode="auto">
          <a:xfrm>
            <a:off x="6985000" y="4181475"/>
            <a:ext cx="100013" cy="90488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38" name="Rectangle 36"/>
          <p:cNvSpPr>
            <a:spLocks noChangeArrowheads="1"/>
          </p:cNvSpPr>
          <p:nvPr/>
        </p:nvSpPr>
        <p:spPr bwMode="auto">
          <a:xfrm>
            <a:off x="6985000" y="4181475"/>
            <a:ext cx="100013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39" name="Rectangle 37"/>
          <p:cNvSpPr>
            <a:spLocks noChangeArrowheads="1"/>
          </p:cNvSpPr>
          <p:nvPr/>
        </p:nvSpPr>
        <p:spPr bwMode="auto">
          <a:xfrm>
            <a:off x="7326313" y="3830638"/>
            <a:ext cx="90487" cy="441325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40" name="Rectangle 38"/>
          <p:cNvSpPr>
            <a:spLocks noChangeArrowheads="1"/>
          </p:cNvSpPr>
          <p:nvPr/>
        </p:nvSpPr>
        <p:spPr bwMode="auto">
          <a:xfrm>
            <a:off x="7326313" y="3830638"/>
            <a:ext cx="904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41" name="Rectangle 39"/>
          <p:cNvSpPr>
            <a:spLocks noChangeArrowheads="1"/>
          </p:cNvSpPr>
          <p:nvPr/>
        </p:nvSpPr>
        <p:spPr bwMode="auto">
          <a:xfrm>
            <a:off x="7658100" y="3698875"/>
            <a:ext cx="100013" cy="573088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42" name="Rectangle 40"/>
          <p:cNvSpPr>
            <a:spLocks noChangeArrowheads="1"/>
          </p:cNvSpPr>
          <p:nvPr/>
        </p:nvSpPr>
        <p:spPr bwMode="auto">
          <a:xfrm>
            <a:off x="7658100" y="3698875"/>
            <a:ext cx="10001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43" name="Rectangle 41"/>
          <p:cNvSpPr>
            <a:spLocks noChangeArrowheads="1"/>
          </p:cNvSpPr>
          <p:nvPr/>
        </p:nvSpPr>
        <p:spPr bwMode="auto">
          <a:xfrm>
            <a:off x="7999413" y="4006850"/>
            <a:ext cx="92075" cy="265113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44" name="Rectangle 42"/>
          <p:cNvSpPr>
            <a:spLocks noChangeArrowheads="1"/>
          </p:cNvSpPr>
          <p:nvPr/>
        </p:nvSpPr>
        <p:spPr bwMode="auto">
          <a:xfrm>
            <a:off x="7999413" y="4006850"/>
            <a:ext cx="920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45" name="Rectangle 43"/>
          <p:cNvSpPr>
            <a:spLocks noChangeArrowheads="1"/>
          </p:cNvSpPr>
          <p:nvPr/>
        </p:nvSpPr>
        <p:spPr bwMode="auto">
          <a:xfrm>
            <a:off x="8332788" y="4181475"/>
            <a:ext cx="100012" cy="90488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46" name="Rectangle 44"/>
          <p:cNvSpPr>
            <a:spLocks noChangeArrowheads="1"/>
          </p:cNvSpPr>
          <p:nvPr/>
        </p:nvSpPr>
        <p:spPr bwMode="auto">
          <a:xfrm>
            <a:off x="8332788" y="4181475"/>
            <a:ext cx="100012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47" name="Rectangle 45"/>
          <p:cNvSpPr>
            <a:spLocks noChangeArrowheads="1"/>
          </p:cNvSpPr>
          <p:nvPr/>
        </p:nvSpPr>
        <p:spPr bwMode="auto">
          <a:xfrm>
            <a:off x="8674100" y="4138613"/>
            <a:ext cx="90488" cy="13335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48" name="Rectangle 46"/>
          <p:cNvSpPr>
            <a:spLocks noChangeArrowheads="1"/>
          </p:cNvSpPr>
          <p:nvPr/>
        </p:nvSpPr>
        <p:spPr bwMode="auto">
          <a:xfrm>
            <a:off x="8674100" y="4138613"/>
            <a:ext cx="9048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49" name="Line 47"/>
          <p:cNvSpPr>
            <a:spLocks noChangeShapeType="1"/>
          </p:cNvSpPr>
          <p:nvPr/>
        </p:nvSpPr>
        <p:spPr bwMode="auto">
          <a:xfrm>
            <a:off x="4797425" y="2376488"/>
            <a:ext cx="1588" cy="1895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50" name="Line 48"/>
          <p:cNvSpPr>
            <a:spLocks noChangeShapeType="1"/>
          </p:cNvSpPr>
          <p:nvPr/>
        </p:nvSpPr>
        <p:spPr bwMode="auto">
          <a:xfrm>
            <a:off x="4738688" y="4271963"/>
            <a:ext cx="587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51" name="Line 49"/>
          <p:cNvSpPr>
            <a:spLocks noChangeShapeType="1"/>
          </p:cNvSpPr>
          <p:nvPr/>
        </p:nvSpPr>
        <p:spPr bwMode="auto">
          <a:xfrm>
            <a:off x="4738688" y="3640138"/>
            <a:ext cx="587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52" name="Line 50"/>
          <p:cNvSpPr>
            <a:spLocks noChangeShapeType="1"/>
          </p:cNvSpPr>
          <p:nvPr/>
        </p:nvSpPr>
        <p:spPr bwMode="auto">
          <a:xfrm>
            <a:off x="4738688" y="3008313"/>
            <a:ext cx="587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53" name="Line 51"/>
          <p:cNvSpPr>
            <a:spLocks noChangeShapeType="1"/>
          </p:cNvSpPr>
          <p:nvPr/>
        </p:nvSpPr>
        <p:spPr bwMode="auto">
          <a:xfrm>
            <a:off x="4738688" y="2376488"/>
            <a:ext cx="587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54" name="Line 52"/>
          <p:cNvSpPr>
            <a:spLocks noChangeShapeType="1"/>
          </p:cNvSpPr>
          <p:nvPr/>
        </p:nvSpPr>
        <p:spPr bwMode="auto">
          <a:xfrm>
            <a:off x="4797425" y="4271963"/>
            <a:ext cx="40417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55" name="Line 53"/>
          <p:cNvSpPr>
            <a:spLocks noChangeShapeType="1"/>
          </p:cNvSpPr>
          <p:nvPr/>
        </p:nvSpPr>
        <p:spPr bwMode="auto">
          <a:xfrm flipV="1">
            <a:off x="4797425" y="4271963"/>
            <a:ext cx="1588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56" name="Line 54"/>
          <p:cNvSpPr>
            <a:spLocks noChangeShapeType="1"/>
          </p:cNvSpPr>
          <p:nvPr/>
        </p:nvSpPr>
        <p:spPr bwMode="auto">
          <a:xfrm flipV="1">
            <a:off x="5137150" y="4271963"/>
            <a:ext cx="1588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57" name="Line 55"/>
          <p:cNvSpPr>
            <a:spLocks noChangeShapeType="1"/>
          </p:cNvSpPr>
          <p:nvPr/>
        </p:nvSpPr>
        <p:spPr bwMode="auto">
          <a:xfrm flipV="1">
            <a:off x="5470525" y="4271963"/>
            <a:ext cx="1588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58" name="Line 56"/>
          <p:cNvSpPr>
            <a:spLocks noChangeShapeType="1"/>
          </p:cNvSpPr>
          <p:nvPr/>
        </p:nvSpPr>
        <p:spPr bwMode="auto">
          <a:xfrm flipV="1">
            <a:off x="5811838" y="4271963"/>
            <a:ext cx="1587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59" name="Line 57"/>
          <p:cNvSpPr>
            <a:spLocks noChangeShapeType="1"/>
          </p:cNvSpPr>
          <p:nvPr/>
        </p:nvSpPr>
        <p:spPr bwMode="auto">
          <a:xfrm flipV="1">
            <a:off x="6143625" y="4271963"/>
            <a:ext cx="1588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60" name="Line 58"/>
          <p:cNvSpPr>
            <a:spLocks noChangeShapeType="1"/>
          </p:cNvSpPr>
          <p:nvPr/>
        </p:nvSpPr>
        <p:spPr bwMode="auto">
          <a:xfrm flipV="1">
            <a:off x="6484938" y="4271963"/>
            <a:ext cx="1587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61" name="Line 59"/>
          <p:cNvSpPr>
            <a:spLocks noChangeShapeType="1"/>
          </p:cNvSpPr>
          <p:nvPr/>
        </p:nvSpPr>
        <p:spPr bwMode="auto">
          <a:xfrm flipV="1">
            <a:off x="6818313" y="4271963"/>
            <a:ext cx="1587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62" name="Line 60"/>
          <p:cNvSpPr>
            <a:spLocks noChangeShapeType="1"/>
          </p:cNvSpPr>
          <p:nvPr/>
        </p:nvSpPr>
        <p:spPr bwMode="auto">
          <a:xfrm flipV="1">
            <a:off x="7159625" y="4271963"/>
            <a:ext cx="1588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63" name="Line 61"/>
          <p:cNvSpPr>
            <a:spLocks noChangeShapeType="1"/>
          </p:cNvSpPr>
          <p:nvPr/>
        </p:nvSpPr>
        <p:spPr bwMode="auto">
          <a:xfrm flipV="1">
            <a:off x="7491413" y="4271963"/>
            <a:ext cx="1587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64" name="Line 62"/>
          <p:cNvSpPr>
            <a:spLocks noChangeShapeType="1"/>
          </p:cNvSpPr>
          <p:nvPr/>
        </p:nvSpPr>
        <p:spPr bwMode="auto">
          <a:xfrm flipV="1">
            <a:off x="7832725" y="4271963"/>
            <a:ext cx="1588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65" name="Line 63"/>
          <p:cNvSpPr>
            <a:spLocks noChangeShapeType="1"/>
          </p:cNvSpPr>
          <p:nvPr/>
        </p:nvSpPr>
        <p:spPr bwMode="auto">
          <a:xfrm flipV="1">
            <a:off x="8166100" y="4271963"/>
            <a:ext cx="1588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66" name="Line 64"/>
          <p:cNvSpPr>
            <a:spLocks noChangeShapeType="1"/>
          </p:cNvSpPr>
          <p:nvPr/>
        </p:nvSpPr>
        <p:spPr bwMode="auto">
          <a:xfrm flipV="1">
            <a:off x="8507413" y="4271963"/>
            <a:ext cx="1587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67" name="Line 65"/>
          <p:cNvSpPr>
            <a:spLocks noChangeShapeType="1"/>
          </p:cNvSpPr>
          <p:nvPr/>
        </p:nvSpPr>
        <p:spPr bwMode="auto">
          <a:xfrm flipV="1">
            <a:off x="8839200" y="4271963"/>
            <a:ext cx="1588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68" name="Rectangle 66"/>
          <p:cNvSpPr>
            <a:spLocks noChangeArrowheads="1"/>
          </p:cNvSpPr>
          <p:nvPr/>
        </p:nvSpPr>
        <p:spPr bwMode="auto">
          <a:xfrm>
            <a:off x="4556125" y="4181475"/>
            <a:ext cx="77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69" name="Rectangle 67"/>
          <p:cNvSpPr>
            <a:spLocks noChangeArrowheads="1"/>
          </p:cNvSpPr>
          <p:nvPr/>
        </p:nvSpPr>
        <p:spPr bwMode="auto">
          <a:xfrm>
            <a:off x="4556125" y="3548063"/>
            <a:ext cx="77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70" name="Rectangle 68"/>
          <p:cNvSpPr>
            <a:spLocks noChangeArrowheads="1"/>
          </p:cNvSpPr>
          <p:nvPr/>
        </p:nvSpPr>
        <p:spPr bwMode="auto">
          <a:xfrm>
            <a:off x="4556125" y="2916238"/>
            <a:ext cx="77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71" name="Rectangle 69"/>
          <p:cNvSpPr>
            <a:spLocks noChangeArrowheads="1"/>
          </p:cNvSpPr>
          <p:nvPr/>
        </p:nvSpPr>
        <p:spPr bwMode="auto">
          <a:xfrm>
            <a:off x="4556125" y="2284413"/>
            <a:ext cx="77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72" name="Rectangle 70"/>
          <p:cNvSpPr>
            <a:spLocks noChangeArrowheads="1"/>
          </p:cNvSpPr>
          <p:nvPr/>
        </p:nvSpPr>
        <p:spPr bwMode="auto">
          <a:xfrm rot="-2700000">
            <a:off x="4649788" y="4505325"/>
            <a:ext cx="26828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CZ3 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73" name="Rectangle 71"/>
          <p:cNvSpPr>
            <a:spLocks noChangeArrowheads="1"/>
          </p:cNvSpPr>
          <p:nvPr/>
        </p:nvSpPr>
        <p:spPr bwMode="auto">
          <a:xfrm rot="-2700000">
            <a:off x="4981575" y="4525963"/>
            <a:ext cx="247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DE1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74" name="Rectangle 72"/>
          <p:cNvSpPr>
            <a:spLocks noChangeArrowheads="1"/>
          </p:cNvSpPr>
          <p:nvPr/>
        </p:nvSpPr>
        <p:spPr bwMode="auto">
          <a:xfrm rot="-2700000">
            <a:off x="5314950" y="4525963"/>
            <a:ext cx="247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DE2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75" name="Rectangle 73"/>
          <p:cNvSpPr>
            <a:spLocks noChangeArrowheads="1"/>
          </p:cNvSpPr>
          <p:nvPr/>
        </p:nvSpPr>
        <p:spPr bwMode="auto">
          <a:xfrm rot="-2700000">
            <a:off x="5654675" y="4525963"/>
            <a:ext cx="247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DE3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76" name="Rectangle 74"/>
          <p:cNvSpPr>
            <a:spLocks noChangeArrowheads="1"/>
          </p:cNvSpPr>
          <p:nvPr/>
        </p:nvSpPr>
        <p:spPr bwMode="auto">
          <a:xfrm rot="-2700000">
            <a:off x="5988050" y="4525963"/>
            <a:ext cx="247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DE8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77" name="Rectangle 75"/>
          <p:cNvSpPr>
            <a:spLocks noChangeArrowheads="1"/>
          </p:cNvSpPr>
          <p:nvPr/>
        </p:nvSpPr>
        <p:spPr bwMode="auto">
          <a:xfrm rot="-2700000">
            <a:off x="6329363" y="4525963"/>
            <a:ext cx="247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DE9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78" name="Rectangle 76"/>
          <p:cNvSpPr>
            <a:spLocks noChangeArrowheads="1"/>
          </p:cNvSpPr>
          <p:nvPr/>
        </p:nvSpPr>
        <p:spPr bwMode="auto">
          <a:xfrm rot="-2700000">
            <a:off x="6646863" y="4530725"/>
            <a:ext cx="2651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FI36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79" name="Rectangle 77"/>
          <p:cNvSpPr>
            <a:spLocks noChangeArrowheads="1"/>
          </p:cNvSpPr>
          <p:nvPr/>
        </p:nvSpPr>
        <p:spPr bwMode="auto">
          <a:xfrm rot="-2700000">
            <a:off x="6938963" y="4564063"/>
            <a:ext cx="3016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SE12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80" name="Rectangle 78"/>
          <p:cNvSpPr>
            <a:spLocks noChangeArrowheads="1"/>
          </p:cNvSpPr>
          <p:nvPr/>
        </p:nvSpPr>
        <p:spPr bwMode="auto">
          <a:xfrm rot="-2700000">
            <a:off x="7272338" y="4564063"/>
            <a:ext cx="3016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SE14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81" name="Rectangle 79"/>
          <p:cNvSpPr>
            <a:spLocks noChangeArrowheads="1"/>
          </p:cNvSpPr>
          <p:nvPr/>
        </p:nvSpPr>
        <p:spPr bwMode="auto">
          <a:xfrm rot="-2700000">
            <a:off x="7659688" y="4527550"/>
            <a:ext cx="28098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NO2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82" name="Rectangle 80"/>
          <p:cNvSpPr>
            <a:spLocks noChangeArrowheads="1"/>
          </p:cNvSpPr>
          <p:nvPr/>
        </p:nvSpPr>
        <p:spPr bwMode="auto">
          <a:xfrm rot="-2700000">
            <a:off x="7918450" y="4559300"/>
            <a:ext cx="36036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NO42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83" name="Rectangle 81"/>
          <p:cNvSpPr>
            <a:spLocks noChangeArrowheads="1"/>
          </p:cNvSpPr>
          <p:nvPr/>
        </p:nvSpPr>
        <p:spPr bwMode="auto">
          <a:xfrm rot="-2700000">
            <a:off x="8259763" y="4559300"/>
            <a:ext cx="3603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NO90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5684" name="Rectangle 82"/>
          <p:cNvSpPr>
            <a:spLocks noChangeArrowheads="1"/>
          </p:cNvSpPr>
          <p:nvPr/>
        </p:nvSpPr>
        <p:spPr bwMode="auto">
          <a:xfrm rot="-5400000">
            <a:off x="3559969" y="3210719"/>
            <a:ext cx="1550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PCB-153 in air, pg/m</a:t>
            </a:r>
            <a:r>
              <a:rPr lang="en-US" sz="1400" baseline="30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25685" name="Rectangle 84"/>
          <p:cNvSpPr>
            <a:spLocks noChangeArrowheads="1"/>
          </p:cNvSpPr>
          <p:nvPr/>
        </p:nvSpPr>
        <p:spPr bwMode="auto">
          <a:xfrm>
            <a:off x="6669088" y="2533650"/>
            <a:ext cx="2103437" cy="300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86" name="Rectangle 85"/>
          <p:cNvSpPr>
            <a:spLocks noChangeArrowheads="1"/>
          </p:cNvSpPr>
          <p:nvPr/>
        </p:nvSpPr>
        <p:spPr bwMode="auto">
          <a:xfrm>
            <a:off x="6735763" y="2633663"/>
            <a:ext cx="115887" cy="11588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87" name="Rectangle 86"/>
          <p:cNvSpPr>
            <a:spLocks noChangeArrowheads="1"/>
          </p:cNvSpPr>
          <p:nvPr/>
        </p:nvSpPr>
        <p:spPr bwMode="auto">
          <a:xfrm>
            <a:off x="6892925" y="2592388"/>
            <a:ext cx="701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Observed</a:t>
            </a:r>
            <a:endParaRPr lang="ru-RU">
              <a:latin typeface="Calibri" pitchFamily="34" charset="0"/>
            </a:endParaRPr>
          </a:p>
        </p:txBody>
      </p:sp>
      <p:sp>
        <p:nvSpPr>
          <p:cNvPr id="25688" name="Rectangle 87"/>
          <p:cNvSpPr>
            <a:spLocks noChangeArrowheads="1"/>
          </p:cNvSpPr>
          <p:nvPr/>
        </p:nvSpPr>
        <p:spPr bwMode="auto">
          <a:xfrm>
            <a:off x="7824788" y="2633663"/>
            <a:ext cx="107950" cy="10795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89" name="Rectangle 88"/>
          <p:cNvSpPr>
            <a:spLocks noChangeArrowheads="1"/>
          </p:cNvSpPr>
          <p:nvPr/>
        </p:nvSpPr>
        <p:spPr bwMode="auto">
          <a:xfrm>
            <a:off x="7824788" y="2633663"/>
            <a:ext cx="115887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25690" name="Rectangle 89"/>
          <p:cNvSpPr>
            <a:spLocks noChangeArrowheads="1"/>
          </p:cNvSpPr>
          <p:nvPr/>
        </p:nvSpPr>
        <p:spPr bwMode="auto">
          <a:xfrm>
            <a:off x="7983538" y="2592388"/>
            <a:ext cx="700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Modelled</a:t>
            </a:r>
            <a:endParaRPr lang="ru-RU">
              <a:latin typeface="Calibri" pitchFamily="34" charset="0"/>
            </a:endParaRPr>
          </a:p>
        </p:txBody>
      </p:sp>
      <p:pic>
        <p:nvPicPr>
          <p:cNvPr id="101" name="Picture 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14563"/>
            <a:ext cx="3425825" cy="28575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5692" name="Text Box 12"/>
          <p:cNvSpPr txBox="1">
            <a:spLocks noChangeArrowheads="1"/>
          </p:cNvSpPr>
          <p:nvPr/>
        </p:nvSpPr>
        <p:spPr bwMode="auto">
          <a:xfrm>
            <a:off x="4857750" y="1643063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Measurement/modelling agreement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">
      <a:dk1>
        <a:srgbClr val="000000"/>
      </a:dk1>
      <a:lt1>
        <a:srgbClr val="000099"/>
      </a:lt1>
      <a:dk2>
        <a:srgbClr val="000099"/>
      </a:dk2>
      <a:lt2>
        <a:srgbClr val="5F5F5F"/>
      </a:lt2>
      <a:accent1>
        <a:srgbClr val="FF9900"/>
      </a:accent1>
      <a:accent2>
        <a:srgbClr val="00C600"/>
      </a:accent2>
      <a:accent3>
        <a:srgbClr val="AAAACA"/>
      </a:accent3>
      <a:accent4>
        <a:srgbClr val="000000"/>
      </a:accent4>
      <a:accent5>
        <a:srgbClr val="FFCAAA"/>
      </a:accent5>
      <a:accent6>
        <a:srgbClr val="00B300"/>
      </a:accent6>
      <a:hlink>
        <a:srgbClr val="800080"/>
      </a:hlink>
      <a:folHlink>
        <a:srgbClr val="FF0000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10199"/>
        </a:dk1>
        <a:lt1>
          <a:srgbClr val="FFFFFF"/>
        </a:lt1>
        <a:dk2>
          <a:srgbClr val="000099"/>
        </a:dk2>
        <a:lt2>
          <a:srgbClr val="FF9933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010199"/>
        </a:dk1>
        <a:lt1>
          <a:srgbClr val="FFFFFF"/>
        </a:lt1>
        <a:dk2>
          <a:srgbClr val="000099"/>
        </a:dk2>
        <a:lt2>
          <a:srgbClr val="0000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1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2">
        <a:dk1>
          <a:srgbClr val="000000"/>
        </a:dk1>
        <a:lt1>
          <a:srgbClr val="000099"/>
        </a:lt1>
        <a:dk2>
          <a:srgbClr val="0033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3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99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4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5">
        <a:dk1>
          <a:srgbClr val="000000"/>
        </a:dk1>
        <a:lt1>
          <a:srgbClr val="000099"/>
        </a:lt1>
        <a:dk2>
          <a:srgbClr val="000099"/>
        </a:dk2>
        <a:lt2>
          <a:srgbClr val="0099CC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6">
        <a:dk1>
          <a:srgbClr val="000000"/>
        </a:dk1>
        <a:lt1>
          <a:srgbClr val="000099"/>
        </a:lt1>
        <a:dk2>
          <a:srgbClr val="000099"/>
        </a:dk2>
        <a:lt2>
          <a:srgbClr val="008080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3862</TotalTime>
  <Words>1764</Words>
  <Application>Microsoft Office PowerPoint</Application>
  <PresentationFormat>Экран (4:3)</PresentationFormat>
  <Paragraphs>491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Strijkina</dc:creator>
  <cp:lastModifiedBy>AGusev</cp:lastModifiedBy>
  <cp:revision>285</cp:revision>
  <dcterms:created xsi:type="dcterms:W3CDTF">2016-08-17T11:02:50Z</dcterms:created>
  <dcterms:modified xsi:type="dcterms:W3CDTF">2016-09-13T19:41:22Z</dcterms:modified>
</cp:coreProperties>
</file>