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8" r:id="rId3"/>
    <p:sldId id="364" r:id="rId4"/>
    <p:sldId id="362" r:id="rId5"/>
    <p:sldId id="366" r:id="rId6"/>
    <p:sldId id="354" r:id="rId7"/>
    <p:sldId id="360" r:id="rId8"/>
    <p:sldId id="361" r:id="rId9"/>
    <p:sldId id="319" r:id="rId10"/>
    <p:sldId id="29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B0F0"/>
    <a:srgbClr val="FF00FF"/>
    <a:srgbClr val="FF99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40" autoAdjust="0"/>
    <p:restoredTop sz="88966" autoAdjust="0"/>
  </p:normalViewPr>
  <p:slideViewPr>
    <p:cSldViewPr>
      <p:cViewPr>
        <p:scale>
          <a:sx n="90" d="100"/>
          <a:sy n="90" d="100"/>
        </p:scale>
        <p:origin x="-2556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80CBE-0750-4966-8A64-679CEF40CEF0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F9E8C-7286-45D4-B8A2-765A36427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AC62-4B51-4261-A6E5-9EF45CF871C5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7B56E-F494-4EFF-B079-21225B184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C4C16-E245-490E-869C-DEBD8BD7C750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E4A03-5DD9-4DAF-867D-863186E56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8FD4C-4EE5-4B6F-9D28-80AC65F8E282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4E880-C308-4680-AE60-CDB9C5011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063F8-08C8-4249-AC40-F357B3DA950E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7592D-81E6-4A63-B7E3-638750A08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64F8-7467-430B-AB1A-A9EED6D319D6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496FD-001F-430C-BBD1-738D65428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23CE5-CB7B-496B-95A4-9989C3A370B7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54689-3FDC-4ECF-A09A-41862A46D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FD3F-3178-4F47-98AE-C0311B258D78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F059-AEAB-4569-B861-E8EB2FBE1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13F1D-C029-4D1C-89E6-46DA39EBE743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856E-1E45-4CC8-AF47-59F796DEC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90DF-5556-4EFF-AC01-0D4D1E4B054F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0DA69-2A51-48DC-9A35-CCCED1233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69C4C-98AB-409B-B6C0-3CB65F0296D6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86DC-0A39-482E-A49D-F4A562623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28800C-C5EB-4904-BC98-BA53A166102D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52B868-926C-4FC0-B9E7-ED963AA6C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lu.no/projects/ccc/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www.msceas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4"/>
          <p:cNvSpPr txBox="1">
            <a:spLocks noChangeArrowheads="1"/>
          </p:cNvSpPr>
          <p:nvPr/>
        </p:nvSpPr>
        <p:spPr bwMode="auto">
          <a:xfrm>
            <a:off x="152400" y="1258888"/>
            <a:ext cx="8839200" cy="1331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400" b="1" dirty="0" smtClean="0">
                <a:solidFill>
                  <a:srgbClr val="0070C0"/>
                </a:solidFill>
                <a:latin typeface="Calibri" pitchFamily="34" charset="0"/>
                <a:ea typeface="PMingLiU" pitchFamily="18" charset="-120"/>
              </a:rPr>
              <a:t>Assessment of POP pollution in EMEP region: current progress and further activities</a:t>
            </a:r>
            <a:endParaRPr lang="ru-RU" sz="3400" b="1" dirty="0">
              <a:solidFill>
                <a:srgbClr val="0070C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1295400" y="3276600"/>
            <a:ext cx="76962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120000"/>
            </a:pPr>
            <a:r>
              <a:rPr lang="en-US" altLang="ru-RU" b="1" dirty="0" smtClean="0">
                <a:latin typeface="Calibri" pitchFamily="34" charset="0"/>
              </a:rPr>
              <a:t>MSC-E</a:t>
            </a:r>
            <a:r>
              <a:rPr lang="en-US" altLang="ru-RU" dirty="0" smtClean="0">
                <a:latin typeface="Calibri" pitchFamily="34" charset="0"/>
              </a:rPr>
              <a:t>: 	A. </a:t>
            </a:r>
            <a:r>
              <a:rPr lang="en-US" altLang="ru-RU" dirty="0" err="1">
                <a:latin typeface="Calibri" pitchFamily="34" charset="0"/>
              </a:rPr>
              <a:t>Gusev</a:t>
            </a:r>
            <a:r>
              <a:rPr lang="en-US" altLang="ru-RU" dirty="0">
                <a:latin typeface="Calibri" pitchFamily="34" charset="0"/>
              </a:rPr>
              <a:t>, </a:t>
            </a:r>
            <a:r>
              <a:rPr lang="en-US" altLang="ru-RU" dirty="0" smtClean="0">
                <a:latin typeface="Calibri" pitchFamily="34" charset="0"/>
              </a:rPr>
              <a:t>V. </a:t>
            </a:r>
            <a:r>
              <a:rPr lang="en-US" altLang="ru-RU" dirty="0" err="1">
                <a:latin typeface="Calibri" pitchFamily="34" charset="0"/>
              </a:rPr>
              <a:t>Shatalov</a:t>
            </a:r>
            <a:r>
              <a:rPr lang="en-US" altLang="ru-RU" dirty="0">
                <a:latin typeface="Calibri" pitchFamily="34" charset="0"/>
              </a:rPr>
              <a:t>, </a:t>
            </a:r>
            <a:r>
              <a:rPr lang="en-US" altLang="ru-RU" dirty="0" smtClean="0">
                <a:latin typeface="Calibri" pitchFamily="34" charset="0"/>
              </a:rPr>
              <a:t>O. </a:t>
            </a:r>
            <a:r>
              <a:rPr lang="en-US" altLang="ru-RU" dirty="0" err="1" smtClean="0">
                <a:latin typeface="Calibri" pitchFamily="34" charset="0"/>
              </a:rPr>
              <a:t>Rozovskaya</a:t>
            </a:r>
            <a:endParaRPr lang="en-US" altLang="ru-RU" dirty="0" smtClean="0">
              <a:latin typeface="Calibri" pitchFamily="34" charset="0"/>
            </a:endParaRPr>
          </a:p>
          <a:p>
            <a:pPr eaLnBrk="0" hangingPunct="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120000"/>
            </a:pPr>
            <a:r>
              <a:rPr lang="en-US" altLang="ru-RU" b="1" dirty="0" smtClean="0">
                <a:latin typeface="Calibri" pitchFamily="34" charset="0"/>
              </a:rPr>
              <a:t>CCC</a:t>
            </a:r>
            <a:r>
              <a:rPr lang="en-US" altLang="ru-RU" dirty="0" smtClean="0">
                <a:latin typeface="Calibri" pitchFamily="34" charset="0"/>
              </a:rPr>
              <a:t>: 	W. </a:t>
            </a:r>
            <a:r>
              <a:rPr lang="en-US" altLang="ru-RU" dirty="0" err="1" smtClean="0">
                <a:latin typeface="Calibri" pitchFamily="34" charset="0"/>
              </a:rPr>
              <a:t>Aas</a:t>
            </a:r>
            <a:r>
              <a:rPr lang="en-US" altLang="ru-RU" dirty="0" smtClean="0">
                <a:latin typeface="Calibri" pitchFamily="34" charset="0"/>
              </a:rPr>
              <a:t>, K. </a:t>
            </a:r>
            <a:r>
              <a:rPr lang="en-US" altLang="ru-RU" dirty="0" err="1" smtClean="0">
                <a:latin typeface="Calibri" pitchFamily="34" charset="0"/>
              </a:rPr>
              <a:t>Breivik</a:t>
            </a:r>
            <a:endParaRPr lang="en-US" altLang="ru-RU" dirty="0" smtClean="0">
              <a:latin typeface="Calibri" pitchFamily="34" charset="0"/>
            </a:endParaRPr>
          </a:p>
          <a:p>
            <a:pPr eaLnBrk="0" hangingPunct="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120000"/>
            </a:pPr>
            <a:r>
              <a:rPr lang="en-US" altLang="ru-RU" b="1" dirty="0" smtClean="0">
                <a:latin typeface="Calibri" pitchFamily="34" charset="0"/>
              </a:rPr>
              <a:t>CEIP</a:t>
            </a:r>
            <a:r>
              <a:rPr lang="en-US" altLang="ru-RU" dirty="0" smtClean="0">
                <a:latin typeface="Calibri" pitchFamily="34" charset="0"/>
              </a:rPr>
              <a:t>: 	K. </a:t>
            </a:r>
            <a:r>
              <a:rPr lang="en-US" altLang="ru-RU" dirty="0" err="1" smtClean="0">
                <a:latin typeface="Calibri" pitchFamily="34" charset="0"/>
              </a:rPr>
              <a:t>Mareckova</a:t>
            </a:r>
            <a:r>
              <a:rPr lang="en-US" altLang="ru-RU" dirty="0" smtClean="0">
                <a:latin typeface="Calibri" pitchFamily="34" charset="0"/>
              </a:rPr>
              <a:t>, S. </a:t>
            </a:r>
            <a:r>
              <a:rPr lang="en-US" altLang="ru-RU" dirty="0" err="1" smtClean="0">
                <a:latin typeface="Calibri" pitchFamily="34" charset="0"/>
              </a:rPr>
              <a:t>Poupa</a:t>
            </a:r>
            <a:r>
              <a:rPr lang="en-US" altLang="ru-RU" dirty="0" smtClean="0">
                <a:latin typeface="Calibri" pitchFamily="34" charset="0"/>
              </a:rPr>
              <a:t>, C. Sosa, M. </a:t>
            </a:r>
            <a:r>
              <a:rPr lang="en-US" altLang="ru-RU" dirty="0" err="1" smtClean="0">
                <a:latin typeface="Calibri" pitchFamily="34" charset="0"/>
              </a:rPr>
              <a:t>Tista</a:t>
            </a:r>
            <a:r>
              <a:rPr lang="en-US" altLang="ru-RU" dirty="0" smtClean="0">
                <a:latin typeface="Calibri" pitchFamily="34" charset="0"/>
              </a:rPr>
              <a:t>, R. </a:t>
            </a:r>
            <a:r>
              <a:rPr lang="en-US" altLang="ru-RU" dirty="0" err="1" smtClean="0">
                <a:latin typeface="Calibri" pitchFamily="34" charset="0"/>
              </a:rPr>
              <a:t>Wankmueller</a:t>
            </a:r>
            <a:endParaRPr lang="en-US" altLang="ru-RU" dirty="0">
              <a:latin typeface="Calibri" pitchFamily="34" charset="0"/>
            </a:endParaRPr>
          </a:p>
          <a:p>
            <a:pPr eaLnBrk="0" hangingPunct="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120000"/>
            </a:pPr>
            <a:r>
              <a:rPr lang="en-US" altLang="ru-RU" b="1" dirty="0" smtClean="0">
                <a:latin typeface="Calibri" pitchFamily="34" charset="0"/>
              </a:rPr>
              <a:t>INERIS</a:t>
            </a:r>
            <a:r>
              <a:rPr lang="en-US" altLang="ru-RU" dirty="0" smtClean="0">
                <a:latin typeface="Calibri" pitchFamily="34" charset="0"/>
              </a:rPr>
              <a:t>: 	F. </a:t>
            </a:r>
            <a:r>
              <a:rPr lang="en-US" altLang="ru-RU" dirty="0" err="1" smtClean="0">
                <a:latin typeface="Calibri" pitchFamily="34" charset="0"/>
              </a:rPr>
              <a:t>Couvidat</a:t>
            </a:r>
            <a:endParaRPr lang="en-US" altLang="ru-RU" dirty="0" smtClean="0">
              <a:latin typeface="Calibri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76200"/>
            <a:ext cx="88392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latin typeface="Calibri" pitchFamily="34" charset="0"/>
                <a:ea typeface="PMingLiU" pitchFamily="18" charset="-120"/>
              </a:rPr>
              <a:t>5th Joint Session of the EMEP Steering Body and the Working Group on Effects</a:t>
            </a:r>
          </a:p>
          <a:p>
            <a:pPr algn="ctr"/>
            <a:r>
              <a:rPr lang="en-US" sz="1600" dirty="0" smtClean="0">
                <a:latin typeface="Calibri" pitchFamily="34" charset="0"/>
                <a:ea typeface="PMingLiU" pitchFamily="18" charset="-120"/>
              </a:rPr>
              <a:t>9-13 September, 2019, Geneva (Switzerland)</a:t>
            </a:r>
            <a:endParaRPr lang="ru-RU" sz="1600" dirty="0">
              <a:latin typeface="Calibri" pitchFamily="34" charset="0"/>
              <a:ea typeface="PMingLiU" pitchFamily="18" charset="-120"/>
            </a:endParaRPr>
          </a:p>
        </p:txBody>
      </p:sp>
      <p:grpSp>
        <p:nvGrpSpPr>
          <p:cNvPr id="9" name="Group 10"/>
          <p:cNvGrpSpPr>
            <a:grpSpLocks noChangeAspect="1"/>
          </p:cNvGrpSpPr>
          <p:nvPr/>
        </p:nvGrpSpPr>
        <p:grpSpPr bwMode="auto">
          <a:xfrm>
            <a:off x="285720" y="5776906"/>
            <a:ext cx="998537" cy="863600"/>
            <a:chOff x="92" y="3959"/>
            <a:chExt cx="384" cy="333"/>
          </a:xfrm>
        </p:grpSpPr>
        <p:sp>
          <p:nvSpPr>
            <p:cNvPr id="10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ahoma" pitchFamily="34" charset="0"/>
              </a:endParaRPr>
            </a:p>
          </p:txBody>
        </p:sp>
        <p:pic>
          <p:nvPicPr>
            <p:cNvPr id="11" name="Picture 12" descr="Logo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551" y="6017168"/>
            <a:ext cx="1235043" cy="6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Logo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5848344"/>
            <a:ext cx="2790825" cy="695325"/>
          </a:xfrm>
          <a:prstGeom prst="rect">
            <a:avLst/>
          </a:prstGeom>
        </p:spPr>
      </p:pic>
      <p:pic>
        <p:nvPicPr>
          <p:cNvPr id="14" name="Рисунок 13" descr="https://www.ceip.at/fileadmin/inhalte/emep/images/uba_logo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60960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6172200"/>
            <a:ext cx="8953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533400" y="762000"/>
            <a:ext cx="8001000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Research and model development</a:t>
            </a:r>
          </a:p>
          <a:p>
            <a:pPr marL="728663" lvl="1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Attribution of long-term changes </a:t>
            </a:r>
            <a:r>
              <a:rPr lang="en-US" dirty="0" smtClean="0">
                <a:latin typeface="+mn-lt"/>
                <a:ea typeface="宋体" pitchFamily="2" charset="-122"/>
              </a:rPr>
              <a:t>of POP pollution to regional and extra-regional (global, secondary) sources</a:t>
            </a:r>
          </a:p>
          <a:p>
            <a:pPr marL="728663" lvl="1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Multi-model analysis of B(a)P </a:t>
            </a:r>
            <a:r>
              <a:rPr lang="en-US" dirty="0" smtClean="0">
                <a:latin typeface="+mn-lt"/>
                <a:ea typeface="宋体" pitchFamily="2" charset="-122"/>
              </a:rPr>
              <a:t>pollution using data of 2018 winter period monitoring campaign</a:t>
            </a:r>
          </a:p>
          <a:p>
            <a:pPr marL="271463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National scale pollution assessments (co-operation with countries)</a:t>
            </a:r>
          </a:p>
          <a:p>
            <a:pPr marL="728663" lvl="1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Initiate studies on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B(a)P pollution </a:t>
            </a:r>
            <a:r>
              <a:rPr lang="en-US" dirty="0" smtClean="0">
                <a:latin typeface="+mn-lt"/>
              </a:rPr>
              <a:t>in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Poland</a:t>
            </a:r>
            <a:r>
              <a:rPr lang="en-US" dirty="0" smtClean="0">
                <a:latin typeface="+mn-lt"/>
              </a:rPr>
              <a:t> and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Croatia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 smtClean="0">
                <a:latin typeface="+mn-lt"/>
              </a:rPr>
              <a:t>(2020-2021)</a:t>
            </a:r>
          </a:p>
          <a:p>
            <a:pPr marL="271463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Contribution to the evaluation of effectiveness of POP Protocol (co-operation with TFTEI)</a:t>
            </a:r>
          </a:p>
          <a:p>
            <a:pPr marL="728663" lvl="1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Analysis of trends </a:t>
            </a:r>
            <a:r>
              <a:rPr lang="en-US" dirty="0" smtClean="0">
                <a:latin typeface="+mn-lt"/>
              </a:rPr>
              <a:t>and key sources of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B(a)P</a:t>
            </a:r>
            <a:r>
              <a:rPr lang="en-US" dirty="0" smtClean="0">
                <a:latin typeface="+mn-lt"/>
              </a:rPr>
              <a:t> pollution</a:t>
            </a:r>
          </a:p>
          <a:p>
            <a:pPr marL="271463" lvl="1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Co-operation with Working Group on Effects</a:t>
            </a:r>
          </a:p>
          <a:p>
            <a:pPr marL="728663" lvl="1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Data exchange with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TF Health </a:t>
            </a:r>
            <a:r>
              <a:rPr lang="en-US" dirty="0" smtClean="0">
                <a:latin typeface="+mn-lt"/>
              </a:rPr>
              <a:t>on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B(a)P/PAH</a:t>
            </a:r>
            <a:r>
              <a:rPr lang="en-US" dirty="0" smtClean="0">
                <a:latin typeface="+mn-lt"/>
              </a:rPr>
              <a:t> concentration and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exceedances</a:t>
            </a:r>
            <a:r>
              <a:rPr lang="en-US" dirty="0" smtClean="0">
                <a:latin typeface="+mn-lt"/>
              </a:rPr>
              <a:t> of target values</a:t>
            </a:r>
          </a:p>
          <a:p>
            <a:pPr marL="728663" lvl="1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Potential co-operation with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JEG-DM</a:t>
            </a:r>
            <a:r>
              <a:rPr lang="en-US" dirty="0" smtClean="0">
                <a:latin typeface="+mn-lt"/>
              </a:rPr>
              <a:t> on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POP cycling and accumulation </a:t>
            </a:r>
            <a:r>
              <a:rPr lang="en-US" dirty="0" smtClean="0">
                <a:latin typeface="+mn-lt"/>
              </a:rPr>
              <a:t>in the environmental media</a:t>
            </a:r>
          </a:p>
          <a:p>
            <a:pPr marL="271463" lvl="1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</a:rPr>
              <a:t>Co-operation with other international organizations</a:t>
            </a:r>
          </a:p>
          <a:p>
            <a:pPr marL="728663" lvl="1" indent="-2714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ü"/>
            </a:pPr>
            <a:r>
              <a:rPr lang="en-US" dirty="0" smtClean="0">
                <a:latin typeface="+mn-lt"/>
                <a:ea typeface="宋体" pitchFamily="2" charset="-122"/>
              </a:rPr>
              <a:t>AMAP, HELCOM, SC</a:t>
            </a: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0" y="0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Proposals for bi-annual work-plan (2020/2021)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376092"/>
                </a:solidFill>
                <a:latin typeface="Calibri" pitchFamily="34" charset="0"/>
              </a:rPr>
              <a:t>Outcome </a:t>
            </a:r>
            <a:r>
              <a:rPr lang="en-US" sz="3600" dirty="0">
                <a:solidFill>
                  <a:srgbClr val="376092"/>
                </a:solidFill>
                <a:latin typeface="Calibri" pitchFamily="34" charset="0"/>
              </a:rPr>
              <a:t>of </a:t>
            </a:r>
            <a:r>
              <a:rPr lang="en-US" sz="3600" dirty="0" smtClean="0">
                <a:solidFill>
                  <a:srgbClr val="376092"/>
                </a:solidFill>
                <a:latin typeface="Calibri" pitchFamily="34" charset="0"/>
              </a:rPr>
              <a:t>activities on POPs in 2019</a:t>
            </a:r>
            <a:endParaRPr lang="en-US" sz="3600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5791200"/>
            <a:ext cx="2688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hlinkClick r:id="rId2"/>
              </a:rPr>
              <a:t>www.msceast.org</a:t>
            </a:r>
            <a:endParaRPr lang="en-US" dirty="0" smtClean="0">
              <a:latin typeface="+mn-lt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Calibri"/>
                <a:hlinkClick r:id="rId2"/>
              </a:rPr>
              <a:t>www.ceip.at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dirty="0" smtClean="0">
                <a:latin typeface="+mn-lt"/>
                <a:hlinkClick r:id="rId3"/>
              </a:rPr>
              <a:t>www.nilu.no/projects/ccc/</a:t>
            </a:r>
            <a:endParaRPr lang="en-US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928670"/>
            <a:ext cx="4967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Main topics of Status Report 2/2019:</a:t>
            </a:r>
            <a:endParaRPr lang="ru-RU" sz="20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154" y="5791200"/>
            <a:ext cx="411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Detailed results are available in internet: </a:t>
            </a:r>
            <a:endParaRPr lang="ru-RU" b="1" dirty="0">
              <a:latin typeface="+mn-lt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6887" y="1019175"/>
            <a:ext cx="1966913" cy="27908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1630363"/>
            <a:ext cx="1979613" cy="28082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2055812"/>
            <a:ext cx="1974850" cy="28082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29425" y="2601912"/>
            <a:ext cx="1985963" cy="28082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04797" y="1448725"/>
            <a:ext cx="5795963" cy="412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lnSpc>
                <a:spcPct val="110000"/>
              </a:lnSpc>
              <a:spcBef>
                <a:spcPts val="900"/>
              </a:spcBef>
              <a:buClr>
                <a:schemeClr val="tx2"/>
              </a:buClr>
              <a:buFontTx/>
              <a:buChar char="•"/>
            </a:pPr>
            <a:r>
              <a:rPr lang="en-GB" dirty="0" smtClean="0">
                <a:latin typeface="+mn-lt"/>
              </a:rPr>
              <a:t>Emissions of </a:t>
            </a:r>
            <a:r>
              <a:rPr lang="en-GB" dirty="0" err="1" smtClean="0">
                <a:latin typeface="+mn-lt"/>
              </a:rPr>
              <a:t>POPs</a:t>
            </a:r>
            <a:r>
              <a:rPr lang="en-GB" dirty="0" smtClean="0">
                <a:latin typeface="+mn-lt"/>
              </a:rPr>
              <a:t> in the EMEP countries (CEIP)</a:t>
            </a:r>
          </a:p>
          <a:p>
            <a:pPr marL="361950" indent="-361950">
              <a:lnSpc>
                <a:spcPct val="110000"/>
              </a:lnSpc>
              <a:spcBef>
                <a:spcPts val="900"/>
              </a:spcBef>
              <a:buClr>
                <a:schemeClr val="tx2"/>
              </a:buClr>
              <a:buFontTx/>
              <a:buChar char="•"/>
            </a:pPr>
            <a:r>
              <a:rPr lang="en-GB" dirty="0" smtClean="0">
                <a:latin typeface="+mn-lt"/>
              </a:rPr>
              <a:t>POP monitoring in the EMEP region (CCC)</a:t>
            </a:r>
          </a:p>
          <a:p>
            <a:pPr marL="361950" indent="-361950">
              <a:lnSpc>
                <a:spcPct val="110000"/>
              </a:lnSpc>
              <a:spcBef>
                <a:spcPts val="900"/>
              </a:spcBef>
              <a:buClr>
                <a:schemeClr val="tx2"/>
              </a:buClr>
              <a:buFontTx/>
              <a:buChar char="•"/>
            </a:pPr>
            <a:r>
              <a:rPr lang="en-GB" dirty="0" smtClean="0">
                <a:latin typeface="+mn-lt"/>
              </a:rPr>
              <a:t>Model assessment </a:t>
            </a:r>
            <a:r>
              <a:rPr lang="en-GB" dirty="0">
                <a:latin typeface="+mn-lt"/>
              </a:rPr>
              <a:t>of POP </a:t>
            </a:r>
            <a:r>
              <a:rPr lang="en-GB" dirty="0" smtClean="0">
                <a:latin typeface="+mn-lt"/>
              </a:rPr>
              <a:t>pollution for 2017 (MSC-E)</a:t>
            </a:r>
          </a:p>
          <a:p>
            <a:pPr marL="361950" indent="-361950">
              <a:lnSpc>
                <a:spcPct val="110000"/>
              </a:lnSpc>
              <a:spcBef>
                <a:spcPts val="900"/>
              </a:spcBef>
              <a:buClr>
                <a:schemeClr val="tx2"/>
              </a:buClr>
              <a:buFontTx/>
              <a:buChar char="•"/>
            </a:pPr>
            <a:r>
              <a:rPr lang="en-GB" dirty="0" smtClean="0">
                <a:solidFill>
                  <a:srgbClr val="0070C0"/>
                </a:solidFill>
                <a:latin typeface="+mn-lt"/>
              </a:rPr>
              <a:t>Contribution to TF TEI work:</a:t>
            </a:r>
            <a:br>
              <a:rPr lang="en-GB" dirty="0" smtClean="0">
                <a:solidFill>
                  <a:srgbClr val="0070C0"/>
                </a:solidFill>
                <a:latin typeface="+mn-lt"/>
              </a:rPr>
            </a:br>
            <a:r>
              <a:rPr lang="en-GB" dirty="0" smtClean="0">
                <a:solidFill>
                  <a:srgbClr val="0070C0"/>
                </a:solidFill>
                <a:latin typeface="+mn-lt"/>
              </a:rPr>
              <a:t>	Levels and trends in B(a)P pollution</a:t>
            </a:r>
            <a:br>
              <a:rPr lang="en-GB" dirty="0" smtClean="0">
                <a:solidFill>
                  <a:srgbClr val="0070C0"/>
                </a:solidFill>
                <a:latin typeface="+mn-lt"/>
              </a:rPr>
            </a:br>
            <a:r>
              <a:rPr lang="en-GB" dirty="0" smtClean="0">
                <a:solidFill>
                  <a:srgbClr val="0070C0"/>
                </a:solidFill>
                <a:latin typeface="+mn-lt"/>
              </a:rPr>
              <a:t>	Population exposure to high B(a)P/PAH levels</a:t>
            </a:r>
          </a:p>
          <a:p>
            <a:pPr marL="361950" indent="-361950">
              <a:lnSpc>
                <a:spcPct val="110000"/>
              </a:lnSpc>
              <a:spcBef>
                <a:spcPts val="900"/>
              </a:spcBef>
              <a:buClr>
                <a:schemeClr val="tx2"/>
              </a:buClr>
              <a:buFontTx/>
              <a:buChar char="•"/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Research activities: </a:t>
            </a:r>
            <a:br>
              <a:rPr lang="en-US" dirty="0" smtClean="0">
                <a:solidFill>
                  <a:srgbClr val="0070C0"/>
                </a:solidFill>
                <a:latin typeface="+mn-lt"/>
              </a:rPr>
            </a:br>
            <a:r>
              <a:rPr lang="en-US" dirty="0" smtClean="0">
                <a:solidFill>
                  <a:srgbClr val="0070C0"/>
                </a:solidFill>
                <a:latin typeface="+mn-lt"/>
              </a:rPr>
              <a:t>	Case study on B(a)P pollution</a:t>
            </a:r>
            <a:br>
              <a:rPr lang="en-US" dirty="0" smtClean="0">
                <a:solidFill>
                  <a:srgbClr val="0070C0"/>
                </a:solidFill>
                <a:latin typeface="+mn-lt"/>
              </a:rPr>
            </a:br>
            <a:r>
              <a:rPr lang="en-US" dirty="0" smtClean="0">
                <a:solidFill>
                  <a:srgbClr val="0070C0"/>
                </a:solidFill>
                <a:latin typeface="+mn-lt"/>
              </a:rPr>
              <a:t>	Refinement of HCB pollution assessment</a:t>
            </a:r>
          </a:p>
          <a:p>
            <a:pPr marL="361950" indent="-361950">
              <a:lnSpc>
                <a:spcPct val="110000"/>
              </a:lnSpc>
              <a:spcBef>
                <a:spcPts val="900"/>
              </a:spcBef>
              <a:buClr>
                <a:schemeClr val="tx2"/>
              </a:buClr>
              <a:buFontTx/>
              <a:buChar char="•"/>
            </a:pPr>
            <a:r>
              <a:rPr lang="en-GB" dirty="0" smtClean="0">
                <a:latin typeface="+mn-lt"/>
              </a:rPr>
              <a:t>Co-operation </a:t>
            </a:r>
            <a:r>
              <a:rPr lang="en-GB" dirty="0">
                <a:latin typeface="+mn-lt"/>
              </a:rPr>
              <a:t>with </a:t>
            </a:r>
            <a:r>
              <a:rPr lang="en-GB" dirty="0" smtClean="0">
                <a:latin typeface="+mn-lt"/>
              </a:rPr>
              <a:t>international organizations</a:t>
            </a:r>
          </a:p>
          <a:p>
            <a:pPr marL="361950" indent="-361950">
              <a:lnSpc>
                <a:spcPct val="110000"/>
              </a:lnSpc>
              <a:spcBef>
                <a:spcPts val="900"/>
              </a:spcBef>
              <a:buClr>
                <a:schemeClr val="tx2"/>
              </a:buClr>
              <a:buFontTx/>
              <a:buChar char="•"/>
            </a:pPr>
            <a:r>
              <a:rPr lang="en-GB" dirty="0" smtClean="0">
                <a:latin typeface="+mn-lt"/>
              </a:rPr>
              <a:t>Plans of further activities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-19050" y="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3600" dirty="0" smtClean="0">
                <a:solidFill>
                  <a:schemeClr val="tx2"/>
                </a:solidFill>
                <a:latin typeface="+mj-lt"/>
              </a:rPr>
              <a:t>Analysis of B(a)P pollution trends (2007-2017)</a:t>
            </a:r>
            <a:endParaRPr lang="ru-RU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3612" name="Line 124"/>
          <p:cNvSpPr>
            <a:spLocks noChangeShapeType="1"/>
          </p:cNvSpPr>
          <p:nvPr/>
        </p:nvSpPr>
        <p:spPr bwMode="auto">
          <a:xfrm flipV="1">
            <a:off x="-1227136" y="5505450"/>
            <a:ext cx="1588" cy="46038"/>
          </a:xfrm>
          <a:prstGeom prst="line">
            <a:avLst/>
          </a:prstGeom>
          <a:noFill/>
          <a:ln w="0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Rectangle 25"/>
          <p:cNvSpPr>
            <a:spLocks noChangeArrowheads="1"/>
          </p:cNvSpPr>
          <p:nvPr/>
        </p:nvSpPr>
        <p:spPr bwMode="auto">
          <a:xfrm>
            <a:off x="0" y="685800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000" b="1" dirty="0" smtClean="0">
                <a:latin typeface="+mj-lt"/>
              </a:rPr>
              <a:t>Contribution to analysis of the effectiveness of the POP Protocol (TFTEI)</a:t>
            </a:r>
            <a:endParaRPr lang="en-GB" sz="2000" b="1" dirty="0">
              <a:latin typeface="+mj-lt"/>
            </a:endParaRPr>
          </a:p>
        </p:txBody>
      </p:sp>
      <p:sp>
        <p:nvSpPr>
          <p:cNvPr id="225" name="Text Box 2"/>
          <p:cNvSpPr txBox="1">
            <a:spLocks noChangeArrowheads="1"/>
          </p:cNvSpPr>
          <p:nvPr/>
        </p:nvSpPr>
        <p:spPr bwMode="auto">
          <a:xfrm>
            <a:off x="204797" y="1219200"/>
            <a:ext cx="8558203" cy="131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 smtClean="0">
                <a:latin typeface="+mn-lt"/>
              </a:rPr>
              <a:t>Observed B(a)P pollution levels </a:t>
            </a:r>
            <a:r>
              <a:rPr lang="en-GB" dirty="0" smtClean="0">
                <a:solidFill>
                  <a:srgbClr val="0070C0"/>
                </a:solidFill>
                <a:latin typeface="+mn-lt"/>
              </a:rPr>
              <a:t>still exceed EU/WHO limits </a:t>
            </a:r>
            <a:r>
              <a:rPr lang="en-GB" dirty="0" smtClean="0">
                <a:latin typeface="+mn-lt"/>
              </a:rPr>
              <a:t>in many countries</a:t>
            </a:r>
          </a:p>
          <a:p>
            <a:pPr marL="180975" indent="-180975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 smtClean="0">
                <a:latin typeface="+mn-lt"/>
              </a:rPr>
              <a:t>B(a)P air concentrations are </a:t>
            </a:r>
            <a:r>
              <a:rPr lang="en-GB" dirty="0" smtClean="0">
                <a:solidFill>
                  <a:srgbClr val="0070C0"/>
                </a:solidFill>
                <a:latin typeface="+mn-lt"/>
              </a:rPr>
              <a:t>increasing in some countries</a:t>
            </a:r>
          </a:p>
          <a:p>
            <a:pPr marL="180975" indent="-180975">
              <a:lnSpc>
                <a:spcPct val="110000"/>
              </a:lnSpc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 smtClean="0">
                <a:latin typeface="+mn-lt"/>
              </a:rPr>
              <a:t>B(a)P emissions in the EMEP region are </a:t>
            </a:r>
            <a:r>
              <a:rPr lang="en-GB" dirty="0" smtClean="0">
                <a:solidFill>
                  <a:srgbClr val="0070C0"/>
                </a:solidFill>
                <a:latin typeface="+mn-lt"/>
              </a:rPr>
              <a:t>almost stable in recent decade</a:t>
            </a:r>
          </a:p>
        </p:txBody>
      </p:sp>
      <p:grpSp>
        <p:nvGrpSpPr>
          <p:cNvPr id="301" name="Группа 300"/>
          <p:cNvGrpSpPr/>
          <p:nvPr/>
        </p:nvGrpSpPr>
        <p:grpSpPr>
          <a:xfrm>
            <a:off x="228600" y="2819400"/>
            <a:ext cx="2952722" cy="3708975"/>
            <a:chOff x="247678" y="2895600"/>
            <a:chExt cx="2952722" cy="3708975"/>
          </a:xfrm>
        </p:grpSpPr>
        <p:sp>
          <p:nvSpPr>
            <p:cNvPr id="229" name="Text Box 3"/>
            <p:cNvSpPr txBox="1">
              <a:spLocks noChangeArrowheads="1"/>
            </p:cNvSpPr>
            <p:nvPr/>
          </p:nvSpPr>
          <p:spPr bwMode="auto">
            <a:xfrm>
              <a:off x="247678" y="6019800"/>
              <a:ext cx="29527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Observed B(a)P levels in air (AIRBASE+EMEP, 2017) </a:t>
              </a:r>
              <a:endParaRPr lang="ru-RU" sz="1600" dirty="0">
                <a:latin typeface="+mn-lt"/>
                <a:cs typeface="Arial" charset="0"/>
              </a:endParaRPr>
            </a:p>
          </p:txBody>
        </p:sp>
        <p:pic>
          <p:nvPicPr>
            <p:cNvPr id="23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2895600"/>
              <a:ext cx="2286000" cy="309425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</p:grpSp>
      <p:grpSp>
        <p:nvGrpSpPr>
          <p:cNvPr id="21" name="Группа 20"/>
          <p:cNvGrpSpPr/>
          <p:nvPr/>
        </p:nvGrpSpPr>
        <p:grpSpPr>
          <a:xfrm>
            <a:off x="3582000" y="2966400"/>
            <a:ext cx="5603940" cy="3205800"/>
            <a:chOff x="3582000" y="2966400"/>
            <a:chExt cx="5603940" cy="32058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2000" y="2966400"/>
              <a:ext cx="4584700" cy="275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2" name="Text Box 3"/>
            <p:cNvSpPr txBox="1">
              <a:spLocks noChangeArrowheads="1"/>
            </p:cNvSpPr>
            <p:nvPr/>
          </p:nvSpPr>
          <p:spPr bwMode="auto">
            <a:xfrm>
              <a:off x="4591078" y="5587425"/>
              <a:ext cx="295272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err="1" smtClean="0">
                  <a:latin typeface="+mn-lt"/>
                </a:rPr>
                <a:t>Exceedances</a:t>
              </a:r>
              <a:r>
                <a:rPr lang="en-US" sz="1600" dirty="0" smtClean="0">
                  <a:latin typeface="+mn-lt"/>
                </a:rPr>
                <a:t> of EU/WHO B(a)P limit values in EMEP countries</a:t>
              </a:r>
              <a:endParaRPr lang="ru-RU" sz="1600" dirty="0">
                <a:latin typeface="+mn-lt"/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01000" y="4572000"/>
              <a:ext cx="936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EU limit</a:t>
              </a:r>
              <a:endParaRPr lang="ru-RU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01000" y="4964668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+mn-lt"/>
                </a:rPr>
                <a:t>WHO limit</a:t>
              </a:r>
              <a:endParaRPr lang="ru-RU" b="1" dirty="0">
                <a:solidFill>
                  <a:srgbClr val="0000FF"/>
                </a:solidFill>
                <a:latin typeface="+mn-lt"/>
              </a:endParaRPr>
            </a:p>
          </p:txBody>
        </p:sp>
      </p:grpSp>
      <p:grpSp>
        <p:nvGrpSpPr>
          <p:cNvPr id="304" name="Группа 303"/>
          <p:cNvGrpSpPr/>
          <p:nvPr/>
        </p:nvGrpSpPr>
        <p:grpSpPr>
          <a:xfrm>
            <a:off x="3519487" y="2768025"/>
            <a:ext cx="5243513" cy="4013775"/>
            <a:chOff x="3443287" y="2590800"/>
            <a:chExt cx="5243513" cy="4013775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43287" y="2590800"/>
              <a:ext cx="5243513" cy="340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3" name="Прямоугольник 302"/>
            <p:cNvSpPr/>
            <p:nvPr/>
          </p:nvSpPr>
          <p:spPr>
            <a:xfrm>
              <a:off x="3962400" y="6019800"/>
              <a:ext cx="4572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latin typeface="+mn-lt"/>
                </a:rPr>
                <a:t>Amount of AIRBASE sites showing decrease/increase of B(a)P levels</a:t>
              </a:r>
              <a:endParaRPr lang="ru-RU" sz="1600" dirty="0">
                <a:latin typeface="+mn-lt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63879" y="2895600"/>
            <a:ext cx="2255521" cy="3632775"/>
            <a:chOff x="609600" y="2895600"/>
            <a:chExt cx="2255521" cy="3632775"/>
          </a:xfrm>
        </p:grpSpPr>
        <p:pic>
          <p:nvPicPr>
            <p:cNvPr id="22" name="Рисунок 21" descr="красные круги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1" y="2895600"/>
              <a:ext cx="2255520" cy="29718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609600" y="5943600"/>
              <a:ext cx="2209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+mn-lt"/>
                </a:rPr>
                <a:t>Locations of sites with increasing B(a)P levels</a:t>
              </a:r>
              <a:endParaRPr lang="ru-RU" sz="1600" dirty="0">
                <a:latin typeface="+mn-lt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002087" y="3549158"/>
            <a:ext cx="4608513" cy="3156442"/>
            <a:chOff x="4002087" y="3549158"/>
            <a:chExt cx="4608513" cy="315644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02087" y="3549158"/>
              <a:ext cx="4532313" cy="2470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1600" dist="635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4038600" y="6172200"/>
              <a:ext cx="4572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00600" y="6248400"/>
              <a:ext cx="30584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B(a)P emissions of EMEP countries</a:t>
              </a:r>
              <a:endParaRPr lang="ru-RU" sz="16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5029199" y="1548825"/>
            <a:ext cx="3669198" cy="3711952"/>
            <a:chOff x="5029199" y="1548825"/>
            <a:chExt cx="3669198" cy="371195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29199" y="2133600"/>
              <a:ext cx="3534857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5120239" y="1548825"/>
              <a:ext cx="346392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latin typeface="+mn-lt"/>
                </a:rPr>
                <a:t>Population in areas with exceeded </a:t>
              </a:r>
              <a:r>
                <a:rPr lang="en-US" sz="1600" dirty="0" smtClean="0">
                  <a:solidFill>
                    <a:srgbClr val="0070C0"/>
                  </a:solidFill>
                  <a:latin typeface="+mn-lt"/>
                </a:rPr>
                <a:t>EU/WHO limits</a:t>
              </a:r>
              <a:r>
                <a:rPr lang="en-US" sz="1600" dirty="0" smtClean="0">
                  <a:latin typeface="+mn-lt"/>
                </a:rPr>
                <a:t> for B(a)P</a:t>
              </a:r>
              <a:endParaRPr lang="ru-RU" sz="1600" dirty="0"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78629" y="4953000"/>
              <a:ext cx="7745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1 </a:t>
              </a:r>
              <a:r>
                <a:rPr lang="en-US" sz="1400" dirty="0" err="1" smtClean="0">
                  <a:latin typeface="+mn-lt"/>
                </a:rPr>
                <a:t>ng</a:t>
              </a:r>
              <a:r>
                <a:rPr lang="en-US" sz="1400" dirty="0" smtClean="0">
                  <a:latin typeface="+mn-lt"/>
                </a:rPr>
                <a:t>/m</a:t>
              </a:r>
              <a:r>
                <a:rPr lang="en-US" sz="1400" baseline="30000" dirty="0" smtClean="0">
                  <a:latin typeface="+mn-lt"/>
                </a:rPr>
                <a:t>3</a:t>
              </a:r>
              <a:endParaRPr lang="ru-RU" sz="1400" baseline="30000" dirty="0"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96200" y="4950023"/>
              <a:ext cx="10021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0.12 </a:t>
              </a:r>
              <a:r>
                <a:rPr lang="en-US" sz="1400" dirty="0" err="1" smtClean="0">
                  <a:latin typeface="+mn-lt"/>
                </a:rPr>
                <a:t>ng</a:t>
              </a:r>
              <a:r>
                <a:rPr lang="en-US" sz="1400" dirty="0" smtClean="0">
                  <a:latin typeface="+mn-lt"/>
                </a:rPr>
                <a:t>/m</a:t>
              </a:r>
              <a:r>
                <a:rPr lang="en-US" sz="1400" baseline="30000" dirty="0" smtClean="0">
                  <a:latin typeface="+mn-lt"/>
                </a:rPr>
                <a:t>3</a:t>
              </a:r>
              <a:endParaRPr lang="ru-RU" sz="1400" baseline="30000" dirty="0">
                <a:latin typeface="+mn-lt"/>
              </a:endParaRPr>
            </a:p>
          </p:txBody>
        </p:sp>
      </p:grpSp>
      <p:pic>
        <p:nvPicPr>
          <p:cNvPr id="17" name="Рисунок 16" descr="BaP_2017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657600"/>
            <a:ext cx="3886201" cy="2776866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8245" y="3777215"/>
            <a:ext cx="26835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n-lt"/>
              </a:rPr>
              <a:t>B(a)P a</a:t>
            </a:r>
            <a:r>
              <a:rPr lang="en-US" sz="1600" b="0" dirty="0" smtClean="0">
                <a:latin typeface="+mn-lt"/>
              </a:rPr>
              <a:t>ir concentration (2017)</a:t>
            </a:r>
            <a:endParaRPr lang="ru-RU" sz="1600" b="0" dirty="0">
              <a:latin typeface="+mn-lt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0" y="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3600" dirty="0" smtClean="0">
                <a:solidFill>
                  <a:schemeClr val="tx2"/>
                </a:solidFill>
                <a:latin typeface="+mj-lt"/>
              </a:rPr>
              <a:t>Human exposure to high B(a)P levels</a:t>
            </a:r>
            <a:endParaRPr lang="ru-RU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685800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000" b="1" dirty="0" smtClean="0">
                <a:latin typeface="+mj-lt"/>
              </a:rPr>
              <a:t>Contribution to analysis of the effectiveness of POP Protocol (TFTEI)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43600" y="4191000"/>
            <a:ext cx="381000" cy="609600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924800" y="2362200"/>
            <a:ext cx="381000" cy="2362200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28600" y="1273200"/>
            <a:ext cx="4038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+mn-lt"/>
              </a:rPr>
              <a:t>B(a)P emissions  (2017)</a:t>
            </a:r>
            <a:endParaRPr lang="ru-RU" sz="16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62600" y="5358825"/>
            <a:ext cx="1162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~10% of population</a:t>
            </a:r>
            <a:endParaRPr lang="ru-RU" sz="1600" baseline="30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43800" y="5334000"/>
            <a:ext cx="1162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~70% of population</a:t>
            </a:r>
            <a:endParaRPr lang="ru-RU" sz="1600" baseline="300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2" name="Рисунок 21" descr="BaP emissi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578000"/>
            <a:ext cx="3471509" cy="2232000"/>
          </a:xfrm>
          <a:prstGeom prst="rect">
            <a:avLst/>
          </a:prstGeom>
        </p:spPr>
      </p:pic>
      <p:grpSp>
        <p:nvGrpSpPr>
          <p:cNvPr id="18" name="Group 32"/>
          <p:cNvGrpSpPr>
            <a:grpSpLocks/>
          </p:cNvGrpSpPr>
          <p:nvPr/>
        </p:nvGrpSpPr>
        <p:grpSpPr bwMode="auto">
          <a:xfrm>
            <a:off x="611188" y="3429000"/>
            <a:ext cx="7940675" cy="533400"/>
            <a:chOff x="342" y="2080"/>
            <a:chExt cx="4987" cy="470"/>
          </a:xfrm>
        </p:grpSpPr>
        <p:sp useBgFill="1"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342" y="2080"/>
              <a:ext cx="4969" cy="46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ru-RU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355" y="2081"/>
              <a:ext cx="4974" cy="469"/>
            </a:xfrm>
            <a:prstGeom prst="rect">
              <a:avLst/>
            </a:prstGeom>
            <a:solidFill>
              <a:srgbClr val="000080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altLang="ru-RU" dirty="0" smtClean="0">
                  <a:solidFill>
                    <a:srgbClr val="FFFFFF"/>
                  </a:solidFill>
                  <a:latin typeface="Tahoma" pitchFamily="34" charset="0"/>
                  <a:cs typeface="Arial" pitchFamily="34" charset="0"/>
                </a:rPr>
                <a:t>Information on </a:t>
              </a:r>
              <a:r>
                <a:rPr lang="en-US" altLang="ru-RU" dirty="0" err="1" smtClean="0">
                  <a:solidFill>
                    <a:srgbClr val="FFFFFF"/>
                  </a:solidFill>
                  <a:latin typeface="Tahoma" pitchFamily="34" charset="0"/>
                  <a:cs typeface="Arial" pitchFamily="34" charset="0"/>
                </a:rPr>
                <a:t>exceedances</a:t>
              </a:r>
              <a:r>
                <a:rPr lang="en-US" altLang="ru-RU" dirty="0" smtClean="0">
                  <a:solidFill>
                    <a:srgbClr val="FFFFFF"/>
                  </a:solidFill>
                  <a:latin typeface="Tahoma" pitchFamily="34" charset="0"/>
                  <a:cs typeface="Arial" pitchFamily="34" charset="0"/>
                </a:rPr>
                <a:t> can be delivered to TF Health/WHO PAH group</a:t>
              </a:r>
            </a:p>
            <a:p>
              <a:pPr algn="ctr"/>
              <a:endParaRPr lang="en-US" altLang="ru-RU" dirty="0" smtClean="0">
                <a:solidFill>
                  <a:srgbClr val="FFFFFF"/>
                </a:solidFill>
                <a:latin typeface="Tahoma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76200" y="0"/>
            <a:ext cx="899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</a:rPr>
              <a:t>Human exposure to mixture of toxic PAHs</a:t>
            </a:r>
            <a:endParaRPr lang="ru-RU" sz="3600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04800" y="3276600"/>
            <a:ext cx="8534400" cy="3480375"/>
            <a:chOff x="304800" y="3276600"/>
            <a:chExt cx="8534400" cy="3480375"/>
          </a:xfrm>
        </p:grpSpPr>
        <p:sp>
          <p:nvSpPr>
            <p:cNvPr id="5" name="TextBox 4"/>
            <p:cNvSpPr txBox="1"/>
            <p:nvPr/>
          </p:nvSpPr>
          <p:spPr>
            <a:xfrm>
              <a:off x="4876800" y="4265474"/>
              <a:ext cx="3505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b="1" dirty="0" smtClean="0">
                  <a:latin typeface="+mn-lt"/>
                </a:rPr>
                <a:t>PAH compound		TEF</a:t>
              </a:r>
            </a:p>
            <a:p>
              <a:pPr>
                <a:lnSpc>
                  <a:spcPct val="120000"/>
                </a:lnSpc>
              </a:pPr>
              <a:r>
                <a:rPr lang="en-US" dirty="0" err="1" smtClean="0">
                  <a:latin typeface="+mn-lt"/>
                </a:rPr>
                <a:t>Benzo</a:t>
              </a:r>
              <a:r>
                <a:rPr lang="en-US" dirty="0" smtClean="0">
                  <a:latin typeface="+mn-lt"/>
                </a:rPr>
                <a:t>[a]</a:t>
              </a:r>
              <a:r>
                <a:rPr lang="en-US" dirty="0" err="1" smtClean="0">
                  <a:latin typeface="+mn-lt"/>
                </a:rPr>
                <a:t>pyrene</a:t>
              </a:r>
              <a:r>
                <a:rPr lang="en-US" dirty="0" smtClean="0">
                  <a:latin typeface="+mn-lt"/>
                </a:rPr>
                <a:t>		1.0</a:t>
              </a:r>
            </a:p>
            <a:p>
              <a:pPr>
                <a:lnSpc>
                  <a:spcPct val="120000"/>
                </a:lnSpc>
              </a:pPr>
              <a:r>
                <a:rPr lang="en-US" dirty="0" err="1" smtClean="0">
                  <a:latin typeface="+mn-lt"/>
                </a:rPr>
                <a:t>Benzo</a:t>
              </a:r>
              <a:r>
                <a:rPr lang="en-US" dirty="0" smtClean="0">
                  <a:latin typeface="+mn-lt"/>
                </a:rPr>
                <a:t>[b]</a:t>
              </a:r>
              <a:r>
                <a:rPr lang="en-US" dirty="0" err="1" smtClean="0">
                  <a:latin typeface="+mn-lt"/>
                </a:rPr>
                <a:t>fluoranthene</a:t>
              </a:r>
              <a:r>
                <a:rPr lang="en-US" dirty="0" smtClean="0">
                  <a:latin typeface="+mn-lt"/>
                </a:rPr>
                <a:t>	0.1</a:t>
              </a:r>
            </a:p>
            <a:p>
              <a:pPr>
                <a:lnSpc>
                  <a:spcPct val="120000"/>
                </a:lnSpc>
              </a:pPr>
              <a:r>
                <a:rPr lang="en-US" dirty="0" err="1" smtClean="0">
                  <a:latin typeface="+mn-lt"/>
                </a:rPr>
                <a:t>Benzo</a:t>
              </a:r>
              <a:r>
                <a:rPr lang="en-US" dirty="0" smtClean="0">
                  <a:latin typeface="+mn-lt"/>
                </a:rPr>
                <a:t>[k]</a:t>
              </a:r>
              <a:r>
                <a:rPr lang="en-US" dirty="0" err="1" smtClean="0">
                  <a:latin typeface="+mn-lt"/>
                </a:rPr>
                <a:t>fluoranthene</a:t>
              </a:r>
              <a:r>
                <a:rPr lang="en-US" dirty="0" smtClean="0">
                  <a:latin typeface="+mn-lt"/>
                </a:rPr>
                <a:t>	0.1</a:t>
              </a:r>
            </a:p>
            <a:p>
              <a:pPr>
                <a:lnSpc>
                  <a:spcPct val="120000"/>
                </a:lnSpc>
              </a:pPr>
              <a:r>
                <a:rPr lang="en-US" dirty="0" err="1" smtClean="0">
                  <a:latin typeface="+mn-lt"/>
                </a:rPr>
                <a:t>Indeno</a:t>
              </a:r>
              <a:r>
                <a:rPr lang="en-US" dirty="0" smtClean="0">
                  <a:latin typeface="+mn-lt"/>
                </a:rPr>
                <a:t>[1,2,3-c,d]</a:t>
              </a:r>
              <a:r>
                <a:rPr lang="en-US" dirty="0" err="1" smtClean="0">
                  <a:latin typeface="+mn-lt"/>
                </a:rPr>
                <a:t>pyrene</a:t>
              </a:r>
              <a:r>
                <a:rPr lang="en-US" dirty="0" smtClean="0">
                  <a:latin typeface="+mn-lt"/>
                </a:rPr>
                <a:t>	0.1</a:t>
              </a:r>
              <a:endParaRPr lang="ru-RU" dirty="0"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24400" y="3276600"/>
              <a:ext cx="4114800" cy="829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i="1" dirty="0" smtClean="0">
                  <a:solidFill>
                    <a:prstClr val="black"/>
                  </a:solidFill>
                  <a:latin typeface="+mn-lt"/>
                </a:rPr>
                <a:t>B(a)P equivalent concentrations of 4PAHs:</a:t>
              </a:r>
            </a:p>
            <a:p>
              <a:pPr>
                <a:lnSpc>
                  <a:spcPct val="110000"/>
                </a:lnSpc>
              </a:pPr>
              <a:r>
                <a:rPr lang="en-US" i="1" dirty="0" smtClean="0"/>
                <a:t>4PAH (</a:t>
              </a:r>
              <a:r>
                <a:rPr lang="en-US" i="1" dirty="0" err="1" smtClean="0"/>
                <a:t>BaP</a:t>
              </a:r>
              <a:r>
                <a:rPr lang="en-US" i="1" baseline="-25000" dirty="0" err="1" smtClean="0"/>
                <a:t>eq</a:t>
              </a:r>
              <a:r>
                <a:rPr lang="en-US" i="1" dirty="0" smtClean="0"/>
                <a:t>) = </a:t>
              </a:r>
              <a:r>
                <a:rPr lang="en-US" sz="2800" i="1" dirty="0" smtClean="0">
                  <a:latin typeface="Symbol" pitchFamily="18" charset="2"/>
                </a:rPr>
                <a:t>S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PAH</a:t>
              </a:r>
              <a:r>
                <a:rPr lang="en-US" i="1" baseline="-25000" dirty="0" err="1" smtClean="0"/>
                <a:t>i</a:t>
              </a:r>
              <a:r>
                <a:rPr lang="en-US" i="1" dirty="0" smtClean="0"/>
                <a:t> * </a:t>
              </a:r>
              <a:r>
                <a:rPr lang="en-US" i="1" dirty="0" err="1" smtClean="0"/>
                <a:t>TEF</a:t>
              </a:r>
              <a:r>
                <a:rPr lang="en-US" i="1" baseline="-25000" dirty="0" err="1" smtClean="0"/>
                <a:t>i</a:t>
              </a:r>
              <a:endParaRPr lang="en-US" baseline="-25000" dirty="0" smtClean="0">
                <a:latin typeface="+mn-lt"/>
              </a:endParaRPr>
            </a:p>
          </p:txBody>
        </p:sp>
        <p:pic>
          <p:nvPicPr>
            <p:cNvPr id="7" name="Рисунок 6" descr="BaPEq_2017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3276600"/>
              <a:ext cx="4372290" cy="3124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1000" y="6172200"/>
              <a:ext cx="40386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dirty="0" smtClean="0">
                  <a:latin typeface="+mn-lt"/>
                </a:rPr>
                <a:t>B(a)P-equivalent air </a:t>
              </a:r>
              <a:r>
                <a:rPr lang="en-US" sz="1600" dirty="0">
                  <a:latin typeface="+mn-lt"/>
                </a:rPr>
                <a:t>concentrations </a:t>
              </a:r>
              <a:r>
                <a:rPr lang="en-US" sz="1600" dirty="0" smtClean="0">
                  <a:latin typeface="+mn-lt"/>
                </a:rPr>
                <a:t>of 4 PAHs for 2017 (</a:t>
              </a:r>
              <a:r>
                <a:rPr lang="en-US" sz="1600" dirty="0" err="1" smtClean="0">
                  <a:latin typeface="+mn-lt"/>
                </a:rPr>
                <a:t>ng</a:t>
              </a:r>
              <a:r>
                <a:rPr lang="en-US" sz="1600" dirty="0" smtClean="0">
                  <a:latin typeface="+mn-lt"/>
                </a:rPr>
                <a:t> m</a:t>
              </a:r>
              <a:r>
                <a:rPr lang="en-US" sz="1600" baseline="30000" dirty="0" smtClean="0">
                  <a:latin typeface="+mn-lt"/>
                </a:rPr>
                <a:t>-3</a:t>
              </a:r>
              <a:r>
                <a:rPr lang="en-US" sz="1600" dirty="0" smtClean="0">
                  <a:latin typeface="+mn-lt"/>
                </a:rPr>
                <a:t>)</a:t>
              </a:r>
              <a:endParaRPr lang="ru-RU" sz="1600" dirty="0">
                <a:latin typeface="+mn-lt"/>
              </a:endParaRPr>
            </a:p>
          </p:txBody>
        </p:sp>
      </p:grp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2400" y="786348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spcBef>
                <a:spcPts val="800"/>
              </a:spcBef>
            </a:pPr>
            <a:r>
              <a:rPr lang="en-US" sz="2000" b="1" dirty="0" smtClean="0">
                <a:latin typeface="Calibri" pitchFamily="34" charset="0"/>
              </a:rPr>
              <a:t>Evaluation of joint toxicity of PAH mixture</a:t>
            </a: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List of PAH </a:t>
            </a:r>
            <a:r>
              <a:rPr lang="en-US" dirty="0" smtClean="0">
                <a:latin typeface="Calibri" pitchFamily="34" charset="0"/>
              </a:rPr>
              <a:t>to considered:	</a:t>
            </a:r>
            <a:r>
              <a:rPr lang="pt-BR" dirty="0" smtClean="0">
                <a:latin typeface="Calibri" pitchFamily="34" charset="0"/>
              </a:rPr>
              <a:t>POP Protocol 	– 4 PAHs</a:t>
            </a:r>
            <a:br>
              <a:rPr lang="pt-BR" dirty="0" smtClean="0">
                <a:latin typeface="Calibri" pitchFamily="34" charset="0"/>
              </a:rPr>
            </a:br>
            <a:r>
              <a:rPr lang="pt-BR" dirty="0" smtClean="0">
                <a:latin typeface="Calibri" pitchFamily="34" charset="0"/>
              </a:rPr>
              <a:t>			EU POP Regulation	– 8 PAHs</a:t>
            </a:r>
            <a:br>
              <a:rPr lang="pt-BR" dirty="0" smtClean="0">
                <a:latin typeface="Calibri" pitchFamily="34" charset="0"/>
              </a:rPr>
            </a:br>
            <a:r>
              <a:rPr lang="pt-BR" dirty="0" smtClean="0">
                <a:latin typeface="Calibri" pitchFamily="34" charset="0"/>
              </a:rPr>
              <a:t>			US EPA 		– 16</a:t>
            </a:r>
            <a:r>
              <a:rPr lang="en-US" dirty="0" smtClean="0">
                <a:latin typeface="Calibri" pitchFamily="34" charset="0"/>
              </a:rPr>
              <a:t> PAHs </a:t>
            </a: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Gas-phase PAHs and toxic PAH derivatives (</a:t>
            </a:r>
            <a:r>
              <a:rPr lang="en-US" dirty="0" smtClean="0">
                <a:solidFill>
                  <a:srgbClr val="0070C0"/>
                </a:solidFill>
                <a:latin typeface="+mn-lt"/>
                <a:cs typeface="+mn-cs"/>
              </a:rPr>
              <a:t>nitro-PAHs, oxy-PAHs)</a:t>
            </a:r>
          </a:p>
          <a:p>
            <a:pPr marL="182563" indent="-182563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Use of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B(a)P-toxic equivalent factors</a:t>
            </a:r>
            <a:r>
              <a:rPr lang="en-US" dirty="0" smtClean="0">
                <a:latin typeface="+mn-lt"/>
              </a:rPr>
              <a:t> (TEF) to predict toxicity of PAH mixture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52400" y="2118931"/>
            <a:ext cx="8763000" cy="1324738"/>
            <a:chOff x="152400" y="2118931"/>
            <a:chExt cx="8763000" cy="1324738"/>
          </a:xfrm>
        </p:grpSpPr>
        <p:sp useBgFill="1">
          <p:nvSpPr>
            <p:cNvPr id="17" name="Rectangle 33"/>
            <p:cNvSpPr>
              <a:spLocks noChangeArrowheads="1"/>
            </p:cNvSpPr>
            <p:nvPr/>
          </p:nvSpPr>
          <p:spPr bwMode="auto">
            <a:xfrm>
              <a:off x="152400" y="2133600"/>
              <a:ext cx="8763000" cy="131006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ru-RU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8" name="Text Box 34"/>
            <p:cNvSpPr txBox="1">
              <a:spLocks noChangeArrowheads="1"/>
            </p:cNvSpPr>
            <p:nvPr/>
          </p:nvSpPr>
          <p:spPr bwMode="auto">
            <a:xfrm>
              <a:off x="152400" y="2118931"/>
              <a:ext cx="8762289" cy="1310069"/>
            </a:xfrm>
            <a:prstGeom prst="rect">
              <a:avLst/>
            </a:prstGeom>
            <a:solidFill>
              <a:srgbClr val="000080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altLang="ru-RU" dirty="0" smtClean="0">
                  <a:solidFill>
                    <a:srgbClr val="FFFFFF"/>
                  </a:solidFill>
                  <a:latin typeface="Tahoma" pitchFamily="34" charset="0"/>
                  <a:cs typeface="Arial" pitchFamily="34" charset="0"/>
                </a:rPr>
                <a:t>Joint efforts of TFTEI, EMEP and Parties are needed for further analysis of effectiveness of POP Protocol. </a:t>
              </a:r>
            </a:p>
            <a:p>
              <a:pPr algn="ctr"/>
              <a:r>
                <a:rPr lang="en-US" altLang="ru-RU" dirty="0" smtClean="0">
                  <a:solidFill>
                    <a:srgbClr val="FFFFFF"/>
                  </a:solidFill>
                  <a:latin typeface="Tahoma" pitchFamily="34" charset="0"/>
                  <a:cs typeface="Arial" pitchFamily="34" charset="0"/>
                </a:rPr>
                <a:t>Issues on PAH pollution/exposure are summarized in booklet prepared by MSC-E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4724400" y="3284831"/>
            <a:ext cx="3989023" cy="3268369"/>
            <a:chOff x="4773977" y="3284831"/>
            <a:chExt cx="3989023" cy="326836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73977" y="3657599"/>
              <a:ext cx="3989023" cy="2895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 Box 71"/>
            <p:cNvSpPr txBox="1">
              <a:spLocks noChangeArrowheads="1"/>
            </p:cNvSpPr>
            <p:nvPr/>
          </p:nvSpPr>
          <p:spPr bwMode="auto">
            <a:xfrm>
              <a:off x="4823926" y="3284831"/>
              <a:ext cx="3909526" cy="3385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latin typeface="+mn-lt"/>
                </a:rPr>
                <a:t>Model sensitivity to major processes</a:t>
              </a:r>
              <a:endParaRPr lang="ru-RU" sz="1600" dirty="0">
                <a:latin typeface="+mn-lt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500511" y="3962400"/>
              <a:ext cx="824089" cy="1727200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457200" y="1308961"/>
            <a:ext cx="7888046" cy="156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ct val="40000"/>
              </a:spcBef>
              <a:buClr>
                <a:schemeClr val="tx2"/>
              </a:buClr>
              <a:tabLst>
                <a:tab pos="271463" algn="l"/>
              </a:tabLst>
            </a:pPr>
            <a:r>
              <a:rPr lang="en-US" sz="2000" b="1" dirty="0" smtClean="0">
                <a:latin typeface="+mj-lt"/>
              </a:rPr>
              <a:t>Analysis of model sensitivity to major B(a)P processes:</a:t>
            </a:r>
          </a:p>
          <a:p>
            <a:pPr marL="176213" indent="-176213">
              <a:spcBef>
                <a:spcPct val="40000"/>
              </a:spcBef>
              <a:buClr>
                <a:schemeClr val="tx2"/>
              </a:buClr>
              <a:buFontTx/>
              <a:buChar char="•"/>
              <a:tabLst>
                <a:tab pos="180975" algn="l"/>
              </a:tabLst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Key processes</a:t>
            </a:r>
            <a:r>
              <a:rPr lang="en-US" dirty="0" smtClean="0">
                <a:latin typeface="+mn-lt"/>
              </a:rPr>
              <a:t>: degradation, gas-particle partitioning, air-surface exchange</a:t>
            </a:r>
          </a:p>
          <a:p>
            <a:pPr marL="176213" indent="-176213">
              <a:spcBef>
                <a:spcPct val="40000"/>
              </a:spcBef>
              <a:buClr>
                <a:schemeClr val="tx2"/>
              </a:buClr>
              <a:buFontTx/>
              <a:buChar char="•"/>
              <a:tabLst>
                <a:tab pos="180975" algn="l"/>
              </a:tabLst>
            </a:pPr>
            <a:r>
              <a:rPr lang="en-US" dirty="0" smtClean="0">
                <a:latin typeface="+mn-lt"/>
              </a:rPr>
              <a:t>Largest sensitivity to the model scheme of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B(a)P degradation </a:t>
            </a:r>
            <a:r>
              <a:rPr lang="en-US" dirty="0" smtClean="0">
                <a:latin typeface="+mn-lt"/>
              </a:rPr>
              <a:t>in air </a:t>
            </a:r>
          </a:p>
          <a:p>
            <a:pPr marL="176213" indent="-176213">
              <a:spcBef>
                <a:spcPct val="40000"/>
              </a:spcBef>
              <a:buClr>
                <a:schemeClr val="tx2"/>
              </a:buClr>
              <a:buFontTx/>
              <a:buChar char="•"/>
              <a:tabLst>
                <a:tab pos="180975" algn="l"/>
              </a:tabLst>
            </a:pPr>
            <a:r>
              <a:rPr lang="en-US" dirty="0" smtClean="0">
                <a:latin typeface="+mn-lt"/>
              </a:rPr>
              <a:t>Results of the study will be used to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improve model parameterizations </a:t>
            </a:r>
            <a:r>
              <a:rPr lang="en-US" dirty="0" smtClean="0">
                <a:latin typeface="+mn-lt"/>
              </a:rPr>
              <a:t>of GLEMOS  </a:t>
            </a:r>
          </a:p>
        </p:txBody>
      </p:sp>
      <p:sp>
        <p:nvSpPr>
          <p:cNvPr id="8" name="Text Box 43"/>
          <p:cNvSpPr txBox="1">
            <a:spLocks noChangeArrowheads="1"/>
          </p:cNvSpPr>
          <p:nvPr/>
        </p:nvSpPr>
        <p:spPr bwMode="auto">
          <a:xfrm>
            <a:off x="0" y="6346377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63" indent="-4763" algn="ctr">
              <a:spcBef>
                <a:spcPct val="40000"/>
              </a:spcBef>
              <a:buClr>
                <a:schemeClr val="tx2"/>
              </a:buClr>
            </a:pP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Co-operation with national experts from France (INERIS)</a:t>
            </a:r>
          </a:p>
        </p:txBody>
      </p:sp>
      <p:grpSp>
        <p:nvGrpSpPr>
          <p:cNvPr id="2" name="Группа 27"/>
          <p:cNvGrpSpPr/>
          <p:nvPr/>
        </p:nvGrpSpPr>
        <p:grpSpPr>
          <a:xfrm>
            <a:off x="525105" y="3188416"/>
            <a:ext cx="3585240" cy="3008108"/>
            <a:chOff x="525105" y="3188416"/>
            <a:chExt cx="3585240" cy="3008108"/>
          </a:xfrm>
        </p:grpSpPr>
        <p:grpSp>
          <p:nvGrpSpPr>
            <p:cNvPr id="3" name="Группа 21"/>
            <p:cNvGrpSpPr/>
            <p:nvPr/>
          </p:nvGrpSpPr>
          <p:grpSpPr>
            <a:xfrm>
              <a:off x="525105" y="3584813"/>
              <a:ext cx="2515173" cy="2160000"/>
              <a:chOff x="431795" y="3584813"/>
              <a:chExt cx="2515173" cy="2160000"/>
            </a:xfrm>
          </p:grpSpPr>
          <p:pic>
            <p:nvPicPr>
              <p:cNvPr id="10" name="Рисунок 9" descr="CH_REF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1795" y="3584813"/>
                <a:ext cx="2515173" cy="2160000"/>
              </a:xfrm>
              <a:prstGeom prst="rect">
                <a:avLst/>
              </a:prstGeom>
              <a:ln w="0">
                <a:solidFill>
                  <a:schemeClr val="tx1"/>
                </a:solidFill>
              </a:ln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446372" y="3601095"/>
                <a:ext cx="1065187" cy="307777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CHIMERE</a:t>
                </a:r>
                <a:endParaRPr lang="ru-RU" sz="1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" name="Text Box 71"/>
            <p:cNvSpPr txBox="1">
              <a:spLocks noChangeArrowheads="1"/>
            </p:cNvSpPr>
            <p:nvPr/>
          </p:nvSpPr>
          <p:spPr bwMode="auto">
            <a:xfrm>
              <a:off x="968120" y="3188416"/>
              <a:ext cx="2967540" cy="338554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latin typeface="+mn-lt"/>
                </a:rPr>
                <a:t>B(a)P air concentration (2015)</a:t>
              </a:r>
              <a:endParaRPr lang="ru-RU" sz="1600" dirty="0">
                <a:latin typeface="+mn-lt"/>
              </a:endParaRPr>
            </a:p>
          </p:txBody>
        </p:sp>
        <p:grpSp>
          <p:nvGrpSpPr>
            <p:cNvPr id="4" name="Группа 22"/>
            <p:cNvGrpSpPr/>
            <p:nvPr/>
          </p:nvGrpSpPr>
          <p:grpSpPr>
            <a:xfrm>
              <a:off x="1595172" y="4036524"/>
              <a:ext cx="2515173" cy="2160000"/>
              <a:chOff x="979326" y="4036524"/>
              <a:chExt cx="2515173" cy="2160000"/>
            </a:xfrm>
          </p:grpSpPr>
          <p:pic>
            <p:nvPicPr>
              <p:cNvPr id="9" name="Рисунок 8" descr="gl_ref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79326" y="4036524"/>
                <a:ext cx="2515173" cy="2160000"/>
              </a:xfrm>
              <a:prstGeom prst="rect">
                <a:avLst/>
              </a:prstGeom>
              <a:ln w="0">
                <a:solidFill>
                  <a:schemeClr val="tx1"/>
                </a:solidFill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993769" y="4036524"/>
                <a:ext cx="956329" cy="307777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GLEMOS</a:t>
                </a:r>
                <a:endParaRPr lang="ru-RU" sz="1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0" y="685800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763" indent="-4763" algn="ctr">
              <a:spcBef>
                <a:spcPct val="40000"/>
              </a:spcBef>
              <a:buClr>
                <a:schemeClr val="tx2"/>
              </a:buClr>
            </a:pPr>
            <a:r>
              <a:rPr lang="en-US" sz="2400" b="1" dirty="0" smtClean="0">
                <a:latin typeface="+mj-lt"/>
              </a:rPr>
              <a:t>Case study on B(a)P pollution in Europe and France (2018-2019)</a:t>
            </a:r>
          </a:p>
        </p:txBody>
      </p:sp>
      <p:sp>
        <p:nvSpPr>
          <p:cNvPr id="20" name="Rectangle 8"/>
          <p:cNvSpPr txBox="1">
            <a:spLocks noChangeArrowheads="1"/>
          </p:cNvSpPr>
          <p:nvPr/>
        </p:nvSpPr>
        <p:spPr bwMode="auto">
          <a:xfrm>
            <a:off x="0" y="0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Research activities on B(a)P pollution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32"/>
          <p:cNvGrpSpPr>
            <a:grpSpLocks/>
          </p:cNvGrpSpPr>
          <p:nvPr/>
        </p:nvGrpSpPr>
        <p:grpSpPr bwMode="auto">
          <a:xfrm>
            <a:off x="762000" y="3124200"/>
            <a:ext cx="7940675" cy="855662"/>
            <a:chOff x="342" y="2080"/>
            <a:chExt cx="4987" cy="470"/>
          </a:xfrm>
        </p:grpSpPr>
        <p:sp useBgFill="1"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342" y="2080"/>
              <a:ext cx="4969" cy="46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ru-RU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0" name="Text Box 34"/>
            <p:cNvSpPr txBox="1">
              <a:spLocks noChangeArrowheads="1"/>
            </p:cNvSpPr>
            <p:nvPr/>
          </p:nvSpPr>
          <p:spPr bwMode="auto">
            <a:xfrm>
              <a:off x="355" y="2081"/>
              <a:ext cx="4974" cy="469"/>
            </a:xfrm>
            <a:prstGeom prst="rect">
              <a:avLst/>
            </a:prstGeom>
            <a:solidFill>
              <a:srgbClr val="000080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r>
                <a:rPr lang="en-US" altLang="ru-RU" dirty="0" smtClean="0">
                  <a:solidFill>
                    <a:srgbClr val="FFFFFF"/>
                  </a:solidFill>
                  <a:latin typeface="Tahoma" pitchFamily="34" charset="0"/>
                  <a:cs typeface="Arial" pitchFamily="34" charset="0"/>
                </a:rPr>
                <a:t>Further activities: 1) multi-model analysis of B(a)P transport (</a:t>
              </a:r>
              <a:r>
                <a:rPr lang="en-US" altLang="ru-RU" dirty="0" err="1" smtClean="0">
                  <a:solidFill>
                    <a:srgbClr val="FFFFFF"/>
                  </a:solidFill>
                  <a:latin typeface="Tahoma" pitchFamily="34" charset="0"/>
                  <a:cs typeface="Arial" pitchFamily="34" charset="0"/>
                </a:rPr>
                <a:t>EuroDelta-Carb</a:t>
              </a:r>
              <a:r>
                <a:rPr lang="en-US" altLang="ru-RU" dirty="0" smtClean="0">
                  <a:solidFill>
                    <a:srgbClr val="FFFFFF"/>
                  </a:solidFill>
                  <a:latin typeface="Tahoma" pitchFamily="34" charset="0"/>
                  <a:cs typeface="Arial" pitchFamily="34" charset="0"/>
                </a:rPr>
                <a:t> </a:t>
              </a:r>
              <a:r>
                <a:rPr lang="en-US" altLang="ru-RU" dirty="0" err="1" smtClean="0">
                  <a:solidFill>
                    <a:srgbClr val="FFFFFF"/>
                  </a:solidFill>
                  <a:latin typeface="Tahoma" pitchFamily="34" charset="0"/>
                  <a:cs typeface="Arial" pitchFamily="34" charset="0"/>
                </a:rPr>
                <a:t>intercomparison</a:t>
              </a:r>
              <a:r>
                <a:rPr lang="en-US" altLang="ru-RU" dirty="0" smtClean="0">
                  <a:solidFill>
                    <a:srgbClr val="FFFFFF"/>
                  </a:solidFill>
                  <a:latin typeface="Tahoma" pitchFamily="34" charset="0"/>
                  <a:cs typeface="Arial" pitchFamily="34" charset="0"/>
                </a:rPr>
                <a:t>), 2) B(a)P case study for Poland </a:t>
              </a:r>
              <a:endParaRPr lang="en-US" altLang="ru-RU" dirty="0">
                <a:solidFill>
                  <a:srgbClr val="FFFFFF"/>
                </a:solidFill>
                <a:latin typeface="Tahoma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0" y="0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Research activities on HCB pollution</a:t>
            </a: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0" y="685800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763" indent="-4763" algn="ctr">
              <a:spcBef>
                <a:spcPct val="40000"/>
              </a:spcBef>
              <a:buClr>
                <a:schemeClr val="tx2"/>
              </a:buClr>
            </a:pPr>
            <a:r>
              <a:rPr lang="en-US" b="1" dirty="0" smtClean="0"/>
              <a:t>Refinement of </a:t>
            </a:r>
            <a:r>
              <a:rPr lang="en-US" b="1" dirty="0" smtClean="0">
                <a:solidFill>
                  <a:srgbClr val="0070C0"/>
                </a:solidFill>
              </a:rPr>
              <a:t>HCB</a:t>
            </a:r>
            <a:r>
              <a:rPr lang="en-US" b="1" dirty="0" smtClean="0"/>
              <a:t> pollution assessment with focus on </a:t>
            </a:r>
            <a:r>
              <a:rPr lang="en-US" b="1" dirty="0" smtClean="0">
                <a:solidFill>
                  <a:srgbClr val="0070C0"/>
                </a:solidFill>
              </a:rPr>
              <a:t>secondary sources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9508" y="1295400"/>
            <a:ext cx="4478692" cy="254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600" b="1" dirty="0" smtClean="0">
                <a:solidFill>
                  <a:srgbClr val="7030A0"/>
                </a:solidFill>
                <a:latin typeface="+mn-lt"/>
              </a:rPr>
              <a:t>Motivation:</a:t>
            </a:r>
          </a:p>
          <a:p>
            <a:pPr marL="271463" indent="-271463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</a:pPr>
            <a:r>
              <a:rPr lang="en-US" sz="1600" dirty="0" smtClean="0">
                <a:latin typeface="+mn-lt"/>
              </a:rPr>
              <a:t>HCB is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among priority POPs </a:t>
            </a:r>
            <a:r>
              <a:rPr lang="en-US" sz="1600" dirty="0" smtClean="0">
                <a:latin typeface="+mn-lt"/>
              </a:rPr>
              <a:t>in the Long-term strategy of the Convention (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LTS .38</a:t>
            </a:r>
            <a:r>
              <a:rPr lang="en-US" sz="1600" dirty="0" smtClean="0">
                <a:latin typeface="+mn-lt"/>
              </a:rPr>
              <a:t>)</a:t>
            </a:r>
          </a:p>
          <a:p>
            <a:pPr marL="271463" indent="-271463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Slow decline </a:t>
            </a:r>
            <a:r>
              <a:rPr lang="en-US" sz="1600" dirty="0" smtClean="0">
                <a:latin typeface="+mn-lt"/>
              </a:rPr>
              <a:t>of concentrations,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 increase </a:t>
            </a:r>
            <a:r>
              <a:rPr lang="en-US" sz="1600" dirty="0" smtClean="0">
                <a:latin typeface="+mn-lt"/>
              </a:rPr>
              <a:t>at some EMEP sites (last 10 years)</a:t>
            </a:r>
          </a:p>
          <a:p>
            <a:pPr marL="271463" indent="-271463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</a:pPr>
            <a:r>
              <a:rPr lang="en-US" sz="1600" dirty="0" smtClean="0">
                <a:latin typeface="+mn-lt"/>
              </a:rPr>
              <a:t>Relative contributions of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primary</a:t>
            </a:r>
            <a:r>
              <a:rPr lang="en-US" sz="1600" dirty="0" smtClean="0">
                <a:latin typeface="+mn-lt"/>
              </a:rPr>
              <a:t> and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secondary</a:t>
            </a:r>
            <a:r>
              <a:rPr lang="en-US" sz="1600" dirty="0" smtClean="0">
                <a:latin typeface="+mn-lt"/>
              </a:rPr>
              <a:t> emissions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4038600"/>
            <a:ext cx="4876800" cy="254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600" b="1" dirty="0" smtClean="0">
                <a:solidFill>
                  <a:srgbClr val="7030A0"/>
                </a:solidFill>
                <a:latin typeface="+mn-lt"/>
              </a:rPr>
              <a:t>Objectives:</a:t>
            </a:r>
          </a:p>
          <a:p>
            <a:pPr marL="271463" indent="-271463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</a:pPr>
            <a:r>
              <a:rPr lang="en-US" sz="1600" dirty="0" smtClean="0">
                <a:latin typeface="+mn-lt"/>
              </a:rPr>
              <a:t>Analysis and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improvement</a:t>
            </a:r>
            <a:r>
              <a:rPr lang="en-US" sz="1600" dirty="0" smtClean="0">
                <a:latin typeface="+mn-lt"/>
              </a:rPr>
              <a:t> of HCB model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assessment results</a:t>
            </a:r>
            <a:r>
              <a:rPr lang="en-US" sz="1600" dirty="0" smtClean="0">
                <a:latin typeface="+mn-lt"/>
              </a:rPr>
              <a:t> (MSC-E, CCC)</a:t>
            </a:r>
          </a:p>
          <a:p>
            <a:pPr marL="271463" indent="-271463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Development of scenarios</a:t>
            </a:r>
            <a:r>
              <a:rPr lang="en-US" sz="1600" dirty="0" smtClean="0">
                <a:latin typeface="+mn-lt"/>
              </a:rPr>
              <a:t> of HCB global/historical emissions (JRC, TF HTAP)</a:t>
            </a:r>
          </a:p>
          <a:p>
            <a:pPr marL="271463" indent="-271463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Tx/>
              <a:buChar char="•"/>
            </a:pP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Reduction</a:t>
            </a:r>
            <a:r>
              <a:rPr lang="en-US" sz="1600" dirty="0" smtClean="0">
                <a:latin typeface="+mn-lt"/>
              </a:rPr>
              <a:t> of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uncertainties</a:t>
            </a:r>
            <a:r>
              <a:rPr lang="en-US" sz="1600" dirty="0" smtClean="0">
                <a:latin typeface="+mn-lt"/>
              </a:rPr>
              <a:t> in national HCB emission inventories (TFEIP, Parties)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4876800" y="1295400"/>
            <a:ext cx="3922713" cy="2465071"/>
            <a:chOff x="4876800" y="1295400"/>
            <a:chExt cx="3922713" cy="246507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6800" y="1295400"/>
              <a:ext cx="3922713" cy="2465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5486400" y="1414046"/>
              <a:ext cx="3276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n-lt"/>
                </a:rPr>
                <a:t>Measured HCB concentrations (CCC)</a:t>
              </a:r>
              <a:endParaRPr lang="ru-RU" sz="1600" dirty="0">
                <a:latin typeface="+mn-lt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908387" y="3810000"/>
            <a:ext cx="4007013" cy="2743200"/>
            <a:chOff x="4800600" y="3810000"/>
            <a:chExt cx="4007013" cy="2743200"/>
          </a:xfrm>
        </p:grpSpPr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9681" y="4503841"/>
              <a:ext cx="2212975" cy="181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4800600" y="5017739"/>
              <a:ext cx="133985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rgbClr val="FF0000"/>
                  </a:solidFill>
                  <a:latin typeface="Arial" pitchFamily="34" charset="0"/>
                </a:rPr>
                <a:t>EMEP</a:t>
              </a:r>
              <a:r>
                <a:rPr lang="en-US" sz="1200" dirty="0">
                  <a:solidFill>
                    <a:srgbClr val="FF0000"/>
                  </a:solidFill>
                  <a:latin typeface="Arial" pitchFamily="34" charset="0"/>
                </a:rPr>
                <a:t> anthropogenic </a:t>
              </a:r>
              <a:r>
                <a:rPr lang="en-US" sz="1200" dirty="0" smtClean="0">
                  <a:solidFill>
                    <a:srgbClr val="FF0000"/>
                  </a:solidFill>
                  <a:latin typeface="Arial" pitchFamily="34" charset="0"/>
                </a:rPr>
                <a:t>sources</a:t>
              </a:r>
              <a:endParaRPr lang="ru-RU" sz="1200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5291300" y="5974806"/>
              <a:ext cx="1350963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atin typeface="Arial" pitchFamily="34" charset="0"/>
                </a:rPr>
                <a:t>Global </a:t>
              </a:r>
              <a:r>
                <a:rPr lang="en-US" sz="1200" dirty="0">
                  <a:latin typeface="Arial" pitchFamily="34" charset="0"/>
                </a:rPr>
                <a:t>anthropogenic sources</a:t>
              </a:r>
              <a:endParaRPr lang="ru-RU" sz="1200" dirty="0">
                <a:latin typeface="Arial" pitchFamily="34" charset="0"/>
              </a:endParaRPr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7318538" y="6017669"/>
              <a:ext cx="1093788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atin typeface="Arial" pitchFamily="34" charset="0"/>
                </a:rPr>
                <a:t>Global </a:t>
              </a:r>
              <a:r>
                <a:rPr lang="en-US" sz="1200" dirty="0">
                  <a:latin typeface="Arial" pitchFamily="34" charset="0"/>
                </a:rPr>
                <a:t>secondary sources</a:t>
              </a:r>
              <a:endParaRPr lang="ru-RU" sz="1200" dirty="0">
                <a:latin typeface="Arial" pitchFamily="34" charset="0"/>
              </a:endParaRPr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7713825" y="4651124"/>
              <a:ext cx="1093788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solidFill>
                    <a:srgbClr val="0000FF"/>
                  </a:solidFill>
                  <a:latin typeface="Arial" pitchFamily="34" charset="0"/>
                </a:rPr>
                <a:t>EMEP</a:t>
              </a:r>
              <a:r>
                <a:rPr lang="en-US" sz="1200" dirty="0">
                  <a:solidFill>
                    <a:srgbClr val="0000FF"/>
                  </a:solidFill>
                  <a:latin typeface="Arial" pitchFamily="34" charset="0"/>
                </a:rPr>
                <a:t> secondary </a:t>
              </a:r>
              <a:r>
                <a:rPr lang="en-US" sz="1200" dirty="0" smtClean="0">
                  <a:solidFill>
                    <a:srgbClr val="0000FF"/>
                  </a:solidFill>
                  <a:latin typeface="Arial" pitchFamily="34" charset="0"/>
                </a:rPr>
                <a:t>sources</a:t>
              </a:r>
              <a:endParaRPr lang="ru-RU" sz="1200" dirty="0">
                <a:solidFill>
                  <a:srgbClr val="0000FF"/>
                </a:solidFill>
                <a:latin typeface="Arial" pitchFamily="34" charset="0"/>
              </a:endParaRPr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 flipH="1" flipV="1">
              <a:off x="5770725" y="5495381"/>
              <a:ext cx="338138" cy="1889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" name="Group 17"/>
            <p:cNvGrpSpPr>
              <a:grpSpLocks/>
            </p:cNvGrpSpPr>
            <p:nvPr/>
          </p:nvGrpSpPr>
          <p:grpSpPr bwMode="auto">
            <a:xfrm>
              <a:off x="6095257" y="4567698"/>
              <a:ext cx="1836737" cy="1012825"/>
              <a:chOff x="3799" y="2241"/>
              <a:chExt cx="1157" cy="638"/>
            </a:xfrm>
          </p:grpSpPr>
          <p:sp>
            <p:nvSpPr>
              <p:cNvPr id="36" name="Arc 18"/>
              <p:cNvSpPr>
                <a:spLocks/>
              </p:cNvSpPr>
              <p:nvPr/>
            </p:nvSpPr>
            <p:spPr bwMode="auto">
              <a:xfrm>
                <a:off x="3799" y="2241"/>
                <a:ext cx="1157" cy="63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757 w 43200"/>
                  <a:gd name="T1" fmla="*/ 30133 h 30149"/>
                  <a:gd name="T2" fmla="*/ 41436 w 43200"/>
                  <a:gd name="T3" fmla="*/ 30149 h 30149"/>
                  <a:gd name="T4" fmla="*/ 21600 w 43200"/>
                  <a:gd name="T5" fmla="*/ 21600 h 30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0149" fill="none" extrusionOk="0">
                    <a:moveTo>
                      <a:pt x="1756" y="30133"/>
                    </a:moveTo>
                    <a:cubicBezTo>
                      <a:pt x="597" y="27437"/>
                      <a:pt x="0" y="2453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4540"/>
                      <a:pt x="42599" y="27449"/>
                      <a:pt x="41436" y="30149"/>
                    </a:cubicBezTo>
                  </a:path>
                  <a:path w="43200" h="30149" stroke="0" extrusionOk="0">
                    <a:moveTo>
                      <a:pt x="1756" y="30133"/>
                    </a:moveTo>
                    <a:cubicBezTo>
                      <a:pt x="597" y="27437"/>
                      <a:pt x="0" y="2453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4540"/>
                      <a:pt x="42599" y="27449"/>
                      <a:pt x="41436" y="3014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/>
            </p:nvSpPr>
            <p:spPr bwMode="auto">
              <a:xfrm>
                <a:off x="3843" y="2697"/>
                <a:ext cx="1064" cy="182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536" y="0"/>
                  </a:cxn>
                  <a:cxn ang="0">
                    <a:pos x="1064" y="174"/>
                  </a:cxn>
                </a:cxnLst>
                <a:rect l="0" t="0" r="r" b="b"/>
                <a:pathLst>
                  <a:path w="1064" h="182">
                    <a:moveTo>
                      <a:pt x="0" y="182"/>
                    </a:moveTo>
                    <a:lnTo>
                      <a:pt x="536" y="0"/>
                    </a:lnTo>
                    <a:lnTo>
                      <a:pt x="1064" y="174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5355296" y="4004846"/>
              <a:ext cx="3251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+mn-lt"/>
                </a:rPr>
                <a:t>HCB air concentration</a:t>
              </a:r>
            </a:p>
            <a:p>
              <a:pPr algn="ctr"/>
              <a:r>
                <a:rPr lang="en-US" sz="1600" dirty="0" smtClean="0">
                  <a:latin typeface="+mn-lt"/>
                </a:rPr>
                <a:t>(model estimates)</a:t>
              </a:r>
              <a:endParaRPr lang="ru-RU" sz="1600" dirty="0">
                <a:latin typeface="+mn-lt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189958" y="3810000"/>
              <a:ext cx="15449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latin typeface="+mn-lt"/>
                </a:rPr>
                <a:t>Contributions to</a:t>
              </a:r>
              <a:endParaRPr lang="ru-RU" sz="1600" dirty="0">
                <a:latin typeface="+mn-lt"/>
              </a:endParaRPr>
            </a:p>
          </p:txBody>
        </p:sp>
        <p:sp>
          <p:nvSpPr>
            <p:cNvPr id="35" name="Равнобедренный треугольник 34"/>
            <p:cNvSpPr/>
            <p:nvPr/>
          </p:nvSpPr>
          <p:spPr>
            <a:xfrm rot="4011067">
              <a:off x="6476692" y="5128312"/>
              <a:ext cx="74247" cy="882645"/>
            </a:xfrm>
            <a:prstGeom prst="triangle">
              <a:avLst>
                <a:gd name="adj" fmla="val 48191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410200" y="5040868"/>
            <a:ext cx="3124200" cy="738664"/>
            <a:chOff x="5410200" y="5040868"/>
            <a:chExt cx="3124200" cy="738664"/>
          </a:xfrm>
        </p:grpSpPr>
        <p:sp>
          <p:nvSpPr>
            <p:cNvPr id="38" name="TextBox 37"/>
            <p:cNvSpPr txBox="1"/>
            <p:nvPr/>
          </p:nvSpPr>
          <p:spPr>
            <a:xfrm>
              <a:off x="5410200" y="541020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?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208670" y="5040868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?</a:t>
              </a:r>
              <a:endParaRPr lang="ru-RU" b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296000"/>
            <a:ext cx="8534400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1600" b="1" dirty="0" smtClean="0">
                <a:solidFill>
                  <a:srgbClr val="7030A0"/>
                </a:solidFill>
                <a:latin typeface="+mn-lt"/>
              </a:rPr>
              <a:t>Ongoing and further activities: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 smtClean="0">
                <a:latin typeface="+mn-lt"/>
              </a:rPr>
              <a:t>Analysis of model parameterization and refinement of HCB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accumulation in media </a:t>
            </a:r>
            <a:r>
              <a:rPr lang="en-US" sz="1600" dirty="0" smtClean="0">
                <a:latin typeface="+mn-lt"/>
              </a:rPr>
              <a:t>(MSC-E)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 smtClean="0">
                <a:latin typeface="+mn-lt"/>
              </a:rPr>
              <a:t>Analysis of seasonality of HCB concentrations in 2017  (CCC)</a:t>
            </a:r>
          </a:p>
          <a:p>
            <a:pPr marL="271463" indent="-271463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Tx/>
              <a:buChar char="•"/>
              <a:tabLst>
                <a:tab pos="271463" algn="l"/>
              </a:tabLst>
            </a:pPr>
            <a:r>
              <a:rPr lang="en-US" sz="1600" dirty="0" smtClean="0">
                <a:latin typeface="+mn-lt"/>
              </a:rPr>
              <a:t>Evaluation of model results using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POP Passive Sampling campaign </a:t>
            </a:r>
            <a:r>
              <a:rPr lang="en-US" sz="1600" dirty="0" smtClean="0">
                <a:latin typeface="+mn-lt"/>
              </a:rPr>
              <a:t>(CCC) </a:t>
            </a:r>
          </a:p>
        </p:txBody>
      </p:sp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0" y="0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Research activities on HCB pollution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685800"/>
            <a:ext cx="9144000" cy="4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763" indent="-4763" algn="ctr">
              <a:spcBef>
                <a:spcPct val="40000"/>
              </a:spcBef>
              <a:buClr>
                <a:schemeClr val="tx2"/>
              </a:buClr>
            </a:pPr>
            <a:r>
              <a:rPr lang="en-US" b="1" dirty="0" smtClean="0"/>
              <a:t>Refinement of </a:t>
            </a:r>
            <a:r>
              <a:rPr lang="en-US" b="1" dirty="0" smtClean="0">
                <a:solidFill>
                  <a:srgbClr val="0070C0"/>
                </a:solidFill>
              </a:rPr>
              <a:t>HCB</a:t>
            </a:r>
            <a:r>
              <a:rPr lang="en-US" b="1" dirty="0" smtClean="0"/>
              <a:t> pollution assessment with focus on </a:t>
            </a:r>
            <a:r>
              <a:rPr lang="en-US" b="1" dirty="0" smtClean="0">
                <a:solidFill>
                  <a:srgbClr val="0070C0"/>
                </a:solidFill>
              </a:rPr>
              <a:t>secondary sources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300458" y="3346002"/>
            <a:ext cx="8614942" cy="2919798"/>
            <a:chOff x="300458" y="3346002"/>
            <a:chExt cx="8614942" cy="2919798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0458" y="3429000"/>
              <a:ext cx="4195342" cy="283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>
              <a:off x="4724400" y="3733800"/>
              <a:ext cx="4191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 smtClean="0">
                  <a:latin typeface="+mn-lt"/>
                </a:rPr>
                <a:t>BASE	</a:t>
              </a:r>
              <a:r>
                <a:rPr lang="en-US" sz="1600" dirty="0" err="1" smtClean="0">
                  <a:latin typeface="+mn-lt"/>
                </a:rPr>
                <a:t>Base</a:t>
              </a:r>
              <a:r>
                <a:rPr lang="en-US" sz="1600" dirty="0" smtClean="0">
                  <a:latin typeface="+mn-lt"/>
                </a:rPr>
                <a:t> case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 smtClean="0">
                  <a:latin typeface="+mn-lt"/>
                </a:rPr>
                <a:t>DEGR	Decreased degradation rate in soil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 smtClean="0">
                  <a:latin typeface="+mn-lt"/>
                </a:rPr>
                <a:t>KOW	Increased HCB sorption in soil (KOW)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 smtClean="0">
                  <a:latin typeface="+mn-lt"/>
                </a:rPr>
                <a:t>ACCFR	Increased accessible fraction of soil 	for HCB</a:t>
              </a:r>
              <a:endParaRPr lang="ru-RU" sz="1600" dirty="0">
                <a:latin typeface="+mn-lt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343400" y="3346002"/>
              <a:ext cx="4191000" cy="368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1463" indent="-271463" algn="ctr">
                <a:lnSpc>
                  <a:spcPct val="120000"/>
                </a:lnSpc>
                <a:spcBef>
                  <a:spcPts val="600"/>
                </a:spcBef>
                <a:buClr>
                  <a:schemeClr val="tx2"/>
                </a:buClr>
                <a:tabLst>
                  <a:tab pos="271463" algn="l"/>
                </a:tabLst>
              </a:pPr>
              <a:r>
                <a:rPr lang="en-US" sz="1600" b="1" dirty="0" smtClean="0">
                  <a:latin typeface="+mn-lt"/>
                </a:rPr>
                <a:t>Experimental model simulations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04800" y="3429000"/>
            <a:ext cx="7904427" cy="3048000"/>
            <a:chOff x="304800" y="3429000"/>
            <a:chExt cx="7904427" cy="3048000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00" y="3429000"/>
              <a:ext cx="4627827" cy="30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Прямоугольник 23"/>
            <p:cNvSpPr/>
            <p:nvPr/>
          </p:nvSpPr>
          <p:spPr>
            <a:xfrm>
              <a:off x="5410200" y="3429000"/>
              <a:ext cx="18287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  <a:latin typeface="+mn-lt"/>
                  <a:cs typeface="Arial" pitchFamily="34" charset="0"/>
                </a:rPr>
                <a:t>Effect of primary emissions</a:t>
              </a:r>
              <a:endParaRPr lang="ru-RU" b="1" dirty="0">
                <a:solidFill>
                  <a:srgbClr val="0070C0"/>
                </a:solidFill>
                <a:latin typeface="+mn-lt"/>
                <a:cs typeface="Arial" pitchFamily="34" charset="0"/>
              </a:endParaRPr>
            </a:p>
          </p:txBody>
        </p:sp>
        <p:grpSp>
          <p:nvGrpSpPr>
            <p:cNvPr id="25" name="Группа 40"/>
            <p:cNvGrpSpPr/>
            <p:nvPr/>
          </p:nvGrpSpPr>
          <p:grpSpPr>
            <a:xfrm>
              <a:off x="609600" y="3505200"/>
              <a:ext cx="2655406" cy="2700000"/>
              <a:chOff x="849794" y="3581400"/>
              <a:chExt cx="2655406" cy="2700000"/>
            </a:xfrm>
          </p:grpSpPr>
          <p:pic>
            <p:nvPicPr>
              <p:cNvPr id="31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49794" y="3581400"/>
                <a:ext cx="2655406" cy="27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Прямоугольник 31"/>
              <p:cNvSpPr/>
              <p:nvPr/>
            </p:nvSpPr>
            <p:spPr>
              <a:xfrm>
                <a:off x="914400" y="3657600"/>
                <a:ext cx="6848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latin typeface="Arial" pitchFamily="34" charset="0"/>
                    <a:cs typeface="Arial" pitchFamily="34" charset="0"/>
                  </a:rPr>
                  <a:t>HCB</a:t>
                </a:r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" name="Овал 25"/>
            <p:cNvSpPr/>
            <p:nvPr/>
          </p:nvSpPr>
          <p:spPr>
            <a:xfrm rot="19595123">
              <a:off x="1482556" y="3984332"/>
              <a:ext cx="1619615" cy="14425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4800" y="6169223"/>
              <a:ext cx="32003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Measurements of HCB in air (2017)</a:t>
              </a:r>
              <a:endParaRPr lang="ru-RU" sz="1400" dirty="0">
                <a:latin typeface="+mn-lt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 flipH="1">
              <a:off x="4724400" y="3657600"/>
              <a:ext cx="609600" cy="22860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stCxn id="24" idx="3"/>
            </p:cNvCxnSpPr>
            <p:nvPr/>
          </p:nvCxnSpPr>
          <p:spPr>
            <a:xfrm>
              <a:off x="7238999" y="3752166"/>
              <a:ext cx="457201" cy="36263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457200" y="3320309"/>
            <a:ext cx="3505200" cy="3156691"/>
            <a:chOff x="4724400" y="844574"/>
            <a:chExt cx="3505200" cy="3156691"/>
          </a:xfrm>
        </p:grpSpPr>
        <p:pic>
          <p:nvPicPr>
            <p:cNvPr id="34" name="Рисунок 33" descr="hcb_obs_2016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4400" y="844574"/>
              <a:ext cx="3352800" cy="2633471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5029201" y="3478045"/>
              <a:ext cx="3200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Passive sampling of HCB in air (CCC, </a:t>
              </a:r>
              <a:r>
                <a:rPr lang="en-US" sz="1400" dirty="0" smtClean="0">
                  <a:solidFill>
                    <a:srgbClr val="0070C0"/>
                  </a:solidFill>
                  <a:latin typeface="+mn-lt"/>
                </a:rPr>
                <a:t>preliminary results</a:t>
              </a:r>
              <a:r>
                <a:rPr lang="en-US" sz="1400" dirty="0" smtClean="0">
                  <a:latin typeface="+mn-lt"/>
                </a:rPr>
                <a:t>)</a:t>
              </a:r>
              <a:endParaRPr lang="ru-RU" sz="1400" dirty="0">
                <a:latin typeface="+mn-lt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702175" y="3352800"/>
            <a:ext cx="3375025" cy="2971800"/>
            <a:chOff x="685800" y="838200"/>
            <a:chExt cx="3375025" cy="2971800"/>
          </a:xfrm>
        </p:grpSpPr>
        <p:pic>
          <p:nvPicPr>
            <p:cNvPr id="37" name="Рисунок 36" descr="hcb_mod_2017_09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800" y="838200"/>
              <a:ext cx="3375025" cy="2650929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838201" y="3502223"/>
              <a:ext cx="32003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+mn-lt"/>
                </a:rPr>
                <a:t>Modelled</a:t>
              </a:r>
              <a:r>
                <a:rPr lang="en-US" sz="1400" dirty="0" smtClean="0">
                  <a:latin typeface="+mn-lt"/>
                </a:rPr>
                <a:t> HCB air concentrations (2016)</a:t>
              </a:r>
              <a:endParaRPr lang="ru-RU" sz="14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1" y="0"/>
            <a:ext cx="9143999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600" kern="0" dirty="0" smtClean="0">
                <a:solidFill>
                  <a:srgbClr val="1F497D"/>
                </a:solidFill>
                <a:latin typeface="+mj-lt"/>
              </a:rPr>
              <a:t>Co-operation</a:t>
            </a: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with international organizations</a:t>
            </a:r>
            <a:endParaRPr kumimoji="0" lang="ru-RU" sz="36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533400" y="914400"/>
            <a:ext cx="80772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Bef>
                <a:spcPct val="40000"/>
              </a:spcBef>
              <a:buClr>
                <a:schemeClr val="tx2"/>
              </a:buClr>
              <a:buFont typeface="Wingdings" pitchFamily="2" charset="2"/>
              <a:buChar char="Ø"/>
              <a:tabLst>
                <a:tab pos="271463" algn="l"/>
              </a:tabLst>
            </a:pPr>
            <a:r>
              <a:rPr lang="en-US" sz="2000" dirty="0" smtClean="0">
                <a:solidFill>
                  <a:srgbClr val="003399"/>
                </a:solidFill>
                <a:latin typeface="+mn-lt"/>
              </a:rPr>
              <a:t>Arctic Monitoring and Assessment </a:t>
            </a:r>
            <a:r>
              <a:rPr lang="en-US" sz="2000" dirty="0" err="1" smtClean="0">
                <a:solidFill>
                  <a:srgbClr val="003399"/>
                </a:solidFill>
                <a:latin typeface="+mn-lt"/>
              </a:rPr>
              <a:t>Programme</a:t>
            </a:r>
            <a:r>
              <a:rPr lang="en-US" sz="2000" dirty="0" smtClean="0">
                <a:solidFill>
                  <a:srgbClr val="003399"/>
                </a:solidFill>
                <a:latin typeface="+mn-lt"/>
              </a:rPr>
              <a:t> (</a:t>
            </a:r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AMAP</a:t>
            </a:r>
            <a:r>
              <a:rPr lang="en-US" sz="2000" dirty="0" smtClean="0">
                <a:solidFill>
                  <a:srgbClr val="003399"/>
                </a:solidFill>
                <a:latin typeface="+mn-lt"/>
              </a:rPr>
              <a:t>)</a:t>
            </a:r>
          </a:p>
          <a:p>
            <a:pPr marL="728663" lvl="1" indent="-271463">
              <a:spcBef>
                <a:spcPct val="40000"/>
              </a:spcBef>
              <a:buClr>
                <a:schemeClr val="tx2"/>
              </a:buClr>
              <a:buFont typeface="Wingdings" pitchFamily="2" charset="2"/>
              <a:buChar char="§"/>
              <a:tabLst>
                <a:tab pos="271463" algn="l"/>
              </a:tabLst>
            </a:pPr>
            <a:r>
              <a:rPr lang="en-US" sz="2000" dirty="0" smtClean="0">
                <a:latin typeface="+mn-lt"/>
              </a:rPr>
              <a:t>Contribution to the AMAP Assessment of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POP Pollution of the Arctic region (2019)</a:t>
            </a:r>
            <a:endParaRPr lang="en-US" sz="2000" dirty="0" smtClean="0">
              <a:solidFill>
                <a:srgbClr val="009900"/>
              </a:solidFill>
              <a:latin typeface="+mn-lt"/>
            </a:endParaRPr>
          </a:p>
          <a:p>
            <a:pPr marL="271463" indent="-271463">
              <a:spcBef>
                <a:spcPct val="40000"/>
              </a:spcBef>
              <a:buClr>
                <a:schemeClr val="tx2"/>
              </a:buClr>
              <a:buFont typeface="Wingdings" pitchFamily="2" charset="2"/>
              <a:buChar char="Ø"/>
              <a:tabLst>
                <a:tab pos="271463" algn="l"/>
              </a:tabLst>
            </a:pPr>
            <a:r>
              <a:rPr lang="en-US" sz="2000" dirty="0" smtClean="0">
                <a:solidFill>
                  <a:srgbClr val="003399"/>
                </a:solidFill>
                <a:latin typeface="+mn-lt"/>
              </a:rPr>
              <a:t>Helsinki Commission (</a:t>
            </a:r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HELCOM</a:t>
            </a:r>
            <a:r>
              <a:rPr lang="en-US" sz="2000" dirty="0" smtClean="0">
                <a:solidFill>
                  <a:srgbClr val="003399"/>
                </a:solidFill>
                <a:latin typeface="+mn-lt"/>
              </a:rPr>
              <a:t>)</a:t>
            </a:r>
          </a:p>
          <a:p>
            <a:pPr marL="728663" lvl="1" indent="-271463">
              <a:spcBef>
                <a:spcPct val="40000"/>
              </a:spcBef>
              <a:buClr>
                <a:schemeClr val="tx2"/>
              </a:buClr>
              <a:buFont typeface="Wingdings" pitchFamily="2" charset="2"/>
              <a:buChar char="§"/>
              <a:tabLst>
                <a:tab pos="271463" algn="l"/>
              </a:tabLst>
            </a:pPr>
            <a:r>
              <a:rPr lang="en-US" sz="2000" dirty="0" smtClean="0">
                <a:latin typeface="+mn-lt"/>
              </a:rPr>
              <a:t>Assessment  of atmospheric load of HMs and POPs to the Baltic Sea (HMs, PCDD/Fs)</a:t>
            </a:r>
          </a:p>
          <a:p>
            <a:pPr marL="271463" lvl="0" indent="-271463">
              <a:spcBef>
                <a:spcPct val="40000"/>
              </a:spcBef>
              <a:buClr>
                <a:srgbClr val="1F497D"/>
              </a:buClr>
              <a:buFont typeface="Wingdings" pitchFamily="2" charset="2"/>
              <a:buChar char="Ø"/>
              <a:tabLst>
                <a:tab pos="271463" algn="l"/>
              </a:tabLst>
            </a:pPr>
            <a:r>
              <a:rPr lang="en-US" sz="2000" dirty="0" smtClean="0">
                <a:solidFill>
                  <a:srgbClr val="003399"/>
                </a:solidFill>
                <a:latin typeface="+mn-lt"/>
              </a:rPr>
              <a:t>Stockholm Convention (</a:t>
            </a:r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SC</a:t>
            </a:r>
            <a:r>
              <a:rPr lang="en-US" sz="2000" dirty="0" smtClean="0">
                <a:solidFill>
                  <a:srgbClr val="003399"/>
                </a:solidFill>
                <a:latin typeface="+mn-lt"/>
              </a:rPr>
              <a:t>)</a:t>
            </a:r>
          </a:p>
          <a:p>
            <a:pPr marL="728663" lvl="1" indent="-271463">
              <a:spcBef>
                <a:spcPct val="40000"/>
              </a:spcBef>
              <a:buClr>
                <a:srgbClr val="1F497D"/>
              </a:buClr>
              <a:buFont typeface="Wingdings" pitchFamily="2" charset="2"/>
              <a:buChar char="§"/>
              <a:tabLst>
                <a:tab pos="271463" algn="l"/>
              </a:tabLst>
            </a:pP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Contribution to the SC effectiveness evaluation regional WEOG and Global assessment reports (2019-2021)</a:t>
            </a:r>
          </a:p>
          <a:p>
            <a:pPr marL="271463" indent="-271463">
              <a:spcBef>
                <a:spcPct val="40000"/>
              </a:spcBef>
              <a:buClr>
                <a:schemeClr val="tx2"/>
              </a:buClr>
              <a:buFont typeface="Wingdings" pitchFamily="2" charset="2"/>
              <a:buChar char="Ø"/>
              <a:tabLst>
                <a:tab pos="271463" algn="l"/>
              </a:tabLst>
            </a:pPr>
            <a:r>
              <a:rPr lang="en-US" sz="2000" dirty="0" smtClean="0">
                <a:solidFill>
                  <a:srgbClr val="003399"/>
                </a:solidFill>
                <a:latin typeface="+mn-lt"/>
              </a:rPr>
              <a:t>European Chemical Agency (EU regulation “Registration, Evaluation, Authorization and Restriction of Chemicals”, </a:t>
            </a:r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REACH</a:t>
            </a:r>
            <a:r>
              <a:rPr lang="en-US" sz="2000" dirty="0" smtClean="0">
                <a:solidFill>
                  <a:srgbClr val="003399"/>
                </a:solidFill>
                <a:latin typeface="+mn-lt"/>
              </a:rPr>
              <a:t>)</a:t>
            </a:r>
          </a:p>
          <a:p>
            <a:pPr marL="728663" lvl="1" indent="-271463">
              <a:spcBef>
                <a:spcPct val="40000"/>
              </a:spcBef>
              <a:buClr>
                <a:schemeClr val="tx2"/>
              </a:buClr>
              <a:buFont typeface="Wingdings" pitchFamily="2" charset="2"/>
              <a:buChar char="§"/>
              <a:tabLst>
                <a:tab pos="271463" algn="l"/>
              </a:tabLst>
            </a:pPr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Updated</a:t>
            </a:r>
            <a:r>
              <a:rPr lang="en-US" sz="2000" dirty="0" smtClean="0">
                <a:latin typeface="+mn-lt"/>
              </a:rPr>
              <a:t> EU Regulation on POPs (Regulation 2019/1021) </a:t>
            </a:r>
          </a:p>
          <a:p>
            <a:pPr marL="728663" lvl="1" indent="-271463">
              <a:spcBef>
                <a:spcPct val="40000"/>
              </a:spcBef>
              <a:buClr>
                <a:schemeClr val="tx2"/>
              </a:buClr>
              <a:buFont typeface="Wingdings" pitchFamily="2" charset="2"/>
              <a:buChar char="§"/>
              <a:tabLst>
                <a:tab pos="271463" algn="l"/>
              </a:tabLst>
            </a:pPr>
            <a:r>
              <a:rPr lang="en-US" sz="2000" dirty="0" smtClean="0">
                <a:latin typeface="+mn-lt"/>
              </a:rPr>
              <a:t>ECHA supporting  identification of </a:t>
            </a:r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new POPs</a:t>
            </a:r>
            <a:r>
              <a:rPr lang="en-US" sz="2000" dirty="0" smtClean="0">
                <a:latin typeface="+mn-lt"/>
              </a:rPr>
              <a:t> for listing in the </a:t>
            </a:r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POP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14704</TotalTime>
  <Words>894</Words>
  <Application>Microsoft Office PowerPoint</Application>
  <PresentationFormat>Экран (4:3)</PresentationFormat>
  <Paragraphs>128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Alexey Gusev</dc:creator>
  <cp:lastModifiedBy>istrijkina</cp:lastModifiedBy>
  <cp:revision>1220</cp:revision>
  <dcterms:created xsi:type="dcterms:W3CDTF">2018-04-11T09:41:54Z</dcterms:created>
  <dcterms:modified xsi:type="dcterms:W3CDTF">2019-09-27T11:53:39Z</dcterms:modified>
</cp:coreProperties>
</file>