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307" r:id="rId4"/>
    <p:sldId id="275" r:id="rId5"/>
    <p:sldId id="312" r:id="rId6"/>
    <p:sldId id="276" r:id="rId7"/>
    <p:sldId id="316" r:id="rId8"/>
    <p:sldId id="311" r:id="rId9"/>
    <p:sldId id="317" r:id="rId10"/>
    <p:sldId id="279" r:id="rId11"/>
    <p:sldId id="313" r:id="rId12"/>
    <p:sldId id="314" r:id="rId13"/>
    <p:sldId id="263" r:id="rId14"/>
    <p:sldId id="318" r:id="rId15"/>
    <p:sldId id="302" r:id="rId16"/>
    <p:sldId id="305" r:id="rId17"/>
    <p:sldId id="315" r:id="rId18"/>
    <p:sldId id="29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4672C4"/>
    <a:srgbClr val="548235"/>
    <a:srgbClr val="ED7D31"/>
    <a:srgbClr val="4472C4"/>
    <a:srgbClr val="FFC000"/>
    <a:srgbClr val="CA2A00"/>
    <a:srgbClr val="FFBF00"/>
    <a:srgbClr val="FFA5A5"/>
    <a:srgbClr val="00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3" autoAdjust="0"/>
    <p:restoredTop sz="96139" autoAdjust="0"/>
  </p:normalViewPr>
  <p:slideViewPr>
    <p:cSldViewPr snapToGrid="0">
      <p:cViewPr varScale="1">
        <p:scale>
          <a:sx n="100" d="100"/>
          <a:sy n="100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9ABA-EAE3-45D3-B5B5-6A0FCF5E6304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0E21C-099E-4371-9999-C9A8E30B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1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26678-8A4B-4210-A11E-ECFDE59C1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8564E8-6981-49E8-AEAD-6E1FDAAF3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2C8B6-3134-4198-BBD0-51BDC4B0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3D502-D69A-4F6E-BA9F-FF424371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E2B18-AC2C-480B-9566-412B38CF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6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A25E9-7965-489C-9813-CDF6C9D9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9FA120-4844-4418-BB40-E1E3C4222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D1E70-BED7-45C0-BC82-2420F383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7CA25-F87A-4934-8D9E-A790A8BE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24A9F-1CF9-40EA-8087-0ABD1147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4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9FBBB0-5574-4EBB-BC96-F4CEBDE18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DA7CAD-03FB-4714-8F64-0DC543918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35E305-F468-4931-B109-F277D41E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92D6C-CEED-48E9-BDB5-96E64E71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8694C-C2EC-4085-A16D-C1D2D0D1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3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3C99D-6D4F-4EAA-8EF2-2A6CA18B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1D45-B683-4731-A34F-8570C6DB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CC8DD7-AE0E-4760-BA0F-14988030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26A87-73B1-44F8-AEFB-262150D8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F5BA5-FC28-462F-B6EF-BA077180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5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CC30F-0879-49D5-8ECD-D473B31A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E6822-99B8-4D10-A1F6-BF4DB137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77B99-20D8-46BD-9E70-C92D557E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58285-7A1C-4919-805A-777580B5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B2760-9DAB-4D35-A228-65CE1599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6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EA447-7B57-4400-858B-07A5131E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74AE8-9A80-4197-94ED-60A19E3C0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30D71-44B4-403A-B067-1B1FFFFAB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F2EDDE-6A1E-4B17-95B7-0ED8512E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91FF33-7DFE-474A-8042-3DB0E277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1BA93-AC62-4B1F-A873-FCA676E6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3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F4982-3249-44BA-9468-DF26AFB5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462E8-AC34-42A5-A34D-9AF5F7B8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E74BE6-57ED-4F3E-914B-CCF6FB060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BE0116-5683-497A-AD39-F46D4B991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25CA2E-0EE7-45A1-AF65-7952EEB0A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634B1-1D70-4DEF-BCB6-3D01D25A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0E9258-9366-4B48-B0AF-0356D1E1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D527A7-2040-44C3-B128-5B0A24AF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2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6E7F-9122-4369-9A05-50626C43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558007-61B3-4B07-BE8E-2C7D9674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1F27BC-FAD6-42C3-A4FE-AC2AB2CB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11CD43-120A-4A00-81AE-26F29980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B6791F-D0F7-457E-BC07-F0A68F49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70B722-692D-4222-861C-7ED57DC1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D57E7D-80C6-469F-B675-E6261A0D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2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9B913-F6F9-4939-AB6C-FCBF149E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1CC75-6A0D-407B-AF0C-52FEB3A0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C3950-A49C-4ACC-ACB3-B0A50DFC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3D985A-1416-40B8-ACC7-F708ADFE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2DB57-902B-45F9-8CFF-64AA5F6B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0F2D0-CC36-4A7D-B8DE-2A1A4813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5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367A3-EA04-42AA-81CA-DF0345BF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AAC8CB-579C-4AC5-8790-61D5F2124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C16A7A-C091-4976-A775-E1EC762C0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57B638-20B3-481D-928B-A5F44565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4BF1-03D0-4978-93DC-163C707B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781504-014D-40F0-83E8-3F7E7EAB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E49E9-2545-4A3B-B3F0-534BDCB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14A27-8E07-4719-8906-E7C07358B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60437-F56E-4D5A-A25F-2DB5F1352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792A0-887C-42F1-A2F3-57A1C58E342B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0AA24-EC0A-4A2E-9370-71741A64E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0AD76-75C4-4FBE-A1AF-7EEA8F44D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4B19-FEAC-43E0-AA03-E2A65DF5B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3E3B4660-E94E-46D3-A816-76578BA6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6" y="1752600"/>
            <a:ext cx="11900170" cy="1331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PAH/B(a)P pollution assessment at global, </a:t>
            </a:r>
            <a:b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</a:br>
            <a: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regional and national scales</a:t>
            </a:r>
            <a:b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</a:br>
            <a:endParaRPr lang="ru-RU" sz="3400" b="1" dirty="0">
              <a:solidFill>
                <a:srgbClr val="0070C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0FE33D2-3FC5-49CF-89DC-122B5D79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619" y="3613485"/>
            <a:ext cx="9781309" cy="6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</a:pPr>
            <a:r>
              <a:rPr lang="en-US" altLang="ru-RU" sz="2000" u="sng" dirty="0">
                <a:latin typeface="Calibri" pitchFamily="34" charset="0"/>
              </a:rPr>
              <a:t>Alexey Gusev</a:t>
            </a:r>
            <a:r>
              <a:rPr lang="en-US" altLang="ru-RU" sz="2000" dirty="0">
                <a:latin typeface="Calibri" pitchFamily="34" charset="0"/>
              </a:rPr>
              <a:t>, Victor </a:t>
            </a:r>
            <a:r>
              <a:rPr lang="en-US" altLang="ru-RU" sz="2000" dirty="0" err="1">
                <a:latin typeface="Calibri" pitchFamily="34" charset="0"/>
              </a:rPr>
              <a:t>Shatalov</a:t>
            </a:r>
            <a:r>
              <a:rPr lang="en-US" altLang="ru-RU" sz="2000" dirty="0">
                <a:latin typeface="Calibri" pitchFamily="34" charset="0"/>
              </a:rPr>
              <a:t>, Olga </a:t>
            </a:r>
            <a:r>
              <a:rPr lang="en-US" altLang="ru-RU" sz="2000" dirty="0" err="1">
                <a:latin typeface="Calibri" pitchFamily="34" charset="0"/>
              </a:rPr>
              <a:t>Rozovskaya</a:t>
            </a:r>
            <a:r>
              <a:rPr lang="en-US" altLang="ru-RU" sz="2000" dirty="0">
                <a:latin typeface="Calibri" pitchFamily="34" charset="0"/>
              </a:rPr>
              <a:t>, Marta G. </a:t>
            </a:r>
            <a:r>
              <a:rPr lang="en-US" altLang="ru-RU" sz="2000" dirty="0" err="1">
                <a:latin typeface="Calibri" pitchFamily="34" charset="0"/>
              </a:rPr>
              <a:t>Vivanco</a:t>
            </a:r>
            <a:r>
              <a:rPr lang="en-US" altLang="ru-RU" sz="2000" dirty="0">
                <a:latin typeface="Calibri" pitchFamily="34" charset="0"/>
              </a:rPr>
              <a:t>, Mark R. Theobald, Victoria Gil, Juan L. Garrido, Florian </a:t>
            </a:r>
            <a:r>
              <a:rPr lang="en-US" altLang="ru-RU" sz="2000" dirty="0" err="1">
                <a:latin typeface="Calibri" pitchFamily="34" charset="0"/>
              </a:rPr>
              <a:t>Couvidat</a:t>
            </a:r>
            <a:r>
              <a:rPr lang="en-US" altLang="ru-RU" sz="2000" dirty="0">
                <a:latin typeface="Calibri" pitchFamily="34" charset="0"/>
              </a:rPr>
              <a:t>, Augustin Colette, Mario Adani, Mihaela Mircea, Ilaria </a:t>
            </a:r>
            <a:r>
              <a:rPr lang="en-US" altLang="ru-RU" sz="2000" dirty="0" err="1">
                <a:latin typeface="Calibri" pitchFamily="34" charset="0"/>
              </a:rPr>
              <a:t>D'Elia</a:t>
            </a:r>
            <a:r>
              <a:rPr lang="en-US" altLang="ru-RU" sz="2000" dirty="0">
                <a:latin typeface="Calibri" pitchFamily="34" charset="0"/>
              </a:rPr>
              <a:t>, </a:t>
            </a:r>
            <a:r>
              <a:rPr lang="en-US" altLang="ru-RU" sz="2000" dirty="0" err="1">
                <a:latin typeface="Calibri" pitchFamily="34" charset="0"/>
              </a:rPr>
              <a:t>Evgeny</a:t>
            </a:r>
            <a:r>
              <a:rPr lang="en-US" altLang="ru-RU" sz="2000" dirty="0">
                <a:latin typeface="Calibri" pitchFamily="34" charset="0"/>
              </a:rPr>
              <a:t> </a:t>
            </a:r>
            <a:r>
              <a:rPr lang="en-US" altLang="ru-RU" sz="2000" dirty="0" err="1">
                <a:latin typeface="Calibri" pitchFamily="34" charset="0"/>
              </a:rPr>
              <a:t>Kadancev</a:t>
            </a:r>
            <a:r>
              <a:rPr lang="en-US" altLang="ru-RU" sz="2000" dirty="0">
                <a:latin typeface="Calibri" pitchFamily="34" charset="0"/>
              </a:rPr>
              <a:t>, </a:t>
            </a:r>
            <a:r>
              <a:rPr lang="en-US" altLang="ru-RU" sz="2000" dirty="0" err="1">
                <a:latin typeface="Calibri" pitchFamily="34" charset="0"/>
              </a:rPr>
              <a:t>Rostislav</a:t>
            </a:r>
            <a:r>
              <a:rPr lang="en-US" altLang="ru-RU" sz="2000" dirty="0">
                <a:latin typeface="Calibri" pitchFamily="34" charset="0"/>
              </a:rPr>
              <a:t> </a:t>
            </a:r>
            <a:r>
              <a:rPr lang="en-US" altLang="ru-RU" sz="2000" dirty="0" err="1">
                <a:latin typeface="Calibri" pitchFamily="34" charset="0"/>
              </a:rPr>
              <a:t>Kouznetsov</a:t>
            </a:r>
            <a:r>
              <a:rPr lang="en-US" altLang="ru-RU" sz="2000" dirty="0">
                <a:latin typeface="Calibri" pitchFamily="34" charset="0"/>
              </a:rPr>
              <a:t> </a:t>
            </a:r>
            <a:endParaRPr lang="ru-RU" altLang="ru-RU" sz="2000" baseline="30000" dirty="0">
              <a:latin typeface="Calibri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C4A6453-B0DB-408B-B7C1-3398409A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5" y="357858"/>
            <a:ext cx="1190017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  <a:ea typeface="PMingLiU" pitchFamily="18" charset="-120"/>
              </a:rPr>
              <a:t>23rd Task Force on Measurement and Modelling Meeting, 3-5 May, 20</a:t>
            </a:r>
            <a:r>
              <a:rPr lang="ru-RU" sz="2400" dirty="0">
                <a:latin typeface="Calibri" pitchFamily="34" charset="0"/>
                <a:ea typeface="PMingLiU" pitchFamily="18" charset="-120"/>
              </a:rPr>
              <a:t>2</a:t>
            </a:r>
            <a:r>
              <a:rPr lang="en-US" sz="2400" dirty="0">
                <a:latin typeface="Calibri" pitchFamily="34" charset="0"/>
                <a:ea typeface="PMingLiU" pitchFamily="18" charset="-120"/>
              </a:rPr>
              <a:t>2</a:t>
            </a:r>
            <a:endParaRPr lang="ru-RU" sz="2400" dirty="0">
              <a:latin typeface="Calibri" pitchFamily="34" charset="0"/>
              <a:ea typeface="PMingLiU" pitchFamily="18" charset="-120"/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3160" y="5862871"/>
            <a:ext cx="833613" cy="720963"/>
            <a:chOff x="92" y="3959"/>
            <a:chExt cx="384" cy="333"/>
          </a:xfrm>
        </p:grpSpPr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6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age 13" descr="logo_INERIS_cartouche_GB.TIF">
            <a:extLst>
              <a:ext uri="{FF2B5EF4-FFF2-40B4-BE49-F238E27FC236}">
                <a16:creationId xmlns:a16="http://schemas.microsoft.com/office/drawing/2014/main" id="{6F28AF0A-3A31-4B7D-A7E4-B66589EB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908" y="5923316"/>
            <a:ext cx="1436932" cy="80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webmail.ciemat.es/Exchange/m.garcia/Bandeja%20de%20entrada/RE:%20logo%20ciemat.EML/logo_ciemat.jpg/C58EA28C-18C0-4a97-9AF2-036E93DDAFB3/logo_ciemat.jpg?attach=1">
            <a:extLst>
              <a:ext uri="{FF2B5EF4-FFF2-40B4-BE49-F238E27FC236}">
                <a16:creationId xmlns:a16="http://schemas.microsoft.com/office/drawing/2014/main" id="{58E2338B-2A0C-43A9-A7CD-7481465B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727" y="5752037"/>
            <a:ext cx="2798467" cy="87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13254F-3E2F-46AD-8E46-59F48F8C7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216" y="6001563"/>
            <a:ext cx="1219636" cy="3741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0821ED-3114-4F8A-BE19-853C14234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101" y="5854246"/>
            <a:ext cx="1300131" cy="6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3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63" y="104775"/>
            <a:ext cx="100884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PAH assessment: case study on PAH/B(a)P pollution in Poland</a:t>
            </a:r>
            <a:endParaRPr lang="en-GB" dirty="0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CA3A3CE-2FD0-4249-9593-40DC67DF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634" y="717550"/>
            <a:ext cx="7472732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2075" indent="-14288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/>
              <a:t>Series of joint research studies of MSC-E and experts from Spain, France, </a:t>
            </a:r>
            <a:r>
              <a:rPr lang="en-US" sz="2000" b="1" dirty="0">
                <a:solidFill>
                  <a:srgbClr val="7030A0"/>
                </a:solidFill>
              </a:rPr>
              <a:t>Poland</a:t>
            </a:r>
            <a:r>
              <a:rPr lang="en-US" sz="2000" b="1" dirty="0"/>
              <a:t> to improve PAH pollution assessment (2017-present)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2133516E-2300-4447-B1CA-19E77E686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41" y="2115080"/>
            <a:ext cx="6003121" cy="365542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for Poland - objectives: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updated national emission inventory of 4 PAHs (B(a)P, B(b)F, B(k)F, I(cd)P) for EMEP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assessment of pollution levels of 4 PAHs in Poland and comparison with EMEP and EEA measurements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Estimation of exceedances of the EU and WHO air quality guidelines for PAHs 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intercomparison (GLEMOS, GEM-AQ) to support further improvement of emissions data and analysis of pollution trends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C3A103C-6320-46AF-ABF0-7C28BB915A3B}"/>
              </a:ext>
            </a:extLst>
          </p:cNvPr>
          <p:cNvGrpSpPr/>
          <p:nvPr/>
        </p:nvGrpSpPr>
        <p:grpSpPr>
          <a:xfrm>
            <a:off x="7984502" y="2115080"/>
            <a:ext cx="3921551" cy="2965967"/>
            <a:chOff x="8712114" y="1441501"/>
            <a:chExt cx="3008013" cy="2165909"/>
          </a:xfrm>
        </p:grpSpPr>
        <p:pic>
          <p:nvPicPr>
            <p:cNvPr id="21" name="Рисунок 20" descr="pl-fr-es-domains.png">
              <a:extLst>
                <a:ext uri="{FF2B5EF4-FFF2-40B4-BE49-F238E27FC236}">
                  <a16:creationId xmlns:a16="http://schemas.microsoft.com/office/drawing/2014/main" id="{53A8BEB5-D38D-483F-B747-2E7C6DC26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2755" y="1829664"/>
              <a:ext cx="2070064" cy="177774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</p:pic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C8B4CD58-79A7-475D-AEFE-8C6EA9F6C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2114" y="1441501"/>
              <a:ext cx="30080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Modelling domains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F452E8-DE3A-4DBB-897A-74BF1EBDE784}"/>
                </a:ext>
              </a:extLst>
            </p:cNvPr>
            <p:cNvSpPr txBox="1"/>
            <p:nvPr/>
          </p:nvSpPr>
          <p:spPr>
            <a:xfrm>
              <a:off x="9619306" y="3099221"/>
              <a:ext cx="69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Spain</a:t>
              </a:r>
              <a:endParaRPr lang="ru-RU" sz="14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D40064-21CB-4285-BF69-607A4CF17A5B}"/>
                </a:ext>
              </a:extLst>
            </p:cNvPr>
            <p:cNvSpPr txBox="1"/>
            <p:nvPr/>
          </p:nvSpPr>
          <p:spPr>
            <a:xfrm>
              <a:off x="9964941" y="2799734"/>
              <a:ext cx="69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France</a:t>
              </a:r>
              <a:endParaRPr lang="ru-RU" sz="14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932BC1-235B-4341-8234-47FE656AA73E}"/>
                </a:ext>
              </a:extLst>
            </p:cNvPr>
            <p:cNvSpPr txBox="1"/>
            <p:nvPr/>
          </p:nvSpPr>
          <p:spPr>
            <a:xfrm>
              <a:off x="10222409" y="2496563"/>
              <a:ext cx="7198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Poland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43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4B070C-EB70-C7D8-B7CD-F0834A11A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16" y="4322696"/>
            <a:ext cx="2605559" cy="1911595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63" y="104775"/>
            <a:ext cx="100884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PAH assessment: case study on PAH/B(a)P pollution in Poland</a:t>
            </a:r>
            <a:endParaRPr lang="en-GB" dirty="0"/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52FF7570-211E-41DD-9FB3-D8FA50EB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16" y="1231516"/>
            <a:ext cx="7534600" cy="230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 – B(a)P (2020-2021):</a:t>
            </a:r>
          </a:p>
          <a:p>
            <a:pPr marL="285750" indent="-285750" defTabSz="44767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national B(a)P emission inventory: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previous inventory for EMEP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PL_OLD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used before 2020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updated inventory for EMEP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PL_NEW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used starting from 2020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model simulations using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B(a)P emissions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the level of uncertainty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PL_SCEN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41029-65BA-91C3-E8AC-016BCB43AB5F}"/>
              </a:ext>
            </a:extLst>
          </p:cNvPr>
          <p:cNvSpPr txBox="1"/>
          <p:nvPr/>
        </p:nvSpPr>
        <p:spPr>
          <a:xfrm>
            <a:off x="620817" y="4562475"/>
            <a:ext cx="684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Alternative inventory:</a:t>
            </a:r>
            <a:r>
              <a:rPr lang="en-US" dirty="0"/>
              <a:t> National inventory based on Central Emission database (</a:t>
            </a:r>
            <a:r>
              <a:rPr lang="en-US" dirty="0">
                <a:solidFill>
                  <a:srgbClr val="7030A0"/>
                </a:solidFill>
              </a:rPr>
              <a:t>PL_CED</a:t>
            </a:r>
            <a:r>
              <a:rPr lang="en-US" dirty="0"/>
              <a:t>) [</a:t>
            </a:r>
            <a:r>
              <a:rPr lang="en-US" i="1" dirty="0" err="1"/>
              <a:t>Gawuc</a:t>
            </a:r>
            <a:r>
              <a:rPr lang="en-US" i="1" dirty="0"/>
              <a:t> et al.</a:t>
            </a:r>
            <a:r>
              <a:rPr lang="en-US" dirty="0"/>
              <a:t>, </a:t>
            </a:r>
            <a:r>
              <a:rPr lang="en-US" i="1" dirty="0"/>
              <a:t>Atmosphere</a:t>
            </a:r>
            <a:r>
              <a:rPr lang="en-US" dirty="0"/>
              <a:t>, 2021]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08657E-5241-6A67-D484-07DCB8BB0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49" y="1555366"/>
            <a:ext cx="3594152" cy="23925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D2B541-A82A-33BF-474B-0DE3D1B0190E}"/>
              </a:ext>
            </a:extLst>
          </p:cNvPr>
          <p:cNvSpPr/>
          <p:nvPr/>
        </p:nvSpPr>
        <p:spPr>
          <a:xfrm>
            <a:off x="10677525" y="1488196"/>
            <a:ext cx="790576" cy="239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74A5D-BD99-3DE6-84E0-B1ADB4832A63}"/>
              </a:ext>
            </a:extLst>
          </p:cNvPr>
          <p:cNvSpPr txBox="1"/>
          <p:nvPr/>
        </p:nvSpPr>
        <p:spPr>
          <a:xfrm>
            <a:off x="8068161" y="1286394"/>
            <a:ext cx="3205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B(a)P emission</a:t>
            </a:r>
            <a:r>
              <a:rPr lang="en-US" sz="1600" dirty="0"/>
              <a:t> in PL (sector C, 2018)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23727-20D8-8CDF-B37C-8384FAA5791D}"/>
              </a:ext>
            </a:extLst>
          </p:cNvPr>
          <p:cNvSpPr txBox="1"/>
          <p:nvPr/>
        </p:nvSpPr>
        <p:spPr>
          <a:xfrm>
            <a:off x="8296761" y="4115319"/>
            <a:ext cx="2694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GLEMOS </a:t>
            </a:r>
            <a:r>
              <a:rPr lang="en-US" sz="1600" dirty="0">
                <a:solidFill>
                  <a:srgbClr val="7030A0"/>
                </a:solidFill>
              </a:rPr>
              <a:t>model bias</a:t>
            </a:r>
            <a:r>
              <a:rPr lang="en-US" sz="1600" dirty="0"/>
              <a:t> (2018), %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AF4F8-67AC-8054-811F-E4253DFD713D}"/>
              </a:ext>
            </a:extLst>
          </p:cNvPr>
          <p:cNvSpPr txBox="1"/>
          <p:nvPr/>
        </p:nvSpPr>
        <p:spPr>
          <a:xfrm>
            <a:off x="8327718" y="6175709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PL_OLD      PL_NEW        PL_SCEN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926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63" y="104775"/>
            <a:ext cx="100884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PAH assessment: case study on PAH/B(a)P pollution in Poland</a:t>
            </a:r>
            <a:endParaRPr lang="en-GB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89D0D5A-CFCA-48FA-A3FB-A54307FCBB07}"/>
              </a:ext>
            </a:extLst>
          </p:cNvPr>
          <p:cNvGrpSpPr/>
          <p:nvPr/>
        </p:nvGrpSpPr>
        <p:grpSpPr>
          <a:xfrm>
            <a:off x="620816" y="1231516"/>
            <a:ext cx="11088733" cy="3385064"/>
            <a:chOff x="620816" y="1231516"/>
            <a:chExt cx="11088733" cy="3385064"/>
          </a:xfrm>
        </p:grpSpPr>
        <p:sp>
          <p:nvSpPr>
            <p:cNvPr id="17" name="Text Box 43">
              <a:extLst>
                <a:ext uri="{FF2B5EF4-FFF2-40B4-BE49-F238E27FC236}">
                  <a16:creationId xmlns:a16="http://schemas.microsoft.com/office/drawing/2014/main" id="{52FF7570-211E-41DD-9FB3-D8FA50EB7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816" y="1231516"/>
              <a:ext cx="7534600" cy="171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lnSpc>
                  <a:spcPct val="120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Phase I – B(a)P (2020-2021):</a:t>
              </a:r>
            </a:p>
            <a:p>
              <a:pPr marL="285750" indent="-285750">
                <a:lnSpc>
                  <a:spcPct val="12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>
                  <a:tab pos="271463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Evaluation of updated national B(a)P emission inventory</a:t>
              </a:r>
            </a:p>
            <a:p>
              <a:pPr marL="285750" indent="-285750">
                <a:lnSpc>
                  <a:spcPct val="12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>
                  <a:tab pos="271463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Experimental model simulations using scenario B(a)P emissions </a:t>
              </a:r>
              <a:b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based on the level of uncertainty (PL_SCEN)</a:t>
              </a: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F563087-32FE-4B56-BFD9-06A77A502C10}"/>
                </a:ext>
              </a:extLst>
            </p:cNvPr>
            <p:cNvGrpSpPr/>
            <p:nvPr/>
          </p:nvGrpSpPr>
          <p:grpSpPr>
            <a:xfrm>
              <a:off x="7588296" y="1231516"/>
              <a:ext cx="4121253" cy="3385064"/>
              <a:chOff x="7588296" y="1231516"/>
              <a:chExt cx="4121253" cy="338506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3F097C-6726-4DB1-849B-078B0B7FF28C}"/>
                  </a:ext>
                </a:extLst>
              </p:cNvPr>
              <p:cNvSpPr txBox="1"/>
              <p:nvPr/>
            </p:nvSpPr>
            <p:spPr>
              <a:xfrm>
                <a:off x="8029246" y="4031805"/>
                <a:ext cx="3680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Dark colors indicates </a:t>
                </a:r>
                <a:r>
                  <a:rPr lang="en-US" sz="1600" dirty="0">
                    <a:solidFill>
                      <a:srgbClr val="7030A0"/>
                    </a:solidFill>
                  </a:rPr>
                  <a:t>Residential Combustion sector</a:t>
                </a:r>
              </a:p>
            </p:txBody>
          </p:sp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738B95E5-C61E-4E6D-86F6-6F93B8544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88296" y="1231516"/>
                <a:ext cx="4121253" cy="2743438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B7A0C02-9774-44D5-BADE-6C0ACD65A149}"/>
              </a:ext>
            </a:extLst>
          </p:cNvPr>
          <p:cNvGrpSpPr/>
          <p:nvPr/>
        </p:nvGrpSpPr>
        <p:grpSpPr>
          <a:xfrm>
            <a:off x="620816" y="1118533"/>
            <a:ext cx="11294664" cy="4922196"/>
            <a:chOff x="620816" y="1118533"/>
            <a:chExt cx="11294664" cy="4922196"/>
          </a:xfrm>
        </p:grpSpPr>
        <p:sp>
          <p:nvSpPr>
            <p:cNvPr id="11" name="Text Box 43">
              <a:extLst>
                <a:ext uri="{FF2B5EF4-FFF2-40B4-BE49-F238E27FC236}">
                  <a16:creationId xmlns:a16="http://schemas.microsoft.com/office/drawing/2014/main" id="{3BBFA80F-DDE1-4F19-8B75-0F34F995C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816" y="3385148"/>
              <a:ext cx="6056209" cy="253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lnSpc>
                  <a:spcPct val="120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Phase II – B(b)F, B(k)F, I(cd)P (2022-2023):</a:t>
              </a:r>
            </a:p>
            <a:p>
              <a:pPr marL="285750" indent="-285750">
                <a:lnSpc>
                  <a:spcPct val="12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>
                  <a:tab pos="271463" algn="l"/>
                </a:tabLst>
              </a:pP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Analysis and update of model </a:t>
              </a:r>
              <a:r>
                <a:rPr lang="en-US" sz="1600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parameterization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</a:t>
              </a:r>
              <a:r>
                <a:rPr lang="en-US" sz="1600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B(b)F, B(k)F, and I(cd)P</a:t>
              </a:r>
            </a:p>
            <a:p>
              <a:pPr marL="285750" indent="-285750">
                <a:lnSpc>
                  <a:spcPct val="12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>
                  <a:tab pos="271463" algn="l"/>
                </a:tabLst>
              </a:pP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Evaluation of </a:t>
              </a:r>
              <a:r>
                <a:rPr lang="en-US" sz="1600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updated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national emission inventory </a:t>
              </a:r>
              <a:b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 </a:t>
              </a:r>
              <a:r>
                <a:rPr lang="en-US" sz="1600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B(b)F, B(k)F, and I(cd)P</a:t>
              </a:r>
            </a:p>
            <a:p>
              <a:pPr marL="285750" indent="-285750">
                <a:lnSpc>
                  <a:spcPct val="12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tabLst>
                  <a:tab pos="271463" algn="l"/>
                </a:tabLst>
              </a:pP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Evaluation of exceedances of </a:t>
              </a:r>
              <a:r>
                <a:rPr lang="en-US" sz="1600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air quality guidelines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for 4PAHs</a:t>
              </a: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63E3E41-85DC-4ADF-AD24-A5C7188E217C}"/>
                </a:ext>
              </a:extLst>
            </p:cNvPr>
            <p:cNvGrpSpPr/>
            <p:nvPr/>
          </p:nvGrpSpPr>
          <p:grpSpPr>
            <a:xfrm>
              <a:off x="7217021" y="1118533"/>
              <a:ext cx="4698459" cy="4922196"/>
              <a:chOff x="7188740" y="1118533"/>
              <a:chExt cx="4698459" cy="4922196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0ED1104-3A29-4767-BEC3-A8061740586C}"/>
                  </a:ext>
                </a:extLst>
              </p:cNvPr>
              <p:cNvSpPr/>
              <p:nvPr/>
            </p:nvSpPr>
            <p:spPr>
              <a:xfrm>
                <a:off x="7188740" y="1118533"/>
                <a:ext cx="4698459" cy="49221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E8EE09CD-08DF-4110-9805-3F41FFF26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4874" y="1454476"/>
                <a:ext cx="4048095" cy="2743438"/>
              </a:xfrm>
              <a:prstGeom prst="rect">
                <a:avLst/>
              </a:prstGeom>
            </p:spPr>
          </p:pic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3A038B90-2C0E-479A-A05C-AFBF2E11508F}"/>
                  </a:ext>
                </a:extLst>
              </p:cNvPr>
              <p:cNvSpPr/>
              <p:nvPr/>
            </p:nvSpPr>
            <p:spPr>
              <a:xfrm>
                <a:off x="9115720" y="1602557"/>
                <a:ext cx="2455464" cy="2158738"/>
              </a:xfrm>
              <a:prstGeom prst="roundRect">
                <a:avLst/>
              </a:prstGeom>
              <a:noFill/>
              <a:ln w="254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57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08" y="93694"/>
            <a:ext cx="1095169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Refinement of model parameterization for B(b)F, B(k)F, and I(cd)P</a:t>
            </a:r>
            <a:endParaRPr lang="en-GB" dirty="0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7C59F958-A239-411A-8FAE-6D1614624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7" y="1433231"/>
            <a:ext cx="59162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defTabSz="5349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Gas-particle partitioning: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adsorption scheme based on subcooled liquid vapor 	pressure [</a:t>
            </a:r>
            <a:r>
              <a:rPr lang="en-US" sz="16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Junge</a:t>
            </a:r>
            <a:r>
              <a:rPr lang="en-US" sz="16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1977; </a:t>
            </a:r>
            <a:r>
              <a:rPr lang="en-US" sz="16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Pankow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1987]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defTabSz="5349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Degradation in particulate phase: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6D9BA5F-8E7A-4908-9819-3CD20E35093B}"/>
              </a:ext>
            </a:extLst>
          </p:cNvPr>
          <p:cNvSpPr/>
          <p:nvPr/>
        </p:nvSpPr>
        <p:spPr>
          <a:xfrm>
            <a:off x="394976" y="984061"/>
            <a:ext cx="6336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 model parameterization (GLEMOS v2.2.1):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43C4900A-6730-41F9-B839-B6E7160D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64" y="3775967"/>
            <a:ext cx="525478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defTabSz="5349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Gas-particle partitioning: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adsorption to BC &amp; absorption to OM </a:t>
            </a:r>
            <a:b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[</a:t>
            </a:r>
            <a:r>
              <a:rPr lang="en-US" sz="16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Lammel</a:t>
            </a:r>
            <a:r>
              <a:rPr lang="en-US" sz="16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Lohmann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2004] </a:t>
            </a:r>
            <a:endParaRPr lang="en-GB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defTabSz="53498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Degradation in particulate phase: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fraction [</a:t>
            </a:r>
            <a:r>
              <a:rPr lang="en-US" sz="16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Kahan et al.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2006], </a:t>
            </a:r>
            <a:b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BC fraction [</a:t>
            </a:r>
            <a:r>
              <a:rPr lang="en-US" sz="16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Perraudin</a:t>
            </a:r>
            <a:r>
              <a:rPr lang="en-US" sz="16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2007]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B847442-CE2D-4D2C-811A-C5064C7055EC}"/>
              </a:ext>
            </a:extLst>
          </p:cNvPr>
          <p:cNvSpPr/>
          <p:nvPr/>
        </p:nvSpPr>
        <p:spPr>
          <a:xfrm>
            <a:off x="391733" y="3326797"/>
            <a:ext cx="6336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model parameterization (GLEMOS v2.2.2):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1870E-6BDE-4D15-82C7-588A9FA6E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868" y="3404492"/>
            <a:ext cx="4134943" cy="24809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10114C-5C07-4C3B-BCE6-76C25BEC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868" y="812910"/>
            <a:ext cx="4134943" cy="2480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7ACCB8-5096-ADAA-D7DB-8C33A850E0A7}"/>
              </a:ext>
            </a:extLst>
          </p:cNvPr>
          <p:cNvSpPr txBox="1"/>
          <p:nvPr/>
        </p:nvSpPr>
        <p:spPr>
          <a:xfrm>
            <a:off x="7034868" y="5996074"/>
            <a:ext cx="454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Modelled vs observed </a:t>
            </a:r>
            <a:r>
              <a:rPr lang="en-US" b="1" dirty="0">
                <a:solidFill>
                  <a:srgbClr val="7030A0"/>
                </a:solidFill>
              </a:rPr>
              <a:t>B(b)F</a:t>
            </a:r>
            <a:r>
              <a:rPr lang="en-US" dirty="0"/>
              <a:t> air concentrations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2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D4E054-2092-C393-5362-C2F04F0A9BFE}"/>
              </a:ext>
            </a:extLst>
          </p:cNvPr>
          <p:cNvSpPr txBox="1"/>
          <p:nvPr/>
        </p:nvSpPr>
        <p:spPr>
          <a:xfrm>
            <a:off x="1098172" y="6112818"/>
            <a:ext cx="1003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Measurements</a:t>
            </a:r>
            <a:r>
              <a:rPr lang="en-US" dirty="0"/>
              <a:t> of background rural and suburban stations (BR+BS) of EMEP (   ) &amp; EEA AQ e-reporting (   )</a:t>
            </a:r>
            <a:endParaRPr lang="ru-RU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612" y="85036"/>
            <a:ext cx="104775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</a:t>
            </a:r>
            <a:r>
              <a:rPr lang="en-US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PAH emission inventory: modelling results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49EA0-5EAF-4007-82B8-B3B90E4C9575}"/>
              </a:ext>
            </a:extLst>
          </p:cNvPr>
          <p:cNvSpPr txBox="1"/>
          <p:nvPr/>
        </p:nvSpPr>
        <p:spPr>
          <a:xfrm>
            <a:off x="912398" y="1790328"/>
            <a:ext cx="89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PL_OLD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C56817-A3A5-4502-86DC-A4A3562AF3AE}"/>
              </a:ext>
            </a:extLst>
          </p:cNvPr>
          <p:cNvSpPr txBox="1"/>
          <p:nvPr/>
        </p:nvSpPr>
        <p:spPr>
          <a:xfrm>
            <a:off x="1804837" y="805713"/>
            <a:ext cx="73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B(b)F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6049E0-DA93-43D5-B8D7-10B2392A0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43" y="1112424"/>
            <a:ext cx="1998920" cy="1970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7753C-BFA6-44EE-BD80-662703AEA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282" y="1252613"/>
            <a:ext cx="1145648" cy="1653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284824-5128-4437-AD37-06E5AC3F1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43" y="3389430"/>
            <a:ext cx="1998920" cy="1970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06CC3B-7FA9-4788-8C76-813F8DC6A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465" y="1112424"/>
            <a:ext cx="1998920" cy="1970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1CADA2-A23C-45A1-B1BB-317A1951B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194" y="3389430"/>
            <a:ext cx="1998920" cy="1970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025C45-BEFB-47DE-B1BB-C8444826F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837" y="1112424"/>
            <a:ext cx="1998920" cy="1970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F289D3-10A3-47C6-A663-F5CD18BB1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9954" y="3389430"/>
            <a:ext cx="1998920" cy="1970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84C959-BBD7-454D-92BC-EB4E19BBAFE9}"/>
              </a:ext>
            </a:extLst>
          </p:cNvPr>
          <p:cNvSpPr txBox="1"/>
          <p:nvPr/>
        </p:nvSpPr>
        <p:spPr>
          <a:xfrm>
            <a:off x="4233192" y="821382"/>
            <a:ext cx="73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B(k)F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ECA9B8-1EE2-42C3-B74F-FC103C44A26C}"/>
              </a:ext>
            </a:extLst>
          </p:cNvPr>
          <p:cNvSpPr txBox="1"/>
          <p:nvPr/>
        </p:nvSpPr>
        <p:spPr>
          <a:xfrm>
            <a:off x="6757837" y="805713"/>
            <a:ext cx="73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I(cd)P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BDFC39E-2B84-4FCD-980D-F43D12A650A7}"/>
              </a:ext>
            </a:extLst>
          </p:cNvPr>
          <p:cNvSpPr/>
          <p:nvPr/>
        </p:nvSpPr>
        <p:spPr>
          <a:xfrm>
            <a:off x="8332100" y="6245399"/>
            <a:ext cx="101600" cy="104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5B2CDF25-78B3-435C-ADA5-94B09B9EB3BC}"/>
              </a:ext>
            </a:extLst>
          </p:cNvPr>
          <p:cNvSpPr/>
          <p:nvPr/>
        </p:nvSpPr>
        <p:spPr>
          <a:xfrm>
            <a:off x="10754041" y="6245399"/>
            <a:ext cx="101600" cy="1041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257914-3B05-E4D1-EDB9-20E2B153EF58}"/>
              </a:ext>
            </a:extLst>
          </p:cNvPr>
          <p:cNvSpPr txBox="1"/>
          <p:nvPr/>
        </p:nvSpPr>
        <p:spPr>
          <a:xfrm>
            <a:off x="912398" y="4036023"/>
            <a:ext cx="96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PL_NEW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5F9C2-32AB-D2EF-3B8E-EBF3D94D99B3}"/>
              </a:ext>
            </a:extLst>
          </p:cNvPr>
          <p:cNvSpPr txBox="1"/>
          <p:nvPr/>
        </p:nvSpPr>
        <p:spPr>
          <a:xfrm>
            <a:off x="1204868" y="5736051"/>
            <a:ext cx="1007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Modelled</a:t>
            </a:r>
            <a:r>
              <a:rPr lang="en-US" dirty="0"/>
              <a:t> B(b)F, B(k)F, I(cd)P annual mean air concentrations (2018), GLEMOS v2.2.2, resolution 0.1°x0.1° </a:t>
            </a:r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3FBFBD0-4615-8B01-AECC-B31EB3E76B82}"/>
              </a:ext>
            </a:extLst>
          </p:cNvPr>
          <p:cNvSpPr/>
          <p:nvPr/>
        </p:nvSpPr>
        <p:spPr>
          <a:xfrm>
            <a:off x="6628082" y="752617"/>
            <a:ext cx="2358899" cy="4761492"/>
          </a:xfrm>
          <a:prstGeom prst="roundRect">
            <a:avLst/>
          </a:prstGeom>
          <a:noFill/>
          <a:ln w="349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711D5-6A2D-51EB-73F0-5870C080E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41" y="3263709"/>
            <a:ext cx="4895512" cy="32006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26A39-7A1A-5985-443F-B70A543FB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020" y="3253807"/>
            <a:ext cx="4904854" cy="3200677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694"/>
            <a:ext cx="1228724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</a:t>
            </a:r>
            <a:r>
              <a:rPr lang="en-US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PAH emission inventory: modelled vs observed values</a:t>
            </a:r>
            <a:endParaRPr lang="en-GB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1B5B74D-1450-4C7C-A6AC-E18B5AA5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7" y="1331632"/>
            <a:ext cx="1001381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 of model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B(b)F and B(k)F, but increase for I(cd)P</a:t>
            </a:r>
            <a:endParaRPr lang="en-GB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correlation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B(b)F and B(k)F, but decrease for I(cd)P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of 2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 from by 30% for B(b)F and B(k)F, but decrease by 10% for I(cd)P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7B643B-3B64-4638-9F3C-861B53A974CC}"/>
              </a:ext>
            </a:extLst>
          </p:cNvPr>
          <p:cNvSpPr/>
          <p:nvPr/>
        </p:nvSpPr>
        <p:spPr>
          <a:xfrm>
            <a:off x="394973" y="882462"/>
            <a:ext cx="10356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with data of 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Rural + Suburban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 for 2018 (about 19 stations):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FF82BD-12FE-41D3-8091-47241A274DF1}"/>
              </a:ext>
            </a:extLst>
          </p:cNvPr>
          <p:cNvSpPr txBox="1"/>
          <p:nvPr/>
        </p:nvSpPr>
        <p:spPr>
          <a:xfrm>
            <a:off x="8004189" y="2812140"/>
            <a:ext cx="1381660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rtlCol="0">
            <a:spAutoFit/>
          </a:bodyPr>
          <a:lstStyle/>
          <a:p>
            <a:r>
              <a:rPr lang="en-US" sz="2000" b="1" dirty="0"/>
              <a:t>Correlation</a:t>
            </a:r>
            <a:endParaRPr lang="ru-RU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0A10F3-AE90-45DD-A21F-77152ABDC088}"/>
              </a:ext>
            </a:extLst>
          </p:cNvPr>
          <p:cNvSpPr txBox="1"/>
          <p:nvPr/>
        </p:nvSpPr>
        <p:spPr>
          <a:xfrm rot="5400000">
            <a:off x="3845786" y="2597203"/>
            <a:ext cx="492443" cy="8393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/>
              <a:t>Bias, %</a:t>
            </a:r>
            <a:endParaRPr lang="ru-RU" sz="20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9994E-6DE3-48A1-BD32-443372A456EF}"/>
              </a:ext>
            </a:extLst>
          </p:cNvPr>
          <p:cNvGrpSpPr/>
          <p:nvPr/>
        </p:nvGrpSpPr>
        <p:grpSpPr>
          <a:xfrm>
            <a:off x="4849091" y="3212250"/>
            <a:ext cx="6321434" cy="2849185"/>
            <a:chOff x="4849091" y="3212250"/>
            <a:chExt cx="6321434" cy="2849185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D78A5592-8818-4265-A2E3-DB6823C05757}"/>
                </a:ext>
              </a:extLst>
            </p:cNvPr>
            <p:cNvSpPr/>
            <p:nvPr/>
          </p:nvSpPr>
          <p:spPr>
            <a:xfrm>
              <a:off x="4849091" y="3212250"/>
              <a:ext cx="1182254" cy="2847615"/>
            </a:xfrm>
            <a:prstGeom prst="roundRect">
              <a:avLst/>
            </a:prstGeom>
            <a:noFill/>
            <a:ln w="349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7CD4AA7-B464-4C7F-879A-93A2F78AD87D}"/>
                </a:ext>
              </a:extLst>
            </p:cNvPr>
            <p:cNvSpPr/>
            <p:nvPr/>
          </p:nvSpPr>
          <p:spPr>
            <a:xfrm>
              <a:off x="9988271" y="3213820"/>
              <a:ext cx="1182254" cy="2847615"/>
            </a:xfrm>
            <a:prstGeom prst="roundRect">
              <a:avLst/>
            </a:prstGeom>
            <a:noFill/>
            <a:ln w="349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511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Global scale PAH pollution assessment</a:t>
            </a:r>
            <a:endParaRPr lang="en-GB" dirty="0"/>
          </a:p>
        </p:txBody>
      </p:sp>
      <p:sp>
        <p:nvSpPr>
          <p:cNvPr id="8" name="Text Box 43">
            <a:extLst>
              <a:ext uri="{FF2B5EF4-FFF2-40B4-BE49-F238E27FC236}">
                <a16:creationId xmlns:a16="http://schemas.microsoft.com/office/drawing/2014/main" id="{6A72BEB7-4240-4B88-B201-70EE4A1BC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00" y="937516"/>
            <a:ext cx="6567924" cy="20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activities: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of global scale JRC emission inventory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EDGARv6.0_toxPOPs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4PAHs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PCDD/Fs, PCBs, HCB) in April 2022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of global scale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PKU-Fuel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(China) emission inventory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16PAHs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PCDD/Fs) in ~ summer 2022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2D64A1-F3A4-4761-A35A-DCA29B67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72" y="1218647"/>
            <a:ext cx="3574190" cy="18339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EBFE74-2619-40CE-8FDA-BCF7B63C9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92" y="3617040"/>
            <a:ext cx="3576970" cy="1835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B9CD4-C2A8-4DA1-974C-20178D36F41F}"/>
              </a:ext>
            </a:extLst>
          </p:cNvPr>
          <p:cNvSpPr txBox="1"/>
          <p:nvPr/>
        </p:nvSpPr>
        <p:spPr>
          <a:xfrm>
            <a:off x="8097979" y="5470076"/>
            <a:ext cx="285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B(a)P emissions, 2014, PKU-Fuel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5ACE7-F891-4B85-A9A6-8A66454A9AC3}"/>
              </a:ext>
            </a:extLst>
          </p:cNvPr>
          <p:cNvSpPr txBox="1"/>
          <p:nvPr/>
        </p:nvSpPr>
        <p:spPr>
          <a:xfrm>
            <a:off x="7612751" y="3020060"/>
            <a:ext cx="3826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B(a)P emissions, 2018, EDGARv6.0_toxPOPs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77BC48-B5F1-4663-A082-F5B7A0E87E1F}"/>
              </a:ext>
            </a:extLst>
          </p:cNvPr>
          <p:cNvSpPr txBox="1"/>
          <p:nvPr/>
        </p:nvSpPr>
        <p:spPr>
          <a:xfrm>
            <a:off x="554471" y="3953990"/>
            <a:ext cx="5541529" cy="13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7425">
              <a:lnSpc>
                <a:spcPts val="2500"/>
              </a:lnSpc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Resolution: 		0.1°x0.1°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period: 		several decades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Emissions: 		by sectors, by countries Intra-annual variations:	monthly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0283D-E4F6-D4E3-F7D6-1E8A2B0D4030}"/>
              </a:ext>
            </a:extLst>
          </p:cNvPr>
          <p:cNvSpPr txBox="1"/>
          <p:nvPr/>
        </p:nvSpPr>
        <p:spPr>
          <a:xfrm>
            <a:off x="362200" y="3358614"/>
            <a:ext cx="437172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Characteristics of inventories:</a:t>
            </a:r>
          </a:p>
        </p:txBody>
      </p:sp>
    </p:spTree>
    <p:extLst>
      <p:ext uri="{BB962C8B-B14F-4D97-AF65-F5344CB8AC3E}">
        <p14:creationId xmlns:p14="http://schemas.microsoft.com/office/powerpoint/2010/main" val="364492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Global scale PAH pollution assessment</a:t>
            </a:r>
            <a:endParaRPr lang="en-GB" dirty="0"/>
          </a:p>
        </p:txBody>
      </p:sp>
      <p:sp>
        <p:nvSpPr>
          <p:cNvPr id="8" name="Text Box 43">
            <a:extLst>
              <a:ext uri="{FF2B5EF4-FFF2-40B4-BE49-F238E27FC236}">
                <a16:creationId xmlns:a16="http://schemas.microsoft.com/office/drawing/2014/main" id="{6A72BEB7-4240-4B88-B201-70EE4A1BC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00" y="1499491"/>
            <a:ext cx="6567924" cy="20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activities: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JRC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EDGARv6.0_toxPOPs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 inventory for B(a)P using GLEMOS model for 2018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scale risk assessment for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16PAHs + N-PAHs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using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GEOS-Chem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PKU-Fuel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inventory (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Kelly et 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GeoHealth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2021)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C59B4D0C-CF2D-4C1D-8F57-06454B75E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1" t="52316" r="22192" b="16552"/>
          <a:stretch/>
        </p:blipFill>
        <p:spPr>
          <a:xfrm>
            <a:off x="1287024" y="4046058"/>
            <a:ext cx="3818682" cy="19499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FAE50CB-6AD4-48AC-A046-8874F67BD8E8}"/>
              </a:ext>
            </a:extLst>
          </p:cNvPr>
          <p:cNvSpPr txBox="1"/>
          <p:nvPr/>
        </p:nvSpPr>
        <p:spPr>
          <a:xfrm>
            <a:off x="1287024" y="5974819"/>
            <a:ext cx="4301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B(a)P</a:t>
            </a:r>
            <a:r>
              <a:rPr lang="en-US" sz="1600" dirty="0"/>
              <a:t> accounts for </a:t>
            </a:r>
            <a:r>
              <a:rPr lang="en-US" sz="1600" dirty="0">
                <a:solidFill>
                  <a:srgbClr val="7030A0"/>
                </a:solidFill>
              </a:rPr>
              <a:t>11 %</a:t>
            </a:r>
            <a:r>
              <a:rPr lang="en-US" sz="1600" dirty="0"/>
              <a:t> of human cancer risk from PAH mixture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7241D84-8828-4F17-8376-EF9DA845D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843413" y="5555051"/>
            <a:ext cx="2705903" cy="3038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C0DB3B-A60D-46A8-81D4-A4EB79E37409}"/>
              </a:ext>
            </a:extLst>
          </p:cNvPr>
          <p:cNvSpPr txBox="1"/>
          <p:nvPr/>
        </p:nvSpPr>
        <p:spPr>
          <a:xfrm>
            <a:off x="2391348" y="756802"/>
            <a:ext cx="740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Contribution to the forthcoming TF HTAP meeting (25</a:t>
            </a:r>
            <a:r>
              <a:rPr lang="en-US" b="1" baseline="30000" dirty="0"/>
              <a:t>th</a:t>
            </a:r>
            <a:r>
              <a:rPr lang="en-US" b="1" dirty="0"/>
              <a:t> May 2022)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7D04A8-7DBC-9451-3F90-391AE541C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9" y="1896591"/>
            <a:ext cx="3586049" cy="1832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66908F-9FFA-DE98-5FED-DE03DBF31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45" y="4176030"/>
            <a:ext cx="3586049" cy="1832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A3CF85-381C-FF6A-6996-6E8754383D27}"/>
              </a:ext>
            </a:extLst>
          </p:cNvPr>
          <p:cNvSpPr txBox="1"/>
          <p:nvPr/>
        </p:nvSpPr>
        <p:spPr>
          <a:xfrm>
            <a:off x="7934036" y="6020009"/>
            <a:ext cx="3557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Based on EDGARv6.0_toxPOPs  (2018)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AEFB6-C408-9CB3-33D5-1340DB232C92}"/>
              </a:ext>
            </a:extLst>
          </p:cNvPr>
          <p:cNvSpPr txBox="1"/>
          <p:nvPr/>
        </p:nvSpPr>
        <p:spPr>
          <a:xfrm>
            <a:off x="7704449" y="1525012"/>
            <a:ext cx="3947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Modelled B(a)P concentrations (GLEMOS)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5FBB29-AFEA-D76B-6AA3-5442FE0370A0}"/>
              </a:ext>
            </a:extLst>
          </p:cNvPr>
          <p:cNvSpPr txBox="1"/>
          <p:nvPr/>
        </p:nvSpPr>
        <p:spPr>
          <a:xfrm>
            <a:off x="8272987" y="3667231"/>
            <a:ext cx="29279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Based on PKU-Fuel (2014)</a:t>
            </a:r>
          </a:p>
        </p:txBody>
      </p:sp>
    </p:spTree>
    <p:extLst>
      <p:ext uri="{BB962C8B-B14F-4D97-AF65-F5344CB8AC3E}">
        <p14:creationId xmlns:p14="http://schemas.microsoft.com/office/powerpoint/2010/main" val="128293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952500" y="1070314"/>
            <a:ext cx="10263491" cy="5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activities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Multi-model simulations of B(a)P pollution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EuroDelta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-Carb): analysis of results and publication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on B(a)P pollution in Poland: multi-model simulations, analysis of trends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scale PAH pollution assessment (in co-operation with TF HTAP): contribute to evaluation of global emission inventories and multi-model assessment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lvl="1" indent="-271463" fontAlgn="base"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Co-operation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exchange with TF Health on B(a)P/PAH concentration and exceedances of target values to assess population exposure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Co-operation with international organizations (HELCOM, OSPAR, …)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0D00D50-CAB5-4020-A339-9571D522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Proposals of further activities on PAHs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F00B51FC-7AD2-4E1B-8473-E644A936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649"/>
            <a:ext cx="1219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PAH/B(a)P pollution assessment at global, regional, national scales</a:t>
            </a: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2B3549E1-6D9C-4DB9-9C91-D7518E9AF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15" y="1384854"/>
            <a:ext cx="11146279" cy="284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Outline:</a:t>
            </a:r>
          </a:p>
          <a:p>
            <a:pPr marL="271463" indent="-271463">
              <a:lnSpc>
                <a:spcPct val="15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Eurodelta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-Carb multi-model assessment of B(a)P pollution (1.1.1.5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71463" indent="-271463">
              <a:lnSpc>
                <a:spcPct val="15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on PAH/B(a)P pollution for Poland (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1.2.1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71463" indent="-271463">
              <a:lnSpc>
                <a:spcPct val="15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scale PAH emissions and pollution assessment (1.1.4.3)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DF4345-2C00-4B39-B944-D08606FC6F2D}"/>
              </a:ext>
            </a:extLst>
          </p:cNvPr>
          <p:cNvSpPr/>
          <p:nvPr/>
        </p:nvSpPr>
        <p:spPr>
          <a:xfrm>
            <a:off x="9771797" y="4794913"/>
            <a:ext cx="500418" cy="9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4A225-B34E-4417-957E-8A3B055B869D}"/>
              </a:ext>
            </a:extLst>
          </p:cNvPr>
          <p:cNvSpPr txBox="1"/>
          <p:nvPr/>
        </p:nvSpPr>
        <p:spPr>
          <a:xfrm>
            <a:off x="809015" y="4840406"/>
            <a:ext cx="358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 EMEP/WGE Work Plan elements (2022-2023)</a:t>
            </a:r>
          </a:p>
        </p:txBody>
      </p:sp>
    </p:spTree>
    <p:extLst>
      <p:ext uri="{BB962C8B-B14F-4D97-AF65-F5344CB8AC3E}">
        <p14:creationId xmlns:p14="http://schemas.microsoft.com/office/powerpoint/2010/main" val="281001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F76D1D-02BF-43E2-9902-FA47F779A9A1}"/>
              </a:ext>
            </a:extLst>
          </p:cNvPr>
          <p:cNvSpPr txBox="1"/>
          <p:nvPr/>
        </p:nvSpPr>
        <p:spPr>
          <a:xfrm>
            <a:off x="7678169" y="4641970"/>
            <a:ext cx="401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Annual B(a)P emissions within </a:t>
            </a:r>
            <a:br>
              <a:rPr lang="en-US" sz="1600" dirty="0"/>
            </a:br>
            <a:r>
              <a:rPr lang="en-US" sz="1600" dirty="0" err="1"/>
              <a:t>Eurodelta</a:t>
            </a:r>
            <a:r>
              <a:rPr lang="en-US" sz="1600" dirty="0"/>
              <a:t>-Carb modelling domain</a:t>
            </a:r>
            <a:r>
              <a:rPr lang="ru-RU" sz="1600" dirty="0"/>
              <a:t> </a:t>
            </a:r>
            <a:r>
              <a:rPr lang="en-US" sz="1600" dirty="0"/>
              <a:t>(2018)</a:t>
            </a:r>
            <a:endParaRPr lang="ru-RU" sz="16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Multi-model study of B(a)P pollution</a:t>
            </a:r>
            <a:endParaRPr lang="en-GB" dirty="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16F60619-EB54-460C-A250-73245FBB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95309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it-IT" sz="2000" b="1" dirty="0"/>
              <a:t>Contribution to </a:t>
            </a:r>
            <a:r>
              <a:rPr lang="it-IT" sz="2000" b="1" dirty="0">
                <a:solidFill>
                  <a:srgbClr val="7030A0"/>
                </a:solidFill>
              </a:rPr>
              <a:t>Eurodelta-Carb</a:t>
            </a:r>
            <a:r>
              <a:rPr lang="it-IT" sz="2000" b="1" dirty="0"/>
              <a:t> model intercomparison project (TFMM)</a:t>
            </a: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id="{B2CEE972-C9B3-4D7A-9611-4A21AF18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18" y="1310363"/>
            <a:ext cx="6766200" cy="208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Objectives:</a:t>
            </a:r>
          </a:p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B(a)P/PM emissions from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residential combustion sector</a:t>
            </a:r>
          </a:p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of B(a)P pollution levels and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exceedances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air quality guidelines</a:t>
            </a:r>
          </a:p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transport and fate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B(a)P and PM components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(OC, EC)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B7277-B867-44BC-9F17-CB9378A67D53}"/>
              </a:ext>
            </a:extLst>
          </p:cNvPr>
          <p:cNvSpPr txBox="1"/>
          <p:nvPr/>
        </p:nvSpPr>
        <p:spPr>
          <a:xfrm>
            <a:off x="502817" y="3869775"/>
            <a:ext cx="288692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Participating models:</a:t>
            </a:r>
          </a:p>
        </p:txBody>
      </p:sp>
      <p:graphicFrame>
        <p:nvGraphicFramePr>
          <p:cNvPr id="15" name="Group 229">
            <a:extLst>
              <a:ext uri="{FF2B5EF4-FFF2-40B4-BE49-F238E27FC236}">
                <a16:creationId xmlns:a16="http://schemas.microsoft.com/office/drawing/2014/main" id="{DFDD5829-92AD-482A-BD2C-DFE4A8285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26621"/>
              </p:ext>
            </p:extLst>
          </p:nvPr>
        </p:nvGraphicFramePr>
        <p:xfrm>
          <a:off x="685907" y="4442792"/>
          <a:ext cx="6915619" cy="1676400"/>
        </p:xfrm>
        <a:graphic>
          <a:graphicData uri="http://schemas.openxmlformats.org/drawingml/2006/table">
            <a:tbl>
              <a:tblPr/>
              <a:tblGrid>
                <a:gridCol w="1290675">
                  <a:extLst>
                    <a:ext uri="{9D8B030D-6E8A-4147-A177-3AD203B41FA5}">
                      <a16:colId xmlns:a16="http://schemas.microsoft.com/office/drawing/2014/main" val="699904365"/>
                    </a:ext>
                  </a:extLst>
                </a:gridCol>
                <a:gridCol w="290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490">
                  <a:extLst>
                    <a:ext uri="{9D8B030D-6E8A-4147-A177-3AD203B41FA5}">
                      <a16:colId xmlns:a16="http://schemas.microsoft.com/office/drawing/2014/main" val="66957949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Institution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Uploaded to FTP server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CIEMAT (Spain), INERIS (France)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B(a)P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GLEMOS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EMEP/MSC-E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B(a)P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80926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MINNI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ENEA (Italy)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B(a)P, 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, OC, EC, PM2.5, …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779406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SILAM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FMI (Finland)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B(a)P, 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, OC, EC, PM2.5, …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61437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B336C7-B6C6-409A-BF11-857A0AA4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82" y="1645086"/>
            <a:ext cx="3489694" cy="2833528"/>
          </a:xfrm>
          <a:prstGeom prst="rect">
            <a:avLst/>
          </a:prstGeom>
          <a:ln w="158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70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Multi-model study of B(a)P pollution: setup </a:t>
            </a:r>
            <a:r>
              <a:rPr lang="en-US" dirty="0" err="1"/>
              <a:t>detailes</a:t>
            </a:r>
            <a:endParaRPr lang="en-GB" dirty="0"/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F0A93338-C71F-4ABC-ADD1-4797729E2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78" y="1059377"/>
            <a:ext cx="7266657" cy="486498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setup: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Identical to PM phase of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Eurodelta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-Carb, except for emissions and temporal coverage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Temporal coverage: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2017.12.01-2018.12.31 to cover EMEP/ACTRIS/COLOSSAL IMP (winter 2017/2018) and allow annual coverage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 of B(a)P: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CEIP emission inventory for 2018 (submission of 2021)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 of non-B(a)P species (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SOx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NOx, PM2.5,…):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 to use CAMS-REG-AP/REF2.1 emission inventory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Observations: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EMEP and EEA AQ e-reporting measurement data for 2017/2018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simulations: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case model run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Sensitivity model runs (will be discussed and agreed)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D859A14-A954-436C-9300-DA19B447BD3C}"/>
              </a:ext>
            </a:extLst>
          </p:cNvPr>
          <p:cNvGrpSpPr/>
          <p:nvPr/>
        </p:nvGrpSpPr>
        <p:grpSpPr>
          <a:xfrm>
            <a:off x="8377637" y="1525732"/>
            <a:ext cx="3169753" cy="3680101"/>
            <a:chOff x="5246795" y="3568901"/>
            <a:chExt cx="3169753" cy="368010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6BD3619-9ADC-44EB-98AB-2214CC81FFD0}"/>
                </a:ext>
              </a:extLst>
            </p:cNvPr>
            <p:cNvSpPr/>
            <p:nvPr/>
          </p:nvSpPr>
          <p:spPr>
            <a:xfrm>
              <a:off x="5246795" y="3568901"/>
              <a:ext cx="3165801" cy="28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7D07AFD-831E-4DEA-ACE9-D5447CCE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747" y="3568901"/>
              <a:ext cx="3165801" cy="2880000"/>
            </a:xfrm>
            <a:prstGeom prst="rect">
              <a:avLst/>
            </a:prstGeom>
            <a:ln w="158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5996B3-9679-4A4E-847F-13FD7223DF0A}"/>
                </a:ext>
              </a:extLst>
            </p:cNvPr>
            <p:cNvSpPr txBox="1"/>
            <p:nvPr/>
          </p:nvSpPr>
          <p:spPr>
            <a:xfrm>
              <a:off x="5492384" y="6664227"/>
              <a:ext cx="2920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EEA AQ e-reporting B(a)P measurements (2018)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19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Base case run: preliminary results on B(a)P (2018)</a:t>
            </a:r>
            <a:endParaRPr lang="en-GB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2C2F13D-0F9A-4A20-90DB-EC8DE50CDF6B}"/>
              </a:ext>
            </a:extLst>
          </p:cNvPr>
          <p:cNvGrpSpPr/>
          <p:nvPr/>
        </p:nvGrpSpPr>
        <p:grpSpPr>
          <a:xfrm>
            <a:off x="217593" y="678764"/>
            <a:ext cx="11645525" cy="3008888"/>
            <a:chOff x="215212" y="678764"/>
            <a:chExt cx="11645525" cy="3008888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DD22503B-CC80-4FBC-BA01-57737DD5351E}"/>
                </a:ext>
              </a:extLst>
            </p:cNvPr>
            <p:cNvGrpSpPr/>
            <p:nvPr/>
          </p:nvGrpSpPr>
          <p:grpSpPr>
            <a:xfrm>
              <a:off x="215212" y="678764"/>
              <a:ext cx="11645525" cy="2881853"/>
              <a:chOff x="427647" y="678764"/>
              <a:chExt cx="11645525" cy="2881853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8B2592E2-122C-40FF-9A13-19FE0CC905A1}"/>
                  </a:ext>
                </a:extLst>
              </p:cNvPr>
              <p:cNvGrpSpPr/>
              <p:nvPr/>
            </p:nvGrpSpPr>
            <p:grpSpPr>
              <a:xfrm>
                <a:off x="427647" y="678764"/>
                <a:ext cx="10273436" cy="2881853"/>
                <a:chOff x="427647" y="678764"/>
                <a:chExt cx="10273436" cy="2881853"/>
              </a:xfrm>
            </p:grpSpPr>
            <p:pic>
              <p:nvPicPr>
                <p:cNvPr id="7" name="Рисунок 6">
                  <a:extLst>
                    <a:ext uri="{FF2B5EF4-FFF2-40B4-BE49-F238E27FC236}">
                      <a16:creationId xmlns:a16="http://schemas.microsoft.com/office/drawing/2014/main" id="{9B27CB40-F8E0-47EF-BB3D-805120998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60283" y="678764"/>
                  <a:ext cx="3340800" cy="2880000"/>
                </a:xfrm>
                <a:prstGeom prst="rect">
                  <a:avLst/>
                </a:prstGeom>
              </p:spPr>
            </p:pic>
            <p:pic>
              <p:nvPicPr>
                <p:cNvPr id="3" name="Рисунок 2">
                  <a:extLst>
                    <a:ext uri="{FF2B5EF4-FFF2-40B4-BE49-F238E27FC236}">
                      <a16:creationId xmlns:a16="http://schemas.microsoft.com/office/drawing/2014/main" id="{75275CE7-8851-42C1-9AE5-D74CFA6C7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17670" y="680617"/>
                  <a:ext cx="3340407" cy="2880000"/>
                </a:xfrm>
                <a:prstGeom prst="rect">
                  <a:avLst/>
                </a:prstGeom>
              </p:spPr>
            </p:pic>
            <p:pic>
              <p:nvPicPr>
                <p:cNvPr id="2" name="Рисунок 1">
                  <a:extLst>
                    <a:ext uri="{FF2B5EF4-FFF2-40B4-BE49-F238E27FC236}">
                      <a16:creationId xmlns:a16="http://schemas.microsoft.com/office/drawing/2014/main" id="{0DA44573-F8BA-4B74-9B05-C3B54C34FA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7647" y="680617"/>
                  <a:ext cx="3341794" cy="2880000"/>
                </a:xfrm>
                <a:prstGeom prst="rect">
                  <a:avLst/>
                </a:prstGeom>
              </p:spPr>
            </p:pic>
            <p:sp>
              <p:nvSpPr>
                <p:cNvPr id="12" name="TextBox 10">
                  <a:extLst>
                    <a:ext uri="{FF2B5EF4-FFF2-40B4-BE49-F238E27FC236}">
                      <a16:creationId xmlns:a16="http://schemas.microsoft.com/office/drawing/2014/main" id="{D8034822-3A0F-4305-9AD1-EDF803F476C6}"/>
                    </a:ext>
                  </a:extLst>
                </p:cNvPr>
                <p:cNvSpPr txBox="1"/>
                <p:nvPr/>
              </p:nvSpPr>
              <p:spPr>
                <a:xfrm>
                  <a:off x="1603996" y="801610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>
                      <a:solidFill>
                        <a:prstClr val="black"/>
                      </a:solidFill>
                    </a:rPr>
                    <a:t>GLEMOS</a:t>
                  </a:r>
                  <a:endParaRPr lang="ru-RU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TextBox 10">
                  <a:extLst>
                    <a:ext uri="{FF2B5EF4-FFF2-40B4-BE49-F238E27FC236}">
                      <a16:creationId xmlns:a16="http://schemas.microsoft.com/office/drawing/2014/main" id="{40F3D0EE-DEA4-4A83-82D6-DC9923B23FDD}"/>
                    </a:ext>
                  </a:extLst>
                </p:cNvPr>
                <p:cNvSpPr txBox="1"/>
                <p:nvPr/>
              </p:nvSpPr>
              <p:spPr>
                <a:xfrm>
                  <a:off x="5265750" y="801610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>
                      <a:solidFill>
                        <a:prstClr val="black"/>
                      </a:solidFill>
                    </a:rPr>
                    <a:t>MINNI</a:t>
                  </a:r>
                  <a:endParaRPr lang="ru-RU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TextBox 10">
                  <a:extLst>
                    <a:ext uri="{FF2B5EF4-FFF2-40B4-BE49-F238E27FC236}">
                      <a16:creationId xmlns:a16="http://schemas.microsoft.com/office/drawing/2014/main" id="{16FE318F-F5CE-489A-B7E3-5FDE1DCCB82A}"/>
                    </a:ext>
                  </a:extLst>
                </p:cNvPr>
                <p:cNvSpPr txBox="1"/>
                <p:nvPr/>
              </p:nvSpPr>
              <p:spPr>
                <a:xfrm>
                  <a:off x="8686799" y="801610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>
                      <a:solidFill>
                        <a:prstClr val="black"/>
                      </a:solidFill>
                    </a:rPr>
                    <a:t>CHIMERE</a:t>
                  </a:r>
                  <a:endParaRPr lang="ru-RU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01CC29-94F5-425C-AE56-1FD7FC7FE16B}"/>
                  </a:ext>
                </a:extLst>
              </p:cNvPr>
              <p:cNvSpPr txBox="1"/>
              <p:nvPr/>
            </p:nvSpPr>
            <p:spPr>
              <a:xfrm>
                <a:off x="10778202" y="1810327"/>
                <a:ext cx="1294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B(a)P in air, </a:t>
                </a:r>
                <a:br>
                  <a:rPr lang="en-US" dirty="0"/>
                </a:br>
                <a:r>
                  <a:rPr lang="en-US" dirty="0"/>
                  <a:t>ng m</a:t>
                </a:r>
                <a:r>
                  <a:rPr lang="en-US" baseline="30000" dirty="0"/>
                  <a:t>-3</a:t>
                </a:r>
                <a:endParaRPr lang="ru-RU" baseline="30000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649988-B243-4088-9F28-FA94A95E45B7}"/>
                </a:ext>
              </a:extLst>
            </p:cNvPr>
            <p:cNvSpPr txBox="1"/>
            <p:nvPr/>
          </p:nvSpPr>
          <p:spPr>
            <a:xfrm>
              <a:off x="2828723" y="3318320"/>
              <a:ext cx="5989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Annual mean modelled B(a)P air concentrations (</a:t>
              </a:r>
              <a:r>
                <a:rPr lang="en-US" dirty="0" err="1"/>
                <a:t>gas+particle</a:t>
              </a:r>
              <a:r>
                <a:rPr lang="en-US" dirty="0"/>
                <a:t>)</a:t>
              </a:r>
              <a:endParaRPr lang="ru-RU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3F528AA-63D5-5FC2-6257-6E6EAB613EAE}"/>
              </a:ext>
            </a:extLst>
          </p:cNvPr>
          <p:cNvGrpSpPr/>
          <p:nvPr/>
        </p:nvGrpSpPr>
        <p:grpSpPr>
          <a:xfrm>
            <a:off x="3347133" y="1109663"/>
            <a:ext cx="511401" cy="2108011"/>
            <a:chOff x="3347133" y="1109663"/>
            <a:chExt cx="511401" cy="210801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4EEF32-BE74-8F70-29FC-1EFFDEE2D12E}"/>
                </a:ext>
              </a:extLst>
            </p:cNvPr>
            <p:cNvSpPr/>
            <p:nvPr/>
          </p:nvSpPr>
          <p:spPr>
            <a:xfrm>
              <a:off x="3398044" y="1109663"/>
              <a:ext cx="133571" cy="2028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8FC404-E483-5818-8323-D0DE208534DC}"/>
                </a:ext>
              </a:extLst>
            </p:cNvPr>
            <p:cNvSpPr txBox="1"/>
            <p:nvPr/>
          </p:nvSpPr>
          <p:spPr>
            <a:xfrm>
              <a:off x="3356161" y="184335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0.6</a:t>
              </a:r>
              <a:endParaRPr lang="ru-RU" sz="11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7E9EF9-CD1F-724E-1B44-380290CDF71A}"/>
                </a:ext>
              </a:extLst>
            </p:cNvPr>
            <p:cNvSpPr txBox="1"/>
            <p:nvPr/>
          </p:nvSpPr>
          <p:spPr>
            <a:xfrm>
              <a:off x="3350061" y="156819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1.0</a:t>
              </a:r>
              <a:endParaRPr lang="ru-RU" sz="11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7B868B-6BBC-00CB-4D89-923716314FFE}"/>
                </a:ext>
              </a:extLst>
            </p:cNvPr>
            <p:cNvSpPr txBox="1"/>
            <p:nvPr/>
          </p:nvSpPr>
          <p:spPr>
            <a:xfrm>
              <a:off x="3350061" y="210496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0.4</a:t>
              </a:r>
              <a:endParaRPr lang="ru-RU" sz="11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3220E4-E03E-21F6-F9B4-FA71C89F4D0D}"/>
                </a:ext>
              </a:extLst>
            </p:cNvPr>
            <p:cNvSpPr txBox="1"/>
            <p:nvPr/>
          </p:nvSpPr>
          <p:spPr>
            <a:xfrm>
              <a:off x="3350061" y="2388662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0.12</a:t>
              </a:r>
              <a:endParaRPr lang="ru-RU" sz="11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02C673-F9B5-9003-E074-4635E33601C1}"/>
                </a:ext>
              </a:extLst>
            </p:cNvPr>
            <p:cNvSpPr txBox="1"/>
            <p:nvPr/>
          </p:nvSpPr>
          <p:spPr>
            <a:xfrm>
              <a:off x="3350061" y="2672363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0.01</a:t>
              </a:r>
              <a:endParaRPr lang="ru-RU" sz="11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9C6EA8-F6E2-9504-540C-7D4580CE937E}"/>
                </a:ext>
              </a:extLst>
            </p:cNvPr>
            <p:cNvSpPr txBox="1"/>
            <p:nvPr/>
          </p:nvSpPr>
          <p:spPr>
            <a:xfrm>
              <a:off x="3350061" y="2956064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0.001</a:t>
              </a:r>
              <a:endParaRPr lang="ru-RU" sz="11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24FD79-15B3-4092-41EF-6588A816A8ED}"/>
                </a:ext>
              </a:extLst>
            </p:cNvPr>
            <p:cNvSpPr txBox="1"/>
            <p:nvPr/>
          </p:nvSpPr>
          <p:spPr>
            <a:xfrm>
              <a:off x="3347133" y="128087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2.0</a:t>
              </a:r>
              <a:endParaRPr lang="ru-RU" sz="11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B5D4858-9CDD-EF06-0E81-070CA566B0C6}"/>
              </a:ext>
            </a:extLst>
          </p:cNvPr>
          <p:cNvGrpSpPr/>
          <p:nvPr/>
        </p:nvGrpSpPr>
        <p:grpSpPr>
          <a:xfrm>
            <a:off x="6831284" y="1101132"/>
            <a:ext cx="511401" cy="2108011"/>
            <a:chOff x="3347133" y="1109663"/>
            <a:chExt cx="511401" cy="2108011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EE5B034-5B86-1860-D276-083827430E9E}"/>
                </a:ext>
              </a:extLst>
            </p:cNvPr>
            <p:cNvSpPr/>
            <p:nvPr/>
          </p:nvSpPr>
          <p:spPr>
            <a:xfrm>
              <a:off x="3398044" y="1109663"/>
              <a:ext cx="133571" cy="2028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249E6B-95E0-77FF-08C1-83EBED882897}"/>
                </a:ext>
              </a:extLst>
            </p:cNvPr>
            <p:cNvSpPr txBox="1"/>
            <p:nvPr/>
          </p:nvSpPr>
          <p:spPr>
            <a:xfrm>
              <a:off x="3356161" y="184335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0.6</a:t>
              </a:r>
              <a:endParaRPr lang="ru-RU" sz="11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8675DE-7BAA-7AD8-7B81-A7A8B9A843F1}"/>
                </a:ext>
              </a:extLst>
            </p:cNvPr>
            <p:cNvSpPr txBox="1"/>
            <p:nvPr/>
          </p:nvSpPr>
          <p:spPr>
            <a:xfrm>
              <a:off x="3350061" y="156819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1.0</a:t>
              </a:r>
              <a:endParaRPr lang="ru-RU" sz="11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4C5C76-83FE-54F0-234A-B75DEAE3D393}"/>
                </a:ext>
              </a:extLst>
            </p:cNvPr>
            <p:cNvSpPr txBox="1"/>
            <p:nvPr/>
          </p:nvSpPr>
          <p:spPr>
            <a:xfrm>
              <a:off x="3350061" y="210496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0.4</a:t>
              </a:r>
              <a:endParaRPr lang="ru-RU" sz="11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3829918-38D1-C75A-FFAE-17152F6D873B}"/>
                </a:ext>
              </a:extLst>
            </p:cNvPr>
            <p:cNvSpPr txBox="1"/>
            <p:nvPr/>
          </p:nvSpPr>
          <p:spPr>
            <a:xfrm>
              <a:off x="3350061" y="2388662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0.12</a:t>
              </a:r>
              <a:endParaRPr lang="ru-RU" sz="11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BE42F6-1884-F6F5-D0B1-1BE20C41FC3F}"/>
                </a:ext>
              </a:extLst>
            </p:cNvPr>
            <p:cNvSpPr txBox="1"/>
            <p:nvPr/>
          </p:nvSpPr>
          <p:spPr>
            <a:xfrm>
              <a:off x="3350061" y="2672363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0.01</a:t>
              </a:r>
              <a:endParaRPr lang="ru-RU" sz="11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A00861-E59A-F477-2C8C-C71764FED218}"/>
                </a:ext>
              </a:extLst>
            </p:cNvPr>
            <p:cNvSpPr txBox="1"/>
            <p:nvPr/>
          </p:nvSpPr>
          <p:spPr>
            <a:xfrm>
              <a:off x="3350061" y="2956064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0.001</a:t>
              </a:r>
              <a:endParaRPr lang="ru-RU" sz="11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6AB0DE-6E9F-6CE1-1667-28C5F8E0EA3C}"/>
                </a:ext>
              </a:extLst>
            </p:cNvPr>
            <p:cNvSpPr txBox="1"/>
            <p:nvPr/>
          </p:nvSpPr>
          <p:spPr>
            <a:xfrm>
              <a:off x="3347133" y="128087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2.0</a:t>
              </a:r>
              <a:endParaRPr lang="ru-RU" sz="1100" dirty="0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A47477E-F6E7-0843-F990-A949ADBDAF16}"/>
              </a:ext>
            </a:extLst>
          </p:cNvPr>
          <p:cNvGrpSpPr/>
          <p:nvPr/>
        </p:nvGrpSpPr>
        <p:grpSpPr>
          <a:xfrm>
            <a:off x="10281260" y="1109664"/>
            <a:ext cx="511401" cy="2108011"/>
            <a:chOff x="3347133" y="1109663"/>
            <a:chExt cx="511401" cy="2108011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AE05750-49D1-4A34-1E57-BCF774C69FCE}"/>
                </a:ext>
              </a:extLst>
            </p:cNvPr>
            <p:cNvSpPr/>
            <p:nvPr/>
          </p:nvSpPr>
          <p:spPr>
            <a:xfrm>
              <a:off x="3398044" y="1109663"/>
              <a:ext cx="133571" cy="2028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A7B53E-662F-110E-F742-75CB7944C672}"/>
                </a:ext>
              </a:extLst>
            </p:cNvPr>
            <p:cNvSpPr txBox="1"/>
            <p:nvPr/>
          </p:nvSpPr>
          <p:spPr>
            <a:xfrm>
              <a:off x="3356161" y="184335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0.6</a:t>
              </a:r>
              <a:endParaRPr lang="ru-RU" sz="11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A47CAE-C35A-720D-5CC3-1624FDDD033F}"/>
                </a:ext>
              </a:extLst>
            </p:cNvPr>
            <p:cNvSpPr txBox="1"/>
            <p:nvPr/>
          </p:nvSpPr>
          <p:spPr>
            <a:xfrm>
              <a:off x="3350061" y="156819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1.0</a:t>
              </a:r>
              <a:endParaRPr lang="ru-RU" sz="11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4697BCE-3BFB-1055-3361-5B8DC99264F6}"/>
                </a:ext>
              </a:extLst>
            </p:cNvPr>
            <p:cNvSpPr txBox="1"/>
            <p:nvPr/>
          </p:nvSpPr>
          <p:spPr>
            <a:xfrm>
              <a:off x="3350061" y="210496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0.4</a:t>
              </a:r>
              <a:endParaRPr lang="ru-RU" sz="11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7856BEA-2DD3-37CE-2E45-4A0E3408FE33}"/>
                </a:ext>
              </a:extLst>
            </p:cNvPr>
            <p:cNvSpPr txBox="1"/>
            <p:nvPr/>
          </p:nvSpPr>
          <p:spPr>
            <a:xfrm>
              <a:off x="3350061" y="2388662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0.12</a:t>
              </a:r>
              <a:endParaRPr lang="ru-RU" sz="11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253A4D-5C98-CE41-7A96-89C973886FE8}"/>
                </a:ext>
              </a:extLst>
            </p:cNvPr>
            <p:cNvSpPr txBox="1"/>
            <p:nvPr/>
          </p:nvSpPr>
          <p:spPr>
            <a:xfrm>
              <a:off x="3350061" y="2672363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0.01</a:t>
              </a:r>
              <a:endParaRPr lang="ru-RU" sz="11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8E8F38F-BB53-8C53-A337-AFE2D9C69839}"/>
                </a:ext>
              </a:extLst>
            </p:cNvPr>
            <p:cNvSpPr txBox="1"/>
            <p:nvPr/>
          </p:nvSpPr>
          <p:spPr>
            <a:xfrm>
              <a:off x="3350061" y="2956064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0.001</a:t>
              </a:r>
              <a:endParaRPr lang="ru-RU" sz="11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40C6A8-C6F5-B57F-7DAD-EAA52DDE5D08}"/>
                </a:ext>
              </a:extLst>
            </p:cNvPr>
            <p:cNvSpPr txBox="1"/>
            <p:nvPr/>
          </p:nvSpPr>
          <p:spPr>
            <a:xfrm>
              <a:off x="3347133" y="128087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2.0</a:t>
              </a:r>
              <a:endParaRPr lang="ru-RU" sz="11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C84E2AB-2822-9C30-B069-DC25FB7FBD8D}"/>
              </a:ext>
            </a:extLst>
          </p:cNvPr>
          <p:cNvGrpSpPr/>
          <p:nvPr/>
        </p:nvGrpSpPr>
        <p:grpSpPr>
          <a:xfrm>
            <a:off x="213913" y="3849313"/>
            <a:ext cx="11942387" cy="2906135"/>
            <a:chOff x="213913" y="3849313"/>
            <a:chExt cx="11942387" cy="2906135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77379A84-AD39-4EDD-9518-B68CAF055EE0}"/>
                </a:ext>
              </a:extLst>
            </p:cNvPr>
            <p:cNvGrpSpPr/>
            <p:nvPr/>
          </p:nvGrpSpPr>
          <p:grpSpPr>
            <a:xfrm>
              <a:off x="213913" y="3849313"/>
              <a:ext cx="11942387" cy="2906135"/>
              <a:chOff x="213913" y="3618406"/>
              <a:chExt cx="11942387" cy="2906135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8FA58927-98CA-49A0-A602-7DA1EC3C5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1518" y="3644541"/>
                <a:ext cx="3333940" cy="2880000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43EDBC92-6A8E-4901-A0A0-C3AA01440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9185" y="3627642"/>
                <a:ext cx="3344825" cy="2880000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C7414180-D42A-4134-9F12-74EA8F6D6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913" y="3618406"/>
                <a:ext cx="3340407" cy="2880000"/>
              </a:xfrm>
              <a:prstGeom prst="rect">
                <a:avLst/>
              </a:prstGeom>
            </p:spPr>
          </p:pic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44FDD385-9423-4C34-A2E8-D79D67245A51}"/>
                  </a:ext>
                </a:extLst>
              </p:cNvPr>
              <p:cNvSpPr txBox="1"/>
              <p:nvPr/>
            </p:nvSpPr>
            <p:spPr>
              <a:xfrm>
                <a:off x="1257469" y="3744441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prstClr val="black"/>
                    </a:solidFill>
                  </a:rPr>
                  <a:t>CHIMERE-GLEMOS</a:t>
                </a:r>
                <a:endParaRPr lang="ru-RU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74B9FD52-AF00-4263-9722-E870C4ADF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3833" y="3720095"/>
                <a:ext cx="1926503" cy="493819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96E369C0-F538-402C-9C44-142A14C9B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2239" y="3738186"/>
                <a:ext cx="2213040" cy="493819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F9008F-395E-47CD-942B-656330345A51}"/>
                  </a:ext>
                </a:extLst>
              </p:cNvPr>
              <p:cNvSpPr txBox="1"/>
              <p:nvPr/>
            </p:nvSpPr>
            <p:spPr>
              <a:xfrm>
                <a:off x="10428633" y="4401343"/>
                <a:ext cx="17276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Absolute difference, </a:t>
                </a:r>
                <a:br>
                  <a:rPr lang="en-US" dirty="0"/>
                </a:br>
                <a:r>
                  <a:rPr lang="en-US" dirty="0"/>
                  <a:t>ng m</a:t>
                </a:r>
                <a:r>
                  <a:rPr lang="en-US" baseline="30000" dirty="0"/>
                  <a:t>-3</a:t>
                </a:r>
                <a:endParaRPr lang="ru-RU" baseline="30000" dirty="0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224D1F51-A8BE-06B2-523F-33D044D4AF47}"/>
                </a:ext>
              </a:extLst>
            </p:cNvPr>
            <p:cNvGrpSpPr/>
            <p:nvPr/>
          </p:nvGrpSpPr>
          <p:grpSpPr>
            <a:xfrm>
              <a:off x="6702738" y="4301485"/>
              <a:ext cx="554682" cy="2108011"/>
              <a:chOff x="3347133" y="1109663"/>
              <a:chExt cx="554682" cy="2108011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29A58368-22C1-39FC-3672-A3A7C8B89A16}"/>
                  </a:ext>
                </a:extLst>
              </p:cNvPr>
              <p:cNvSpPr/>
              <p:nvPr/>
            </p:nvSpPr>
            <p:spPr>
              <a:xfrm>
                <a:off x="3398044" y="1109663"/>
                <a:ext cx="133571" cy="2028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858E12-9968-70BD-B4B6-7C27C9885B4D}"/>
                  </a:ext>
                </a:extLst>
              </p:cNvPr>
              <p:cNvSpPr txBox="1"/>
              <p:nvPr/>
            </p:nvSpPr>
            <p:spPr>
              <a:xfrm>
                <a:off x="3356161" y="1843351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0.005</a:t>
                </a:r>
                <a:endParaRPr lang="ru-RU" sz="11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BF92149-5985-4329-F81F-578152490DEE}"/>
                  </a:ext>
                </a:extLst>
              </p:cNvPr>
              <p:cNvSpPr txBox="1"/>
              <p:nvPr/>
            </p:nvSpPr>
            <p:spPr>
              <a:xfrm>
                <a:off x="3350061" y="1568198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0.025</a:t>
                </a:r>
                <a:endParaRPr lang="ru-RU" sz="11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7AF26F-E68A-6034-9F28-ACF8A3DF0727}"/>
                  </a:ext>
                </a:extLst>
              </p:cNvPr>
              <p:cNvSpPr txBox="1"/>
              <p:nvPr/>
            </p:nvSpPr>
            <p:spPr>
              <a:xfrm>
                <a:off x="3350061" y="2104961"/>
                <a:ext cx="5517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-0.005</a:t>
                </a:r>
                <a:endParaRPr lang="ru-RU" sz="11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5B03869-D40C-D634-A2E8-A578FBCB458D}"/>
                  </a:ext>
                </a:extLst>
              </p:cNvPr>
              <p:cNvSpPr txBox="1"/>
              <p:nvPr/>
            </p:nvSpPr>
            <p:spPr>
              <a:xfrm>
                <a:off x="3350061" y="2388662"/>
                <a:ext cx="5517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-0.025</a:t>
                </a:r>
                <a:endParaRPr lang="ru-RU" sz="11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F0ACEC0-6E42-6100-6A0A-87B2D261DAF5}"/>
                  </a:ext>
                </a:extLst>
              </p:cNvPr>
              <p:cNvSpPr txBox="1"/>
              <p:nvPr/>
            </p:nvSpPr>
            <p:spPr>
              <a:xfrm>
                <a:off x="3350061" y="2672363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-0.15</a:t>
                </a:r>
                <a:endParaRPr lang="ru-RU" sz="11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E9E71AD-AC8E-B915-19F9-A9109EAF3498}"/>
                  </a:ext>
                </a:extLst>
              </p:cNvPr>
              <p:cNvSpPr txBox="1"/>
              <p:nvPr/>
            </p:nvSpPr>
            <p:spPr>
              <a:xfrm>
                <a:off x="3350061" y="2956064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 </a:t>
                </a:r>
                <a:endParaRPr lang="ru-RU" sz="11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D916BD-28C5-0422-FBA2-51A40918C78E}"/>
                  </a:ext>
                </a:extLst>
              </p:cNvPr>
              <p:cNvSpPr txBox="1"/>
              <p:nvPr/>
            </p:nvSpPr>
            <p:spPr>
              <a:xfrm>
                <a:off x="3347133" y="1280878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0.15</a:t>
                </a:r>
                <a:endParaRPr lang="ru-RU" sz="1100" dirty="0"/>
              </a:p>
            </p:txBody>
          </p:sp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7EE098E0-5E6B-9D94-31A0-AA863F1964C3}"/>
                </a:ext>
              </a:extLst>
            </p:cNvPr>
            <p:cNvGrpSpPr/>
            <p:nvPr/>
          </p:nvGrpSpPr>
          <p:grpSpPr>
            <a:xfrm>
              <a:off x="3345945" y="4294367"/>
              <a:ext cx="554682" cy="2108011"/>
              <a:chOff x="3347133" y="1109663"/>
              <a:chExt cx="554682" cy="2108011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48EB4602-F1DD-790A-12D5-9BE3F131642E}"/>
                  </a:ext>
                </a:extLst>
              </p:cNvPr>
              <p:cNvSpPr/>
              <p:nvPr/>
            </p:nvSpPr>
            <p:spPr>
              <a:xfrm>
                <a:off x="3398044" y="1109663"/>
                <a:ext cx="133571" cy="2028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B4BB695-292B-8F04-54CA-8ED410B1042F}"/>
                  </a:ext>
                </a:extLst>
              </p:cNvPr>
              <p:cNvSpPr txBox="1"/>
              <p:nvPr/>
            </p:nvSpPr>
            <p:spPr>
              <a:xfrm>
                <a:off x="3356161" y="1843351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0.005</a:t>
                </a:r>
                <a:endParaRPr lang="ru-RU" sz="11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100C30-E939-ABB8-E88C-50F0BFF5EE75}"/>
                  </a:ext>
                </a:extLst>
              </p:cNvPr>
              <p:cNvSpPr txBox="1"/>
              <p:nvPr/>
            </p:nvSpPr>
            <p:spPr>
              <a:xfrm>
                <a:off x="3350061" y="1568198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0.025</a:t>
                </a:r>
                <a:endParaRPr lang="ru-RU" sz="11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BC1DBF3-D078-6C99-5F2B-888B791C5939}"/>
                  </a:ext>
                </a:extLst>
              </p:cNvPr>
              <p:cNvSpPr txBox="1"/>
              <p:nvPr/>
            </p:nvSpPr>
            <p:spPr>
              <a:xfrm>
                <a:off x="3350061" y="2104961"/>
                <a:ext cx="5517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-0.005</a:t>
                </a:r>
                <a:endParaRPr lang="ru-RU" sz="11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3520C79-292D-2CE5-0BF5-365C82E41B5D}"/>
                  </a:ext>
                </a:extLst>
              </p:cNvPr>
              <p:cNvSpPr txBox="1"/>
              <p:nvPr/>
            </p:nvSpPr>
            <p:spPr>
              <a:xfrm>
                <a:off x="3350061" y="2388662"/>
                <a:ext cx="5517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-0.025</a:t>
                </a:r>
                <a:endParaRPr lang="ru-RU" sz="11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88EBBA5-060E-FA2F-8D8C-CD7CD1C146FA}"/>
                  </a:ext>
                </a:extLst>
              </p:cNvPr>
              <p:cNvSpPr txBox="1"/>
              <p:nvPr/>
            </p:nvSpPr>
            <p:spPr>
              <a:xfrm>
                <a:off x="3350061" y="2672363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-0.15</a:t>
                </a:r>
                <a:endParaRPr lang="ru-RU" sz="11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D402AE1-8363-CD6C-DEAA-98743E6BDFEC}"/>
                  </a:ext>
                </a:extLst>
              </p:cNvPr>
              <p:cNvSpPr txBox="1"/>
              <p:nvPr/>
            </p:nvSpPr>
            <p:spPr>
              <a:xfrm>
                <a:off x="3350061" y="2956064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 </a:t>
                </a:r>
                <a:endParaRPr lang="ru-RU" sz="11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1C17624-64F1-7E6F-2216-D34DE90EA6E9}"/>
                  </a:ext>
                </a:extLst>
              </p:cNvPr>
              <p:cNvSpPr txBox="1"/>
              <p:nvPr/>
            </p:nvSpPr>
            <p:spPr>
              <a:xfrm>
                <a:off x="3347133" y="1280878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0.15</a:t>
                </a:r>
                <a:endParaRPr lang="ru-RU" sz="1100" dirty="0"/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07FA1D7C-4149-FA6C-B466-B4973899E405}"/>
                </a:ext>
              </a:extLst>
            </p:cNvPr>
            <p:cNvGrpSpPr/>
            <p:nvPr/>
          </p:nvGrpSpPr>
          <p:grpSpPr>
            <a:xfrm>
              <a:off x="10113318" y="4323080"/>
              <a:ext cx="554682" cy="2108011"/>
              <a:chOff x="3347133" y="1109663"/>
              <a:chExt cx="554682" cy="2108011"/>
            </a:xfrm>
          </p:grpSpPr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F2C640C3-E386-0F53-0292-754EA519A5A6}"/>
                  </a:ext>
                </a:extLst>
              </p:cNvPr>
              <p:cNvSpPr/>
              <p:nvPr/>
            </p:nvSpPr>
            <p:spPr>
              <a:xfrm>
                <a:off x="3398044" y="1109663"/>
                <a:ext cx="133571" cy="2028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971DBD3-7E0C-60BD-FF15-DECAA9C752CD}"/>
                  </a:ext>
                </a:extLst>
              </p:cNvPr>
              <p:cNvSpPr txBox="1"/>
              <p:nvPr/>
            </p:nvSpPr>
            <p:spPr>
              <a:xfrm>
                <a:off x="3356161" y="1843351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0.005</a:t>
                </a:r>
                <a:endParaRPr lang="ru-RU" sz="1100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2B4FF45-3591-D154-6E0B-D6D7299EB873}"/>
                  </a:ext>
                </a:extLst>
              </p:cNvPr>
              <p:cNvSpPr txBox="1"/>
              <p:nvPr/>
            </p:nvSpPr>
            <p:spPr>
              <a:xfrm>
                <a:off x="3350061" y="1568198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0.025</a:t>
                </a:r>
                <a:endParaRPr lang="ru-RU" sz="1100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C0E43EE-6D3F-4783-DB03-2048D1D6B739}"/>
                  </a:ext>
                </a:extLst>
              </p:cNvPr>
              <p:cNvSpPr txBox="1"/>
              <p:nvPr/>
            </p:nvSpPr>
            <p:spPr>
              <a:xfrm>
                <a:off x="3350061" y="2104961"/>
                <a:ext cx="5517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-0.005</a:t>
                </a:r>
                <a:endParaRPr lang="ru-RU" sz="1100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6A9646D-BB7F-6678-B19F-FE8CECA8B4E4}"/>
                  </a:ext>
                </a:extLst>
              </p:cNvPr>
              <p:cNvSpPr txBox="1"/>
              <p:nvPr/>
            </p:nvSpPr>
            <p:spPr>
              <a:xfrm>
                <a:off x="3350061" y="2388662"/>
                <a:ext cx="5517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-0.025</a:t>
                </a:r>
                <a:endParaRPr lang="ru-RU" sz="1100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2684FD1-38CD-6671-7BBB-C909F7AFDE1E}"/>
                  </a:ext>
                </a:extLst>
              </p:cNvPr>
              <p:cNvSpPr txBox="1"/>
              <p:nvPr/>
            </p:nvSpPr>
            <p:spPr>
              <a:xfrm>
                <a:off x="3350061" y="2672363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-0.15</a:t>
                </a:r>
                <a:endParaRPr lang="ru-RU" sz="1100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ADBE170-AD64-BC7F-5290-14AB0FD92285}"/>
                  </a:ext>
                </a:extLst>
              </p:cNvPr>
              <p:cNvSpPr txBox="1"/>
              <p:nvPr/>
            </p:nvSpPr>
            <p:spPr>
              <a:xfrm>
                <a:off x="3350061" y="2956064"/>
                <a:ext cx="2167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 </a:t>
                </a:r>
                <a:endParaRPr lang="ru-RU" sz="1100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8B5D3B-A6CF-F970-5798-A14D1FE04014}"/>
                  </a:ext>
                </a:extLst>
              </p:cNvPr>
              <p:cNvSpPr txBox="1"/>
              <p:nvPr/>
            </p:nvSpPr>
            <p:spPr>
              <a:xfrm>
                <a:off x="3347133" y="1280878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0.15</a:t>
                </a:r>
                <a:endParaRPr lang="ru-RU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40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FC57C82-17BC-4C79-A339-324216DF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12273"/>
              </p:ext>
            </p:extLst>
          </p:nvPr>
        </p:nvGraphicFramePr>
        <p:xfrm>
          <a:off x="2854036" y="4970074"/>
          <a:ext cx="5661888" cy="156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472">
                  <a:extLst>
                    <a:ext uri="{9D8B030D-6E8A-4147-A177-3AD203B41FA5}">
                      <a16:colId xmlns:a16="http://schemas.microsoft.com/office/drawing/2014/main" val="3552726706"/>
                    </a:ext>
                  </a:extLst>
                </a:gridCol>
                <a:gridCol w="1415472">
                  <a:extLst>
                    <a:ext uri="{9D8B030D-6E8A-4147-A177-3AD203B41FA5}">
                      <a16:colId xmlns:a16="http://schemas.microsoft.com/office/drawing/2014/main" val="1110732221"/>
                    </a:ext>
                  </a:extLst>
                </a:gridCol>
                <a:gridCol w="1415472">
                  <a:extLst>
                    <a:ext uri="{9D8B030D-6E8A-4147-A177-3AD203B41FA5}">
                      <a16:colId xmlns:a16="http://schemas.microsoft.com/office/drawing/2014/main" val="1516340789"/>
                    </a:ext>
                  </a:extLst>
                </a:gridCol>
                <a:gridCol w="1415472">
                  <a:extLst>
                    <a:ext uri="{9D8B030D-6E8A-4147-A177-3AD203B41FA5}">
                      <a16:colId xmlns:a16="http://schemas.microsoft.com/office/drawing/2014/main" val="1979386080"/>
                    </a:ext>
                  </a:extLst>
                </a:gridCol>
              </a:tblGrid>
              <a:tr h="39212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CHIMERE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GLEMOS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MINNI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77831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r>
                        <a:rPr lang="en-US" b="1" dirty="0"/>
                        <a:t>Bias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29945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r>
                        <a:rPr lang="en-US" b="1" dirty="0"/>
                        <a:t>Correlation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0. 84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05160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r>
                        <a:rPr lang="en-US" b="1" dirty="0"/>
                        <a:t>Factor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881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C26D12-53BE-47A6-B9A4-13C6A478FA55}"/>
              </a:ext>
            </a:extLst>
          </p:cNvPr>
          <p:cNvSpPr txBox="1"/>
          <p:nvPr/>
        </p:nvSpPr>
        <p:spPr>
          <a:xfrm>
            <a:off x="3900306" y="801625"/>
            <a:ext cx="581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mean B(a)P concentrations (2018), 29 EMEP stations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4C5CD-3C8C-473F-93A1-1A270F80DA36}"/>
              </a:ext>
            </a:extLst>
          </p:cNvPr>
          <p:cNvSpPr txBox="1"/>
          <p:nvPr/>
        </p:nvSpPr>
        <p:spPr>
          <a:xfrm>
            <a:off x="9036995" y="4926634"/>
            <a:ext cx="289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 altitude stations (&gt; ~900m) were excluded</a:t>
            </a:r>
            <a:endParaRPr lang="ru-RU" sz="1600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AB97E8B-8898-475B-AE61-74E5C8F4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136827"/>
            <a:ext cx="99660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Base case run: modelled vs observed (EMEP stations)</a:t>
            </a: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651CD-7719-C88D-9A38-F60D67CB0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58" y="1418063"/>
            <a:ext cx="3487444" cy="32356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A90522-725B-876B-B98C-E362F6B2B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232" y="1437832"/>
            <a:ext cx="3492477" cy="32356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CD77F8-C563-9E3F-E9AD-037CA77DE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34" y="1437832"/>
            <a:ext cx="3492477" cy="3235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70D4C3-66F7-BA48-5B45-B726B5E6DF1C}"/>
              </a:ext>
            </a:extLst>
          </p:cNvPr>
          <p:cNvSpPr txBox="1"/>
          <p:nvPr/>
        </p:nvSpPr>
        <p:spPr>
          <a:xfrm>
            <a:off x="3545722" y="124606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x2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A48F5-AC29-D840-23EA-7E70F91BB1A7}"/>
              </a:ext>
            </a:extLst>
          </p:cNvPr>
          <p:cNvSpPr txBox="1"/>
          <p:nvPr/>
        </p:nvSpPr>
        <p:spPr>
          <a:xfrm>
            <a:off x="3869518" y="170212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x0.5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11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95250"/>
            <a:ext cx="1014152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Base case run: modelled vs observed (AQ e-reporting stations)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E0A80-D25F-471D-8BD1-2AB8D4751C6F}"/>
              </a:ext>
            </a:extLst>
          </p:cNvPr>
          <p:cNvSpPr txBox="1"/>
          <p:nvPr/>
        </p:nvSpPr>
        <p:spPr>
          <a:xfrm>
            <a:off x="2653397" y="815715"/>
            <a:ext cx="685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mean B(a)P concentrations, 95 background rural stations (2018)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886900F-485E-47E4-BFD7-468A7B14E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29416"/>
              </p:ext>
            </p:extLst>
          </p:nvPr>
        </p:nvGraphicFramePr>
        <p:xfrm>
          <a:off x="2449336" y="5014317"/>
          <a:ext cx="7293326" cy="117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975">
                  <a:extLst>
                    <a:ext uri="{9D8B030D-6E8A-4147-A177-3AD203B41FA5}">
                      <a16:colId xmlns:a16="http://schemas.microsoft.com/office/drawing/2014/main" val="3552726706"/>
                    </a:ext>
                  </a:extLst>
                </a:gridCol>
                <a:gridCol w="1737117">
                  <a:extLst>
                    <a:ext uri="{9D8B030D-6E8A-4147-A177-3AD203B41FA5}">
                      <a16:colId xmlns:a16="http://schemas.microsoft.com/office/drawing/2014/main" val="4248655958"/>
                    </a:ext>
                  </a:extLst>
                </a:gridCol>
                <a:gridCol w="1737117">
                  <a:extLst>
                    <a:ext uri="{9D8B030D-6E8A-4147-A177-3AD203B41FA5}">
                      <a16:colId xmlns:a16="http://schemas.microsoft.com/office/drawing/2014/main" val="1516340789"/>
                    </a:ext>
                  </a:extLst>
                </a:gridCol>
                <a:gridCol w="1737117">
                  <a:extLst>
                    <a:ext uri="{9D8B030D-6E8A-4147-A177-3AD203B41FA5}">
                      <a16:colId xmlns:a16="http://schemas.microsoft.com/office/drawing/2014/main" val="1979386080"/>
                    </a:ext>
                  </a:extLst>
                </a:gridCol>
              </a:tblGrid>
              <a:tr h="39212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CHIMERE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GLEMOS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MINNI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77831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r>
                        <a:rPr lang="en-US" b="1" dirty="0"/>
                        <a:t>Model bias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29945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r>
                        <a:rPr lang="en-US" b="1" dirty="0"/>
                        <a:t>Correlation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0516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4F6730-63CD-A7E9-4BAE-B5A3712D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70" y="1255503"/>
            <a:ext cx="8436059" cy="344580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77DAFDA-85F0-70CC-8CAA-38DD133392A7}"/>
              </a:ext>
            </a:extLst>
          </p:cNvPr>
          <p:cNvSpPr/>
          <p:nvPr/>
        </p:nvSpPr>
        <p:spPr>
          <a:xfrm>
            <a:off x="8896350" y="1495425"/>
            <a:ext cx="476250" cy="2828925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2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136827"/>
            <a:ext cx="99660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Base case run: B(a)P intra-annual variations (2018)</a:t>
            </a:r>
            <a:endParaRPr lang="en-GB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543B89-0FDF-44F6-8CA8-A147CBD33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33" y="1016177"/>
            <a:ext cx="5200339" cy="27617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DFBAED-7DB9-418A-88C0-0AF819EB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711" y="1017272"/>
            <a:ext cx="5206435" cy="2761727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85F858E9-BC00-8B23-4E6F-B4C532E9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64" y="4359140"/>
            <a:ext cx="1039301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agreement with annual mean EMEP measurements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Generally good agreement with annual mean AQ e-reporting measurements with some exceptions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Intra-annual variability of B(a)P was captured by the models</a:t>
            </a:r>
            <a:endParaRPr lang="en-GB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 in model estimates may be attributed to different emission temporal profiles used in models as well as other parameters (e.g. meteorology, concentrations of reactants, …)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170E1-D673-2007-9A87-3D6ADA1B7572}"/>
              </a:ext>
            </a:extLst>
          </p:cNvPr>
          <p:cNvSpPr txBox="1"/>
          <p:nvPr/>
        </p:nvSpPr>
        <p:spPr>
          <a:xfrm>
            <a:off x="355036" y="3851302"/>
            <a:ext cx="399529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remarks on the results:</a:t>
            </a:r>
          </a:p>
        </p:txBody>
      </p:sp>
    </p:spTree>
    <p:extLst>
      <p:ext uri="{BB962C8B-B14F-4D97-AF65-F5344CB8AC3E}">
        <p14:creationId xmlns:p14="http://schemas.microsoft.com/office/powerpoint/2010/main" val="281691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136827"/>
            <a:ext cx="99660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 err="1"/>
              <a:t>Eurodelta</a:t>
            </a:r>
            <a:r>
              <a:rPr lang="en-US" dirty="0"/>
              <a:t>-Carb B(a)P study: proposals of further steps </a:t>
            </a:r>
            <a:endParaRPr lang="en-GB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5F858E9-BC00-8B23-4E6F-B4C532E9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39" y="1450086"/>
            <a:ext cx="103930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comparison of modelling results vs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measurements of AQ e-reporting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 modelled B(a)P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gaseous/particulate concentrations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 between models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B(a)P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concentrations in precipitation and deposition fluxes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measurements of EMEP stations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selected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meteorological parameters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used in model simulations and measurements (list of parameters to be discussed)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modelled and observed OC, EC, O</a:t>
            </a:r>
            <a:r>
              <a:rPr lang="en-US" sz="1400" baseline="-25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concentrations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in model simulations with measurements of ACTRIS/COLOSSAL campaign and of EMEP stations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170E1-D673-2007-9A87-3D6ADA1B7572}"/>
              </a:ext>
            </a:extLst>
          </p:cNvPr>
          <p:cNvSpPr txBox="1"/>
          <p:nvPr/>
        </p:nvSpPr>
        <p:spPr>
          <a:xfrm>
            <a:off x="374086" y="869977"/>
            <a:ext cx="72554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Continue analysis of models performance and differences: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41D95-E741-30B4-1FB6-56FAD661A046}"/>
              </a:ext>
            </a:extLst>
          </p:cNvPr>
          <p:cNvSpPr txBox="1"/>
          <p:nvPr/>
        </p:nvSpPr>
        <p:spPr>
          <a:xfrm>
            <a:off x="374085" y="3746527"/>
            <a:ext cx="72554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Sensitivity/scenario model runs: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6C8FC-49FF-7E1B-366D-0D176B94AB17}"/>
              </a:ext>
            </a:extLst>
          </p:cNvPr>
          <p:cNvSpPr txBox="1"/>
          <p:nvPr/>
        </p:nvSpPr>
        <p:spPr>
          <a:xfrm>
            <a:off x="374084" y="4991711"/>
            <a:ext cx="72554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Technical meetings and publications: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EB28A268-A9D0-F27F-97C1-CDF518C11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39" y="4273086"/>
            <a:ext cx="1105168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simulations with unified B(a)P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temporal emission profiles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scenario of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B(a)P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emissions using the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TNO PM/</a:t>
            </a:r>
            <a:r>
              <a:rPr lang="en-US" sz="14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condensables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 inventory REF2 (to be discussed)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9E89F13-73F5-A440-69CF-3CE46E0B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57" y="5502871"/>
            <a:ext cx="1105168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Organize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zoom meeting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discuss current progress in the analysis and further steps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 of progress of the study in the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EMEP Status Report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HMs/POPs 2022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of the study at the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US" sz="1400" baseline="30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HARMO conference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Aveiro, Portugal (27-30 September 2022)</a:t>
            </a:r>
          </a:p>
        </p:txBody>
      </p:sp>
    </p:spTree>
    <p:extLst>
      <p:ext uri="{BB962C8B-B14F-4D97-AF65-F5344CB8AC3E}">
        <p14:creationId xmlns:p14="http://schemas.microsoft.com/office/powerpoint/2010/main" val="16831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2008</Words>
  <Application>Microsoft Office PowerPoint</Application>
  <PresentationFormat>Широкоэкранный</PresentationFormat>
  <Paragraphs>220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Gusev</dc:creator>
  <cp:lastModifiedBy>Alexey Gusev</cp:lastModifiedBy>
  <cp:revision>266</cp:revision>
  <dcterms:created xsi:type="dcterms:W3CDTF">2021-05-01T14:30:29Z</dcterms:created>
  <dcterms:modified xsi:type="dcterms:W3CDTF">2022-05-04T13:31:54Z</dcterms:modified>
</cp:coreProperties>
</file>