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96" r:id="rId2"/>
    <p:sldId id="388" r:id="rId3"/>
    <p:sldId id="320" r:id="rId4"/>
    <p:sldId id="322" r:id="rId5"/>
    <p:sldId id="391" r:id="rId6"/>
    <p:sldId id="383" r:id="rId7"/>
    <p:sldId id="392" r:id="rId8"/>
    <p:sldId id="390" r:id="rId9"/>
    <p:sldId id="264" r:id="rId10"/>
    <p:sldId id="265" r:id="rId11"/>
    <p:sldId id="261" r:id="rId12"/>
    <p:sldId id="384" r:id="rId13"/>
    <p:sldId id="372" r:id="rId14"/>
    <p:sldId id="377" r:id="rId15"/>
    <p:sldId id="380" r:id="rId16"/>
    <p:sldId id="379" r:id="rId17"/>
    <p:sldId id="381" r:id="rId18"/>
    <p:sldId id="327" r:id="rId19"/>
    <p:sldId id="389" r:id="rId20"/>
    <p:sldId id="355" r:id="rId21"/>
    <p:sldId id="310" r:id="rId22"/>
    <p:sldId id="307" r:id="rId23"/>
    <p:sldId id="367" r:id="rId24"/>
    <p:sldId id="368" r:id="rId25"/>
    <p:sldId id="371" r:id="rId26"/>
    <p:sldId id="394" r:id="rId2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2243CE"/>
    <a:srgbClr val="8A0000"/>
    <a:srgbClr val="FF535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661" autoAdjust="0"/>
    <p:restoredTop sz="86176" autoAdjust="0"/>
  </p:normalViewPr>
  <p:slideViewPr>
    <p:cSldViewPr>
      <p:cViewPr>
        <p:scale>
          <a:sx n="100" d="100"/>
          <a:sy n="100" d="100"/>
        </p:scale>
        <p:origin x="-56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6426E8-A683-40ED-9DAF-82363288D463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74036E-832A-4DC3-B2F5-903906864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BB68B4-CB1A-487B-80AE-FF5EE9D0D135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FA17E9-93D0-4E8C-BBD0-597D6AA1F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8350F5-925C-4ACC-90AF-8DC160460E80}" type="slidenum">
              <a:rPr lang="ru-RU" sz="1200"/>
              <a:pPr algn="r"/>
              <a:t>6</a:t>
            </a:fld>
            <a:endParaRPr lang="ru-RU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33CF29-68A2-40BE-BA71-677BC744059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40363" cy="446563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0366A-119F-4C43-8D42-1FF7739053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0986A-4754-4865-9C5B-B505B4C1FA5C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F8C6D-66FE-4813-80F4-AEDC0646FF8F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E4FB2-6919-4306-9997-CA04B9DDC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6A5CB-BE81-4FE0-8390-4773A0892556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6499F-624F-4892-AB81-679C2FE0E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1EE78-A6DC-429B-988A-B9A0C31C3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7579F-C065-48EA-8960-1F6ECE9E4F56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B795A-5816-4F39-9D23-4A81F09FB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A50003-BEC5-4843-B15F-473966FECD88}" type="datetimeFigureOut">
              <a:rPr lang="ru-RU"/>
              <a:pPr>
                <a:defRPr/>
              </a:pPr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F64402-243E-466F-8742-8587DFC45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4429125" y="6519863"/>
            <a:ext cx="4714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EMEP/WGE Bureau, Geneva, 14-17 March 2016</a:t>
            </a:r>
            <a:endParaRPr lang="ru-RU" sz="1400" dirty="0">
              <a:latin typeface="+mn-lt"/>
              <a:cs typeface="+mn-cs"/>
            </a:endParaRPr>
          </a:p>
        </p:txBody>
      </p:sp>
      <p:grpSp>
        <p:nvGrpSpPr>
          <p:cNvPr id="1032" name="Group 5"/>
          <p:cNvGrpSpPr>
            <a:grpSpLocks noChangeAspect="1"/>
          </p:cNvGrpSpPr>
          <p:nvPr userDrawn="1"/>
        </p:nvGrpSpPr>
        <p:grpSpPr bwMode="auto">
          <a:xfrm>
            <a:off x="71438" y="6357938"/>
            <a:ext cx="500062" cy="431800"/>
            <a:chOff x="92" y="3959"/>
            <a:chExt cx="384" cy="333"/>
          </a:xfrm>
        </p:grpSpPr>
        <p:sp>
          <p:nvSpPr>
            <p:cNvPr id="10" name="Oval 6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pic>
          <p:nvPicPr>
            <p:cNvPr id="1034" name="Picture 7" descr="Logo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2" r:id="rId3"/>
    <p:sldLayoutId id="2147483655" r:id="rId4"/>
    <p:sldLayoutId id="2147483651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jpeg"/><Relationship Id="rId7" Type="http://schemas.openxmlformats.org/officeDocument/2006/relationships/image" Target="../media/image1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Main results of 2014 - 2015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5" y="1571612"/>
            <a:ext cx="828675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AutoNum type="arabicPeriod"/>
              <a:defRPr/>
            </a:pPr>
            <a:r>
              <a:rPr lang="en-US" sz="2000" dirty="0" smtClean="0">
                <a:latin typeface="+mn-lt"/>
                <a:cs typeface="+mn-cs"/>
              </a:rPr>
              <a:t>Long-term trends</a:t>
            </a:r>
            <a:r>
              <a:rPr lang="en-US" sz="2000" dirty="0" smtClean="0">
                <a:latin typeface="+mn-lt"/>
              </a:rPr>
              <a:t> of HMs and POPs</a:t>
            </a:r>
            <a:r>
              <a:rPr lang="en-US" sz="2000" dirty="0" smtClean="0">
                <a:latin typeface="+mn-lt"/>
                <a:cs typeface="+mn-cs"/>
              </a:rPr>
              <a:t>  </a:t>
            </a:r>
            <a:r>
              <a:rPr lang="en-US" sz="2000" dirty="0" smtClean="0">
                <a:latin typeface="+mn-lt"/>
              </a:rPr>
              <a:t>on the basis of modeling results and measurements in mosses (cooperation with WGE)</a:t>
            </a:r>
          </a:p>
          <a:p>
            <a:pPr marL="342900" indent="-342900">
              <a:spcAft>
                <a:spcPts val="1200"/>
              </a:spcAft>
              <a:defRPr/>
            </a:pPr>
            <a:r>
              <a:rPr lang="en-US" sz="2000" dirty="0" smtClean="0">
                <a:latin typeface="+mn-lt"/>
                <a:cs typeface="+mn-cs"/>
              </a:rPr>
              <a:t> 2. </a:t>
            </a:r>
            <a:r>
              <a:rPr lang="en-US" sz="2000" dirty="0" smtClean="0">
                <a:latin typeface="+mn-lt"/>
                <a:cs typeface="+mn-cs"/>
              </a:rPr>
              <a:t> Assessment </a:t>
            </a:r>
            <a:r>
              <a:rPr lang="en-US" sz="2000" dirty="0">
                <a:latin typeface="+mn-lt"/>
                <a:cs typeface="+mn-cs"/>
              </a:rPr>
              <a:t>of pollution levels </a:t>
            </a:r>
            <a:r>
              <a:rPr lang="en-US" sz="2000" dirty="0" smtClean="0">
                <a:latin typeface="+mn-lt"/>
                <a:cs typeface="+mn-cs"/>
              </a:rPr>
              <a:t>with fine resolution in </a:t>
            </a:r>
            <a:r>
              <a:rPr lang="en-US" sz="2000" dirty="0">
                <a:latin typeface="+mn-lt"/>
                <a:cs typeface="+mn-cs"/>
              </a:rPr>
              <a:t>selected countries (Case studies)</a:t>
            </a:r>
          </a:p>
          <a:p>
            <a:pPr marL="342900" indent="-342900">
              <a:spcAft>
                <a:spcPts val="1200"/>
              </a:spcAft>
              <a:defRPr/>
            </a:pPr>
            <a:r>
              <a:rPr lang="en-US" sz="2000" dirty="0" smtClean="0">
                <a:latin typeface="+mn-lt"/>
                <a:cs typeface="+mn-cs"/>
              </a:rPr>
              <a:t> 3.  Improved </a:t>
            </a:r>
            <a:r>
              <a:rPr lang="en-US" sz="2000" dirty="0">
                <a:latin typeface="+mn-lt"/>
                <a:cs typeface="+mn-cs"/>
              </a:rPr>
              <a:t>assessment of </a:t>
            </a:r>
            <a:r>
              <a:rPr lang="en-US" sz="2000" dirty="0" smtClean="0">
                <a:latin typeface="+mn-lt"/>
                <a:cs typeface="+mn-cs"/>
              </a:rPr>
              <a:t>Hg and </a:t>
            </a:r>
            <a:r>
              <a:rPr lang="en-US" sz="2000" dirty="0">
                <a:latin typeface="+mn-lt"/>
                <a:cs typeface="+mn-cs"/>
              </a:rPr>
              <a:t>POPs </a:t>
            </a:r>
            <a:r>
              <a:rPr lang="en-US" sz="2000" dirty="0" smtClean="0">
                <a:latin typeface="+mn-lt"/>
                <a:cs typeface="+mn-cs"/>
              </a:rPr>
              <a:t> pollution of EMEP domain </a:t>
            </a:r>
            <a:r>
              <a:rPr lang="en-US" sz="2000" dirty="0">
                <a:latin typeface="+mn-lt"/>
                <a:cs typeface="+mn-cs"/>
              </a:rPr>
              <a:t>from global sources </a:t>
            </a:r>
          </a:p>
          <a:p>
            <a:pPr marL="342900" indent="-342900">
              <a:spcAft>
                <a:spcPts val="1200"/>
              </a:spcAft>
              <a:defRPr/>
            </a:pPr>
            <a:r>
              <a:rPr lang="en-US" sz="2000" dirty="0" smtClean="0">
                <a:latin typeface="+mn-lt"/>
                <a:cs typeface="+mn-cs"/>
              </a:rPr>
              <a:t> 4. </a:t>
            </a:r>
            <a:r>
              <a:rPr lang="en-US" sz="2000" dirty="0" smtClean="0">
                <a:latin typeface="+mn-lt"/>
                <a:cs typeface="+mn-cs"/>
              </a:rPr>
              <a:t> Application </a:t>
            </a:r>
            <a:r>
              <a:rPr lang="en-US" sz="2000" dirty="0" smtClean="0">
                <a:latin typeface="+mn-lt"/>
                <a:cs typeface="+mn-cs"/>
              </a:rPr>
              <a:t>of EMEP mercury </a:t>
            </a:r>
            <a:r>
              <a:rPr lang="en-US" sz="2000" dirty="0">
                <a:latin typeface="+mn-lt"/>
                <a:cs typeface="+mn-cs"/>
              </a:rPr>
              <a:t>pollution </a:t>
            </a:r>
            <a:r>
              <a:rPr lang="en-US" sz="2000" dirty="0" smtClean="0">
                <a:latin typeface="+mn-lt"/>
                <a:cs typeface="+mn-cs"/>
              </a:rPr>
              <a:t>assessment at</a:t>
            </a:r>
            <a:r>
              <a:rPr lang="en-US" sz="2000" dirty="0" smtClean="0">
                <a:latin typeface="+mn-lt"/>
              </a:rPr>
              <a:t> the Minamata Convention </a:t>
            </a:r>
            <a:endParaRPr lang="en-US" sz="2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!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286000"/>
            <a:ext cx="3714750" cy="3313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1547813" y="5702300"/>
            <a:ext cx="1984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10253F"/>
                </a:solidFill>
                <a:latin typeface="Calibri" pitchFamily="34" charset="0"/>
              </a:rPr>
              <a:t>Total </a:t>
            </a:r>
            <a:r>
              <a:rPr lang="en-US">
                <a:latin typeface="Calibri" pitchFamily="34" charset="0"/>
              </a:rPr>
              <a:t>Pb</a:t>
            </a:r>
            <a:r>
              <a:rPr lang="en-US">
                <a:solidFill>
                  <a:srgbClr val="10253F"/>
                </a:solidFill>
                <a:latin typeface="Calibri" pitchFamily="34" charset="0"/>
              </a:rPr>
              <a:t> deposition</a:t>
            </a:r>
            <a:endParaRPr lang="ru-RU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0" y="1428750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100" dirty="0">
                <a:solidFill>
                  <a:srgbClr val="0D0D0D"/>
                </a:solidFill>
                <a:latin typeface="Calibri" pitchFamily="34" charset="0"/>
              </a:rPr>
              <a:t>Model assessment of </a:t>
            </a:r>
            <a:r>
              <a:rPr lang="en-US" sz="2100" dirty="0" err="1">
                <a:solidFill>
                  <a:srgbClr val="0D0D0D"/>
                </a:solidFill>
                <a:latin typeface="Calibri" pitchFamily="34" charset="0"/>
              </a:rPr>
              <a:t>Pb</a:t>
            </a:r>
            <a:r>
              <a:rPr lang="en-US" sz="2100" dirty="0">
                <a:solidFill>
                  <a:srgbClr val="0D0D0D"/>
                </a:solidFill>
                <a:latin typeface="Calibri" pitchFamily="34" charset="0"/>
              </a:rPr>
              <a:t> levels with fine (10x10</a:t>
            </a:r>
            <a:r>
              <a:rPr lang="en-US" sz="2100" dirty="0">
                <a:latin typeface="Calibri" pitchFamily="34" charset="0"/>
              </a:rPr>
              <a:t> km</a:t>
            </a:r>
            <a:r>
              <a:rPr lang="en-US" sz="2100" baseline="30000" dirty="0">
                <a:latin typeface="Calibri" pitchFamily="34" charset="0"/>
              </a:rPr>
              <a:t>2</a:t>
            </a:r>
            <a:r>
              <a:rPr lang="en-US" sz="2100" dirty="0">
                <a:solidFill>
                  <a:srgbClr val="0D0D0D"/>
                </a:solidFill>
                <a:latin typeface="Calibri" pitchFamily="34" charset="0"/>
              </a:rPr>
              <a:t>) spatial resolution</a:t>
            </a:r>
            <a:endParaRPr lang="ru-RU" sz="2100" dirty="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2413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Cooperation with national experts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3557" name="Rectangle 5"/>
          <p:cNvSpPr txBox="1">
            <a:spLocks noChangeArrowheads="1"/>
          </p:cNvSpPr>
          <p:nvPr/>
        </p:nvSpPr>
        <p:spPr bwMode="auto">
          <a:xfrm>
            <a:off x="0" y="850900"/>
            <a:ext cx="9144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zh-CN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EECCA countries – Belarus</a:t>
            </a:r>
            <a:endParaRPr lang="ru-RU" altLang="zh-CN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23558" name="Группа 63"/>
          <p:cNvGrpSpPr>
            <a:grpSpLocks/>
          </p:cNvGrpSpPr>
          <p:nvPr/>
        </p:nvGrpSpPr>
        <p:grpSpPr bwMode="auto">
          <a:xfrm>
            <a:off x="4500563" y="2000250"/>
            <a:ext cx="4257675" cy="3736975"/>
            <a:chOff x="4714876" y="2000240"/>
            <a:chExt cx="4257579" cy="3737214"/>
          </a:xfrm>
        </p:grpSpPr>
        <p:pic>
          <p:nvPicPr>
            <p:cNvPr id="23560" name="Рисунок 13" descr="новый-1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8" y="2000240"/>
              <a:ext cx="3225194" cy="279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561" name="Группа 62"/>
            <p:cNvGrpSpPr>
              <a:grpSpLocks/>
            </p:cNvGrpSpPr>
            <p:nvPr/>
          </p:nvGrpSpPr>
          <p:grpSpPr bwMode="auto">
            <a:xfrm>
              <a:off x="4714876" y="3571876"/>
              <a:ext cx="2571271" cy="2165578"/>
              <a:chOff x="4500562" y="3643314"/>
              <a:chExt cx="2571271" cy="2165578"/>
            </a:xfrm>
          </p:grpSpPr>
          <p:sp>
            <p:nvSpPr>
              <p:cNvPr id="23563" name="Freeform 5"/>
              <p:cNvSpPr>
                <a:spLocks/>
              </p:cNvSpPr>
              <p:nvPr/>
            </p:nvSpPr>
            <p:spPr bwMode="auto">
              <a:xfrm>
                <a:off x="5868292" y="3953586"/>
                <a:ext cx="279831" cy="797074"/>
              </a:xfrm>
              <a:custGeom>
                <a:avLst/>
                <a:gdLst>
                  <a:gd name="T0" fmla="*/ 2147483647 w 44"/>
                  <a:gd name="T1" fmla="*/ 2147483647 h 125"/>
                  <a:gd name="T2" fmla="*/ 0 w 44"/>
                  <a:gd name="T3" fmla="*/ 0 h 125"/>
                  <a:gd name="T4" fmla="*/ 0 w 44"/>
                  <a:gd name="T5" fmla="*/ 2147483647 h 125"/>
                  <a:gd name="T6" fmla="*/ 2147483647 w 44"/>
                  <a:gd name="T7" fmla="*/ 2147483647 h 1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125"/>
                  <a:gd name="T14" fmla="*/ 44 w 44"/>
                  <a:gd name="T15" fmla="*/ 125 h 1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125">
                    <a:moveTo>
                      <a:pt x="44" y="8"/>
                    </a:moveTo>
                    <a:cubicBezTo>
                      <a:pt x="30" y="2"/>
                      <a:pt x="15" y="0"/>
                      <a:pt x="0" y="0"/>
                    </a:cubicBezTo>
                    <a:lnTo>
                      <a:pt x="0" y="125"/>
                    </a:lnTo>
                    <a:lnTo>
                      <a:pt x="44" y="8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4" name="Freeform 6"/>
              <p:cNvSpPr>
                <a:spLocks/>
              </p:cNvSpPr>
              <p:nvPr/>
            </p:nvSpPr>
            <p:spPr bwMode="auto">
              <a:xfrm>
                <a:off x="5453522" y="4125417"/>
                <a:ext cx="1191220" cy="1543152"/>
              </a:xfrm>
              <a:custGeom>
                <a:avLst/>
                <a:gdLst>
                  <a:gd name="T0" fmla="*/ 0 w 187"/>
                  <a:gd name="T1" fmla="*/ 2147483647 h 242"/>
                  <a:gd name="T2" fmla="*/ 2147483647 w 187"/>
                  <a:gd name="T3" fmla="*/ 2147483647 h 242"/>
                  <a:gd name="T4" fmla="*/ 2147483647 w 187"/>
                  <a:gd name="T5" fmla="*/ 2147483647 h 242"/>
                  <a:gd name="T6" fmla="*/ 2147483647 w 187"/>
                  <a:gd name="T7" fmla="*/ 0 h 242"/>
                  <a:gd name="T8" fmla="*/ 2147483647 w 187"/>
                  <a:gd name="T9" fmla="*/ 2147483647 h 242"/>
                  <a:gd name="T10" fmla="*/ 0 w 187"/>
                  <a:gd name="T11" fmla="*/ 2147483647 h 2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7"/>
                  <a:gd name="T19" fmla="*/ 0 h 242"/>
                  <a:gd name="T20" fmla="*/ 187 w 187"/>
                  <a:gd name="T21" fmla="*/ 242 h 2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7" h="242">
                    <a:moveTo>
                      <a:pt x="0" y="226"/>
                    </a:moveTo>
                    <a:cubicBezTo>
                      <a:pt x="19" y="236"/>
                      <a:pt x="40" y="242"/>
                      <a:pt x="62" y="242"/>
                    </a:cubicBezTo>
                    <a:cubicBezTo>
                      <a:pt x="131" y="242"/>
                      <a:pt x="187" y="186"/>
                      <a:pt x="187" y="117"/>
                    </a:cubicBezTo>
                    <a:cubicBezTo>
                      <a:pt x="187" y="65"/>
                      <a:pt x="155" y="18"/>
                      <a:pt x="106" y="0"/>
                    </a:cubicBezTo>
                    <a:lnTo>
                      <a:pt x="62" y="117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5" name="Freeform 7"/>
              <p:cNvSpPr>
                <a:spLocks/>
              </p:cNvSpPr>
              <p:nvPr/>
            </p:nvSpPr>
            <p:spPr bwMode="auto">
              <a:xfrm>
                <a:off x="5097373" y="4871495"/>
                <a:ext cx="751011" cy="695084"/>
              </a:xfrm>
              <a:custGeom>
                <a:avLst/>
                <a:gdLst>
                  <a:gd name="T0" fmla="*/ 0 w 118"/>
                  <a:gd name="T1" fmla="*/ 2147483647 h 109"/>
                  <a:gd name="T2" fmla="*/ 2147483647 w 118"/>
                  <a:gd name="T3" fmla="*/ 2147483647 h 109"/>
                  <a:gd name="T4" fmla="*/ 2147483647 w 118"/>
                  <a:gd name="T5" fmla="*/ 0 h 109"/>
                  <a:gd name="T6" fmla="*/ 0 w 118"/>
                  <a:gd name="T7" fmla="*/ 2147483647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109"/>
                  <a:gd name="T14" fmla="*/ 118 w 118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109">
                    <a:moveTo>
                      <a:pt x="0" y="43"/>
                    </a:moveTo>
                    <a:cubicBezTo>
                      <a:pt x="10" y="71"/>
                      <a:pt x="30" y="94"/>
                      <a:pt x="56" y="109"/>
                    </a:cubicBezTo>
                    <a:lnTo>
                      <a:pt x="11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6" name="Freeform 8"/>
              <p:cNvSpPr>
                <a:spLocks/>
              </p:cNvSpPr>
              <p:nvPr/>
            </p:nvSpPr>
            <p:spPr bwMode="auto">
              <a:xfrm>
                <a:off x="5059767" y="4871495"/>
                <a:ext cx="788616" cy="274929"/>
              </a:xfrm>
              <a:custGeom>
                <a:avLst/>
                <a:gdLst>
                  <a:gd name="T0" fmla="*/ 0 w 124"/>
                  <a:gd name="T1" fmla="*/ 2147483647 h 43"/>
                  <a:gd name="T2" fmla="*/ 2147483647 w 124"/>
                  <a:gd name="T3" fmla="*/ 2147483647 h 43"/>
                  <a:gd name="T4" fmla="*/ 2147483647 w 124"/>
                  <a:gd name="T5" fmla="*/ 0 h 43"/>
                  <a:gd name="T6" fmla="*/ 0 w 124"/>
                  <a:gd name="T7" fmla="*/ 2147483647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4"/>
                  <a:gd name="T13" fmla="*/ 0 h 43"/>
                  <a:gd name="T14" fmla="*/ 124 w 124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4" h="43">
                    <a:moveTo>
                      <a:pt x="0" y="16"/>
                    </a:moveTo>
                    <a:cubicBezTo>
                      <a:pt x="1" y="25"/>
                      <a:pt x="3" y="34"/>
                      <a:pt x="6" y="43"/>
                    </a:cubicBezTo>
                    <a:lnTo>
                      <a:pt x="124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7" name="Freeform 9"/>
              <p:cNvSpPr>
                <a:spLocks/>
              </p:cNvSpPr>
              <p:nvPr/>
            </p:nvSpPr>
            <p:spPr bwMode="auto">
              <a:xfrm>
                <a:off x="5046494" y="4845998"/>
                <a:ext cx="801889" cy="127488"/>
              </a:xfrm>
              <a:custGeom>
                <a:avLst/>
                <a:gdLst>
                  <a:gd name="T0" fmla="*/ 2147483647 w 126"/>
                  <a:gd name="T1" fmla="*/ 0 h 20"/>
                  <a:gd name="T2" fmla="*/ 2147483647 w 126"/>
                  <a:gd name="T3" fmla="*/ 2147483647 h 20"/>
                  <a:gd name="T4" fmla="*/ 2147483647 w 126"/>
                  <a:gd name="T5" fmla="*/ 2147483647 h 20"/>
                  <a:gd name="T6" fmla="*/ 2147483647 w 126"/>
                  <a:gd name="T7" fmla="*/ 2147483647 h 20"/>
                  <a:gd name="T8" fmla="*/ 2147483647 w 12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20"/>
                  <a:gd name="T17" fmla="*/ 126 w 12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20">
                    <a:moveTo>
                      <a:pt x="1" y="0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0" y="9"/>
                      <a:pt x="1" y="15"/>
                      <a:pt x="2" y="20"/>
                    </a:cubicBezTo>
                    <a:lnTo>
                      <a:pt x="126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8" name="Freeform 10"/>
              <p:cNvSpPr>
                <a:spLocks/>
              </p:cNvSpPr>
              <p:nvPr/>
            </p:nvSpPr>
            <p:spPr bwMode="auto">
              <a:xfrm>
                <a:off x="5053131" y="4699665"/>
                <a:ext cx="795253" cy="171831"/>
              </a:xfrm>
              <a:custGeom>
                <a:avLst/>
                <a:gdLst>
                  <a:gd name="T0" fmla="*/ 2147483647 w 125"/>
                  <a:gd name="T1" fmla="*/ 0 h 27"/>
                  <a:gd name="T2" fmla="*/ 0 w 125"/>
                  <a:gd name="T3" fmla="*/ 2147483647 h 27"/>
                  <a:gd name="T4" fmla="*/ 2147483647 w 125"/>
                  <a:gd name="T5" fmla="*/ 2147483647 h 27"/>
                  <a:gd name="T6" fmla="*/ 2147483647 w 125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5"/>
                  <a:gd name="T13" fmla="*/ 0 h 27"/>
                  <a:gd name="T14" fmla="*/ 125 w 125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5" h="27">
                    <a:moveTo>
                      <a:pt x="2" y="0"/>
                    </a:moveTo>
                    <a:cubicBezTo>
                      <a:pt x="1" y="8"/>
                      <a:pt x="0" y="15"/>
                      <a:pt x="0" y="23"/>
                    </a:cubicBezTo>
                    <a:lnTo>
                      <a:pt x="125" y="2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9" name="Freeform 11"/>
              <p:cNvSpPr>
                <a:spLocks/>
              </p:cNvSpPr>
              <p:nvPr/>
            </p:nvSpPr>
            <p:spPr bwMode="auto">
              <a:xfrm>
                <a:off x="5065297" y="4074422"/>
                <a:ext cx="783087" cy="797074"/>
              </a:xfrm>
              <a:custGeom>
                <a:avLst/>
                <a:gdLst>
                  <a:gd name="T0" fmla="*/ 2147483647 w 123"/>
                  <a:gd name="T1" fmla="*/ 0 h 125"/>
                  <a:gd name="T2" fmla="*/ 0 w 123"/>
                  <a:gd name="T3" fmla="*/ 2147483647 h 125"/>
                  <a:gd name="T4" fmla="*/ 2147483647 w 123"/>
                  <a:gd name="T5" fmla="*/ 2147483647 h 125"/>
                  <a:gd name="T6" fmla="*/ 2147483647 w 123"/>
                  <a:gd name="T7" fmla="*/ 0 h 1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125"/>
                  <a:gd name="T14" fmla="*/ 123 w 123"/>
                  <a:gd name="T15" fmla="*/ 125 h 1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125">
                    <a:moveTo>
                      <a:pt x="122" y="0"/>
                    </a:moveTo>
                    <a:cubicBezTo>
                      <a:pt x="64" y="0"/>
                      <a:pt x="13" y="41"/>
                      <a:pt x="0" y="98"/>
                    </a:cubicBezTo>
                    <a:lnTo>
                      <a:pt x="123" y="125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70" name="Rectangle 16"/>
              <p:cNvSpPr>
                <a:spLocks noChangeArrowheads="1"/>
              </p:cNvSpPr>
              <p:nvPr/>
            </p:nvSpPr>
            <p:spPr bwMode="auto">
              <a:xfrm>
                <a:off x="6643702" y="5143512"/>
                <a:ext cx="42813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Poland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3571" name="Rectangle 17"/>
              <p:cNvSpPr>
                <a:spLocks noChangeArrowheads="1"/>
              </p:cNvSpPr>
              <p:nvPr/>
            </p:nvSpPr>
            <p:spPr bwMode="auto">
              <a:xfrm>
                <a:off x="6670182" y="5299410"/>
                <a:ext cx="26770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52%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3572" name="Rectangle 18"/>
              <p:cNvSpPr>
                <a:spLocks noChangeArrowheads="1"/>
              </p:cNvSpPr>
              <p:nvPr/>
            </p:nvSpPr>
            <p:spPr bwMode="auto">
              <a:xfrm>
                <a:off x="4500562" y="4859311"/>
                <a:ext cx="506805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Slovakia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3573" name="Rectangle 19"/>
              <p:cNvSpPr>
                <a:spLocks noChangeArrowheads="1"/>
              </p:cNvSpPr>
              <p:nvPr/>
            </p:nvSpPr>
            <p:spPr bwMode="auto">
              <a:xfrm>
                <a:off x="4621122" y="4986798"/>
                <a:ext cx="18915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3%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3574" name="Rectangle 20"/>
              <p:cNvSpPr>
                <a:spLocks noChangeArrowheads="1"/>
              </p:cNvSpPr>
              <p:nvPr/>
            </p:nvSpPr>
            <p:spPr bwMode="auto">
              <a:xfrm>
                <a:off x="4861789" y="3972432"/>
                <a:ext cx="65774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Remaining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3575" name="Rectangle 21"/>
              <p:cNvSpPr>
                <a:spLocks noChangeArrowheads="1"/>
              </p:cNvSpPr>
              <p:nvPr/>
            </p:nvSpPr>
            <p:spPr bwMode="auto">
              <a:xfrm>
                <a:off x="5002258" y="4099919"/>
                <a:ext cx="26770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22%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3576" name="Rectangle 22"/>
              <p:cNvSpPr>
                <a:spLocks noChangeArrowheads="1"/>
              </p:cNvSpPr>
              <p:nvPr/>
            </p:nvSpPr>
            <p:spPr bwMode="auto">
              <a:xfrm>
                <a:off x="5500694" y="3643314"/>
                <a:ext cx="46326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Belarus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3577" name="Rectangle 23"/>
              <p:cNvSpPr>
                <a:spLocks noChangeArrowheads="1"/>
              </p:cNvSpPr>
              <p:nvPr/>
            </p:nvSpPr>
            <p:spPr bwMode="auto">
              <a:xfrm>
                <a:off x="5643570" y="3857628"/>
                <a:ext cx="18915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6%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3578" name="Rectangle 24"/>
              <p:cNvSpPr>
                <a:spLocks noChangeArrowheads="1"/>
              </p:cNvSpPr>
              <p:nvPr/>
            </p:nvSpPr>
            <p:spPr bwMode="auto">
              <a:xfrm>
                <a:off x="4588588" y="5158620"/>
                <a:ext cx="570990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Germany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3579" name="Rectangle 25"/>
              <p:cNvSpPr>
                <a:spLocks noChangeArrowheads="1"/>
              </p:cNvSpPr>
              <p:nvPr/>
            </p:nvSpPr>
            <p:spPr bwMode="auto">
              <a:xfrm>
                <a:off x="4715784" y="5286107"/>
                <a:ext cx="18915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3%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3580" name="Rectangle 26"/>
              <p:cNvSpPr>
                <a:spLocks noChangeArrowheads="1"/>
              </p:cNvSpPr>
              <p:nvPr/>
            </p:nvSpPr>
            <p:spPr bwMode="auto">
              <a:xfrm>
                <a:off x="4787679" y="4510104"/>
                <a:ext cx="26584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Italy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3581" name="Rectangle 27"/>
              <p:cNvSpPr>
                <a:spLocks noChangeArrowheads="1"/>
              </p:cNvSpPr>
              <p:nvPr/>
            </p:nvSpPr>
            <p:spPr bwMode="auto">
              <a:xfrm>
                <a:off x="4799846" y="4637591"/>
                <a:ext cx="18915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3%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3582" name="Rectangle 28"/>
              <p:cNvSpPr>
                <a:spLocks noChangeArrowheads="1"/>
              </p:cNvSpPr>
              <p:nvPr/>
            </p:nvSpPr>
            <p:spPr bwMode="auto">
              <a:xfrm>
                <a:off x="4931465" y="5496738"/>
                <a:ext cx="485774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Ukraine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3583" name="Rectangle 29"/>
              <p:cNvSpPr>
                <a:spLocks noChangeArrowheads="1"/>
              </p:cNvSpPr>
              <p:nvPr/>
            </p:nvSpPr>
            <p:spPr bwMode="auto">
              <a:xfrm>
                <a:off x="5002252" y="5624226"/>
                <a:ext cx="26770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>
                    <a:solidFill>
                      <a:srgbClr val="000000"/>
                    </a:solidFill>
                    <a:latin typeface="Calibri" pitchFamily="34" charset="0"/>
                  </a:rPr>
                  <a:t>11%</a:t>
                </a:r>
                <a:endParaRPr lang="ru-RU">
                  <a:latin typeface="Calibri" pitchFamily="34" charset="0"/>
                </a:endParaRPr>
              </a:p>
            </p:txBody>
          </p:sp>
        </p:grpSp>
        <p:pic>
          <p:nvPicPr>
            <p:cNvPr id="23562" name="Рисунок 61" descr="новый-1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29652" y="4143380"/>
              <a:ext cx="542803" cy="846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" name="Прямоугольник 64"/>
          <p:cNvSpPr/>
          <p:nvPr/>
        </p:nvSpPr>
        <p:spPr>
          <a:xfrm>
            <a:off x="5500688" y="5715000"/>
            <a:ext cx="324961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Contribution of foreign sources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to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Pb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anthropogenic deposition 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6"/>
          <p:cNvSpPr txBox="1">
            <a:spLocks noChangeArrowheads="1"/>
          </p:cNvSpPr>
          <p:nvPr/>
        </p:nvSpPr>
        <p:spPr bwMode="auto">
          <a:xfrm>
            <a:off x="357188" y="1690688"/>
            <a:ext cx="68897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Tx/>
              <a:buBlip>
                <a:blip r:embed="rId2"/>
              </a:buBlip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Simulate </a:t>
            </a:r>
            <a:r>
              <a:rPr lang="en-US" i="1" dirty="0" err="1">
                <a:latin typeface="Calibri" pitchFamily="34" charset="0"/>
              </a:rPr>
              <a:t>Pb</a:t>
            </a:r>
            <a:r>
              <a:rPr lang="en-US" i="1" dirty="0">
                <a:latin typeface="Calibri" pitchFamily="34" charset="0"/>
              </a:rPr>
              <a:t> pollution levels with fine spatial resolution (10x10 km)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Tx/>
              <a:buBlip>
                <a:blip r:embed="rId2"/>
              </a:buBlip>
            </a:pPr>
            <a:r>
              <a:rPr lang="en-US" i="1" dirty="0">
                <a:latin typeface="Calibri" pitchFamily="34" charset="0"/>
              </a:rPr>
              <a:t> Compare </a:t>
            </a:r>
            <a:r>
              <a:rPr lang="en-US" i="1" dirty="0" smtClean="0">
                <a:latin typeface="Calibri" pitchFamily="34" charset="0"/>
              </a:rPr>
              <a:t>modeling </a:t>
            </a:r>
            <a:r>
              <a:rPr lang="en-US" i="1" dirty="0">
                <a:latin typeface="Calibri" pitchFamily="34" charset="0"/>
              </a:rPr>
              <a:t>results of MSC-E and </a:t>
            </a:r>
            <a:r>
              <a:rPr lang="en-US" i="1" dirty="0" smtClean="0">
                <a:latin typeface="Calibri" pitchFamily="34" charset="0"/>
              </a:rPr>
              <a:t>FRAME </a:t>
            </a:r>
            <a:r>
              <a:rPr lang="en-US" i="1" dirty="0">
                <a:latin typeface="Calibri" pitchFamily="34" charset="0"/>
              </a:rPr>
              <a:t>model</a:t>
            </a:r>
          </a:p>
        </p:txBody>
      </p:sp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357188" y="1336675"/>
            <a:ext cx="1670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Main purposes:</a:t>
            </a:r>
            <a:endParaRPr lang="ru-RU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4579" name="Text Box 9"/>
          <p:cNvSpPr txBox="1">
            <a:spLocks noChangeArrowheads="1"/>
          </p:cNvSpPr>
          <p:nvPr/>
        </p:nvSpPr>
        <p:spPr bwMode="auto">
          <a:xfrm>
            <a:off x="357188" y="2851150"/>
            <a:ext cx="1546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National data:</a:t>
            </a:r>
            <a:endParaRPr lang="ru-RU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358775" y="3214688"/>
            <a:ext cx="68199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Tx/>
              <a:buBlip>
                <a:blip r:embed="rId2"/>
              </a:buBlip>
            </a:pPr>
            <a:r>
              <a:rPr lang="en-US">
                <a:latin typeface="Calibri" pitchFamily="34" charset="0"/>
              </a:rPr>
              <a:t>  </a:t>
            </a:r>
            <a:r>
              <a:rPr lang="en-US" i="1">
                <a:latin typeface="Calibri" pitchFamily="34" charset="0"/>
              </a:rPr>
              <a:t>Emissions (1x1 km)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Tx/>
              <a:buBlip>
                <a:blip r:embed="rId2"/>
              </a:buBlip>
            </a:pPr>
            <a:r>
              <a:rPr lang="en-US" i="1">
                <a:latin typeface="Calibri" pitchFamily="34" charset="0"/>
              </a:rPr>
              <a:t>  Monitoring data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Tx/>
              <a:buBlip>
                <a:blip r:embed="rId2"/>
              </a:buBlip>
            </a:pPr>
            <a:r>
              <a:rPr lang="en-US" i="1">
                <a:latin typeface="Calibri" pitchFamily="34" charset="0"/>
              </a:rPr>
              <a:t>  Concentrations in soil</a:t>
            </a:r>
            <a:endParaRPr lang="ru-RU" i="1">
              <a:latin typeface="Calibri" pitchFamily="34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2690813" y="5929313"/>
            <a:ext cx="3357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Pb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emissions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24582" name="Группа 19"/>
          <p:cNvGrpSpPr>
            <a:grpSpLocks/>
          </p:cNvGrpSpPr>
          <p:nvPr/>
        </p:nvGrpSpPr>
        <p:grpSpPr bwMode="auto">
          <a:xfrm>
            <a:off x="2643188" y="2781300"/>
            <a:ext cx="3214687" cy="3190875"/>
            <a:chOff x="3000364" y="2912036"/>
            <a:chExt cx="3214710" cy="3190302"/>
          </a:xfrm>
        </p:grpSpPr>
        <p:pic>
          <p:nvPicPr>
            <p:cNvPr id="24587" name="Picture 13" descr="emission_uk_emep_10x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292" y="2912036"/>
              <a:ext cx="3024782" cy="3190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8" name="Rectangle 16"/>
            <p:cNvSpPr>
              <a:spLocks noChangeArrowheads="1"/>
            </p:cNvSpPr>
            <p:nvPr/>
          </p:nvSpPr>
          <p:spPr bwMode="auto">
            <a:xfrm>
              <a:off x="3000364" y="4857760"/>
              <a:ext cx="1121214" cy="12126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24589" name="Picture 14" descr="emission_uk_emep_legen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5622" y="5072073"/>
              <a:ext cx="1027727" cy="9858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4590" name="Text Box 15"/>
            <p:cNvSpPr txBox="1">
              <a:spLocks noChangeArrowheads="1"/>
            </p:cNvSpPr>
            <p:nvPr/>
          </p:nvSpPr>
          <p:spPr bwMode="auto">
            <a:xfrm>
              <a:off x="3050008" y="4867285"/>
              <a:ext cx="857256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kg/km</a:t>
              </a:r>
              <a:r>
                <a:rPr lang="en-US" sz="1600" baseline="30000">
                  <a:latin typeface="Calibri" pitchFamily="34" charset="0"/>
                </a:rPr>
                <a:t>2</a:t>
              </a:r>
              <a:r>
                <a:rPr lang="en-US" sz="1600">
                  <a:latin typeface="Calibri" pitchFamily="34" charset="0"/>
                </a:rPr>
                <a:t>/y</a:t>
              </a:r>
              <a:endParaRPr lang="ru-RU" sz="1600">
                <a:latin typeface="Calibri" pitchFamily="34" charset="0"/>
              </a:endParaRPr>
            </a:p>
          </p:txBody>
        </p:sp>
        <p:sp>
          <p:nvSpPr>
            <p:cNvPr id="24591" name="Прямоугольник 14"/>
            <p:cNvSpPr>
              <a:spLocks noChangeArrowheads="1"/>
            </p:cNvSpPr>
            <p:nvPr/>
          </p:nvSpPr>
          <p:spPr bwMode="auto">
            <a:xfrm rot="10800000" flipV="1">
              <a:off x="3214678" y="3071810"/>
              <a:ext cx="22860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(1x1 km)</a:t>
              </a:r>
              <a:endParaRPr lang="ru-RU">
                <a:latin typeface="Calibri" pitchFamily="34" charset="0"/>
              </a:endParaRPr>
            </a:p>
          </p:txBody>
        </p: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2413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Cooperation with national experts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4584" name="Rectangle 5"/>
          <p:cNvSpPr txBox="1">
            <a:spLocks noChangeArrowheads="1"/>
          </p:cNvSpPr>
          <p:nvPr/>
        </p:nvSpPr>
        <p:spPr bwMode="auto">
          <a:xfrm>
            <a:off x="0" y="850900"/>
            <a:ext cx="9144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zh-CN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The United Kingdom (Centre for Ecology and Hydrology</a:t>
            </a:r>
            <a:r>
              <a:rPr lang="ru-RU" altLang="zh-CN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GB" altLang="zh-CN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)</a:t>
            </a:r>
            <a:endParaRPr lang="ru-RU" altLang="zh-CN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15000" y="5643563"/>
            <a:ext cx="32861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Comparison of MSC-E and FRAME model results with observations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458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3738" y="2786063"/>
            <a:ext cx="3016250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7"/>
          <p:cNvSpPr txBox="1">
            <a:spLocks noChangeArrowheads="1"/>
          </p:cNvSpPr>
          <p:nvPr/>
        </p:nvSpPr>
        <p:spPr bwMode="auto">
          <a:xfrm>
            <a:off x="428625" y="2071688"/>
            <a:ext cx="1603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Calibri" pitchFamily="34" charset="0"/>
              </a:rPr>
              <a:t>Available data:</a:t>
            </a:r>
            <a:endParaRPr lang="ru-RU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602" name="Text Box 8"/>
          <p:cNvSpPr txBox="1">
            <a:spLocks noChangeArrowheads="1"/>
          </p:cNvSpPr>
          <p:nvPr/>
        </p:nvSpPr>
        <p:spPr bwMode="auto">
          <a:xfrm>
            <a:off x="714375" y="2857500"/>
            <a:ext cx="38369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</a:tabLst>
            </a:pPr>
            <a:r>
              <a:rPr lang="en-US">
                <a:latin typeface="Calibri" pitchFamily="34" charset="0"/>
              </a:rPr>
              <a:t>  -  Power stations</a:t>
            </a:r>
          </a:p>
          <a:p>
            <a:pPr>
              <a:tabLst>
                <a:tab pos="0" algn="l"/>
              </a:tabLst>
            </a:pPr>
            <a:r>
              <a:rPr lang="en-US">
                <a:latin typeface="Calibri" pitchFamily="34" charset="0"/>
              </a:rPr>
              <a:t>  -  Production of coke</a:t>
            </a:r>
          </a:p>
          <a:p>
            <a:pPr>
              <a:tabLst>
                <a:tab pos="0" algn="l"/>
              </a:tabLst>
            </a:pPr>
            <a:r>
              <a:rPr lang="en-US">
                <a:latin typeface="Calibri" pitchFamily="34" charset="0"/>
              </a:rPr>
              <a:t>  -  Copper smelting</a:t>
            </a:r>
          </a:p>
          <a:p>
            <a:pPr>
              <a:tabLst>
                <a:tab pos="0" algn="l"/>
              </a:tabLst>
            </a:pPr>
            <a:r>
              <a:rPr lang="en-US">
                <a:latin typeface="Calibri" pitchFamily="34" charset="0"/>
              </a:rPr>
              <a:t>  -  Production of cement</a:t>
            </a:r>
            <a:endParaRPr lang="ru-RU">
              <a:latin typeface="Calibri" pitchFamily="34" charset="0"/>
            </a:endParaRPr>
          </a:p>
        </p:txBody>
      </p:sp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449263" y="2497138"/>
            <a:ext cx="3051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>
                <a:latin typeface="Calibri" pitchFamily="34" charset="0"/>
              </a:rPr>
              <a:t> </a:t>
            </a:r>
            <a:r>
              <a:rPr lang="en-US" i="1">
                <a:latin typeface="Calibri" pitchFamily="34" charset="0"/>
              </a:rPr>
              <a:t>Point-source emissions of Cd</a:t>
            </a:r>
            <a:endParaRPr lang="ru-RU" i="1">
              <a:latin typeface="Calibri" pitchFamily="34" charset="0"/>
            </a:endParaRPr>
          </a:p>
        </p:txBody>
      </p:sp>
      <p:sp>
        <p:nvSpPr>
          <p:cNvPr id="25605" name="Text Box 11"/>
          <p:cNvSpPr txBox="1">
            <a:spLocks noChangeArrowheads="1"/>
          </p:cNvSpPr>
          <p:nvPr/>
        </p:nvSpPr>
        <p:spPr bwMode="auto">
          <a:xfrm>
            <a:off x="446088" y="4214818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Monitoring data</a:t>
            </a:r>
            <a:endParaRPr lang="ru-RU" i="1" dirty="0">
              <a:latin typeface="Calibri" pitchFamily="34" charset="0"/>
            </a:endParaRPr>
          </a:p>
        </p:txBody>
      </p:sp>
      <p:sp>
        <p:nvSpPr>
          <p:cNvPr id="25606" name="Text Box 12"/>
          <p:cNvSpPr txBox="1">
            <a:spLocks noChangeArrowheads="1"/>
          </p:cNvSpPr>
          <p:nvPr/>
        </p:nvSpPr>
        <p:spPr bwMode="auto">
          <a:xfrm>
            <a:off x="785813" y="4656143"/>
            <a:ext cx="3836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</a:tabLst>
            </a:pPr>
            <a:r>
              <a:rPr lang="en-US" dirty="0">
                <a:latin typeface="Calibri" pitchFamily="34" charset="0"/>
              </a:rPr>
              <a:t>  -  EMEP data</a:t>
            </a:r>
          </a:p>
          <a:p>
            <a:pPr>
              <a:tabLst>
                <a:tab pos="0" algn="l"/>
              </a:tabLst>
            </a:pPr>
            <a:r>
              <a:rPr lang="en-US" dirty="0">
                <a:latin typeface="Calibri" pitchFamily="34" charset="0"/>
              </a:rPr>
              <a:t>  -  </a:t>
            </a:r>
            <a:r>
              <a:rPr lang="en-US" dirty="0" err="1">
                <a:latin typeface="Calibri" pitchFamily="34" charset="0"/>
              </a:rPr>
              <a:t>AirBase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5607" name="Text Box 13"/>
          <p:cNvSpPr txBox="1">
            <a:spLocks noChangeArrowheads="1"/>
          </p:cNvSpPr>
          <p:nvPr/>
        </p:nvSpPr>
        <p:spPr bwMode="auto">
          <a:xfrm>
            <a:off x="357188" y="1428750"/>
            <a:ext cx="714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Purpose:  </a:t>
            </a:r>
            <a:r>
              <a:rPr lang="en-US" i="1" dirty="0">
                <a:latin typeface="Calibri" pitchFamily="34" charset="0"/>
              </a:rPr>
              <a:t>Evaluate </a:t>
            </a:r>
            <a:r>
              <a:rPr lang="en-US" i="1" dirty="0" err="1">
                <a:latin typeface="Calibri" pitchFamily="34" charset="0"/>
              </a:rPr>
              <a:t>Cd</a:t>
            </a:r>
            <a:r>
              <a:rPr lang="en-US" i="1" dirty="0">
                <a:latin typeface="Calibri" pitchFamily="34" charset="0"/>
              </a:rPr>
              <a:t> pollution levels in Poland with fine spatial resolution </a:t>
            </a:r>
            <a:endParaRPr lang="ru-RU" i="1" dirty="0">
              <a:latin typeface="Calibri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2413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Cooperation with national experts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5609" name="Rectangle 5"/>
          <p:cNvSpPr txBox="1">
            <a:spLocks noChangeArrowheads="1"/>
          </p:cNvSpPr>
          <p:nvPr/>
        </p:nvSpPr>
        <p:spPr bwMode="auto">
          <a:xfrm>
            <a:off x="0" y="850900"/>
            <a:ext cx="9144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zh-CN" sz="2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Poland </a:t>
            </a:r>
            <a:endParaRPr lang="ru-RU" altLang="zh-CN" sz="2400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25610" name="Picture 4" descr="poland_lps_c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2000250"/>
            <a:ext cx="3375025" cy="337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070475" y="5457825"/>
            <a:ext cx="3527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Emissions of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from point sources in 2012, kg/y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612" name="Text Box 10"/>
          <p:cNvSpPr txBox="1">
            <a:spLocks noChangeArrowheads="1"/>
          </p:cNvSpPr>
          <p:nvPr/>
        </p:nvSpPr>
        <p:spPr bwMode="auto">
          <a:xfrm>
            <a:off x="446088" y="5488004"/>
            <a:ext cx="4643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</a:rPr>
              <a:t>Modelling</a:t>
            </a:r>
            <a:r>
              <a:rPr lang="en-US" i="1" dirty="0">
                <a:latin typeface="Calibri" pitchFamily="34" charset="0"/>
              </a:rPr>
              <a:t> under preparation</a:t>
            </a:r>
            <a:endParaRPr lang="ru-RU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2413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Pollution of cities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6626" name="TextBox 6"/>
          <p:cNvSpPr txBox="1">
            <a:spLocks noChangeArrowheads="1"/>
          </p:cNvSpPr>
          <p:nvPr/>
        </p:nvSpPr>
        <p:spPr bwMode="auto">
          <a:xfrm>
            <a:off x="179388" y="1285860"/>
            <a:ext cx="896461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EU-28 (2013)</a:t>
            </a:r>
          </a:p>
          <a:p>
            <a:pPr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sz="1700" dirty="0">
                <a:latin typeface="Calibri" pitchFamily="34" charset="0"/>
              </a:rPr>
              <a:t> 25% of </a:t>
            </a:r>
            <a:r>
              <a:rPr lang="en-US" sz="1700" i="1" u="sng" dirty="0">
                <a:latin typeface="+mn-lt"/>
              </a:rPr>
              <a:t>urban population</a:t>
            </a:r>
            <a:r>
              <a:rPr lang="en-US" sz="1700" i="1" dirty="0">
                <a:latin typeface="+mn-lt"/>
              </a:rPr>
              <a:t> </a:t>
            </a:r>
            <a:r>
              <a:rPr lang="en-US" sz="1700" dirty="0">
                <a:latin typeface="+mn-lt"/>
              </a:rPr>
              <a:t>was exposed to B[a]P concentrations above EU target value  (1 </a:t>
            </a:r>
            <a:r>
              <a:rPr lang="en-US" sz="1700" dirty="0" err="1">
                <a:latin typeface="+mn-lt"/>
              </a:rPr>
              <a:t>ng</a:t>
            </a:r>
            <a:r>
              <a:rPr lang="en-US" sz="1700" dirty="0">
                <a:latin typeface="+mn-lt"/>
              </a:rPr>
              <a:t>/m</a:t>
            </a:r>
            <a:r>
              <a:rPr lang="en-US" sz="1700" baseline="30000" dirty="0">
                <a:latin typeface="+mn-lt"/>
              </a:rPr>
              <a:t>3</a:t>
            </a:r>
            <a:r>
              <a:rPr lang="en-US" sz="1700" dirty="0" smtClean="0">
                <a:latin typeface="+mn-lt"/>
              </a:rPr>
              <a:t>) </a:t>
            </a:r>
            <a:endParaRPr lang="en-US" sz="1700" dirty="0">
              <a:latin typeface="+mn-lt"/>
            </a:endParaRPr>
          </a:p>
          <a:p>
            <a:pPr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sz="1700" dirty="0">
                <a:latin typeface="Calibri" pitchFamily="34" charset="0"/>
              </a:rPr>
              <a:t> 91 % was exposed to B[a]P concentrations above the WHO reference level (</a:t>
            </a:r>
            <a:r>
              <a:rPr lang="en-US" sz="1700" dirty="0" smtClean="0">
                <a:latin typeface="Calibri" pitchFamily="34" charset="0"/>
              </a:rPr>
              <a:t>0.12 </a:t>
            </a:r>
            <a:r>
              <a:rPr lang="en-US" sz="1700" dirty="0" err="1">
                <a:latin typeface="Calibri" pitchFamily="34" charset="0"/>
              </a:rPr>
              <a:t>ng</a:t>
            </a:r>
            <a:r>
              <a:rPr lang="en-US" sz="1700" dirty="0">
                <a:latin typeface="Calibri" pitchFamily="34" charset="0"/>
              </a:rPr>
              <a:t>/m</a:t>
            </a:r>
            <a:r>
              <a:rPr lang="en-US" sz="1700" baseline="30000" dirty="0">
                <a:latin typeface="Calibri" pitchFamily="34" charset="0"/>
              </a:rPr>
              <a:t>3</a:t>
            </a:r>
            <a:r>
              <a:rPr lang="en-US" sz="1700" dirty="0" smtClean="0">
                <a:latin typeface="Calibri" pitchFamily="34" charset="0"/>
              </a:rPr>
              <a:t>)</a:t>
            </a:r>
            <a:endParaRPr lang="ru-RU" sz="1700" dirty="0">
              <a:latin typeface="Calibri" pitchFamily="34" charset="0"/>
            </a:endParaRP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428625" y="785813"/>
            <a:ext cx="822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rgbClr val="C00000"/>
                </a:solidFill>
                <a:latin typeface="Calibri" pitchFamily="34" charset="0"/>
              </a:rPr>
              <a:t>SOER 2015 - The European environment - state and outlook 2015 (EEA)</a:t>
            </a:r>
            <a:endParaRPr lang="ru-RU" sz="2000" i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6628" name="Рисунок 9" descr="новый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500313"/>
            <a:ext cx="2992437" cy="3000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6629" name="Рисунок 10" descr="новый-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2500313"/>
            <a:ext cx="84613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28625" y="5643563"/>
            <a:ext cx="3357563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Observed B[a]P annual air concentrations , 2013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26631" name="Группа 14"/>
          <p:cNvGrpSpPr>
            <a:grpSpLocks/>
          </p:cNvGrpSpPr>
          <p:nvPr/>
        </p:nvGrpSpPr>
        <p:grpSpPr bwMode="auto">
          <a:xfrm>
            <a:off x="4786313" y="2357438"/>
            <a:ext cx="3643312" cy="3286125"/>
            <a:chOff x="5069192" y="2743195"/>
            <a:chExt cx="3289022" cy="3186135"/>
          </a:xfrm>
        </p:grpSpPr>
        <p:pic>
          <p:nvPicPr>
            <p:cNvPr id="26638" name="Рисунок 12" descr="новый-1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57818" y="2928934"/>
              <a:ext cx="3000396" cy="300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9" name="Рисунок 13" descr="новый-1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69192" y="2743195"/>
              <a:ext cx="431502" cy="2597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143500" y="5643563"/>
            <a:ext cx="321468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Attainment situation in 2013 in the EU-28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Скругленный прямоугольник 13"/>
          <p:cNvSpPr>
            <a:spLocks noChangeArrowheads="1"/>
          </p:cNvSpPr>
          <p:nvPr/>
        </p:nvSpPr>
        <p:spPr bwMode="auto">
          <a:xfrm>
            <a:off x="1857355" y="3952875"/>
            <a:ext cx="293707" cy="190505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634" name="TextBox 14"/>
          <p:cNvSpPr txBox="1">
            <a:spLocks noChangeArrowheads="1"/>
          </p:cNvSpPr>
          <p:nvPr/>
        </p:nvSpPr>
        <p:spPr bwMode="auto">
          <a:xfrm>
            <a:off x="2339975" y="3933825"/>
            <a:ext cx="1357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B0F0"/>
                </a:solidFill>
              </a:rPr>
              <a:t>The Czech Republic</a:t>
            </a:r>
            <a:endParaRPr lang="ru-RU" sz="1200" b="1">
              <a:solidFill>
                <a:srgbClr val="00B0F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71688" y="5072063"/>
            <a:ext cx="13620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EEA/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AirBase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86375" y="2786063"/>
            <a:ext cx="13620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EEA/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AirBase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267594" y="2900359"/>
            <a:ext cx="357190" cy="200026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!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214563"/>
            <a:ext cx="2847975" cy="28305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107950" y="5516563"/>
            <a:ext cx="40719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00" dirty="0">
                <a:solidFill>
                  <a:srgbClr val="10253F"/>
                </a:solidFill>
                <a:latin typeface="Calibri" pitchFamily="34" charset="0"/>
              </a:rPr>
              <a:t>B[a]P air concentrations and locations </a:t>
            </a:r>
            <a:r>
              <a:rPr lang="en-GB" sz="1700" dirty="0" smtClean="0">
                <a:solidFill>
                  <a:srgbClr val="10253F"/>
                </a:solidFill>
                <a:latin typeface="Calibri" pitchFamily="34" charset="0"/>
              </a:rPr>
              <a:t/>
            </a:r>
            <a:br>
              <a:rPr lang="en-GB" sz="1700" dirty="0" smtClean="0">
                <a:solidFill>
                  <a:srgbClr val="10253F"/>
                </a:solidFill>
                <a:latin typeface="Calibri" pitchFamily="34" charset="0"/>
              </a:rPr>
            </a:br>
            <a:r>
              <a:rPr lang="en-GB" sz="1700" dirty="0" smtClean="0">
                <a:solidFill>
                  <a:srgbClr val="10253F"/>
                </a:solidFill>
                <a:latin typeface="Calibri" pitchFamily="34" charset="0"/>
              </a:rPr>
              <a:t>of </a:t>
            </a:r>
            <a:r>
              <a:rPr lang="en-GB" sz="1700" dirty="0">
                <a:solidFill>
                  <a:srgbClr val="10253F"/>
                </a:solidFill>
                <a:latin typeface="Calibri" pitchFamily="34" charset="0"/>
              </a:rPr>
              <a:t>monitoring sites</a:t>
            </a:r>
            <a:endParaRPr lang="ru-RU" sz="1700" dirty="0">
              <a:solidFill>
                <a:srgbClr val="10253F"/>
              </a:solidFill>
              <a:latin typeface="Calibri" pitchFamily="34" charset="0"/>
            </a:endParaRPr>
          </a:p>
        </p:txBody>
      </p:sp>
      <p:pic>
        <p:nvPicPr>
          <p:cNvPr id="27651" name="Picture 3" descr="!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785938"/>
            <a:ext cx="3500437" cy="35004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4357688" y="5500688"/>
            <a:ext cx="4572000" cy="619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00" dirty="0">
                <a:solidFill>
                  <a:srgbClr val="10253F"/>
                </a:solidFill>
                <a:latin typeface="Calibri" pitchFamily="34" charset="0"/>
              </a:rPr>
              <a:t>Relative contribution of sources of Prague and Ostrava to the total</a:t>
            </a:r>
            <a:r>
              <a:rPr lang="en-GB" sz="1700" dirty="0">
                <a:latin typeface="Calibri" pitchFamily="34" charset="0"/>
              </a:rPr>
              <a:t> B[a]P </a:t>
            </a:r>
            <a:r>
              <a:rPr lang="en-GB" sz="1700" dirty="0">
                <a:solidFill>
                  <a:srgbClr val="10253F"/>
                </a:solidFill>
                <a:latin typeface="Calibri" pitchFamily="34" charset="0"/>
              </a:rPr>
              <a:t>air concentrations</a:t>
            </a:r>
            <a:endParaRPr lang="ru-RU" sz="1700" dirty="0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27653" name="Прямоугольник 6"/>
          <p:cNvSpPr>
            <a:spLocks noChangeArrowheads="1"/>
          </p:cNvSpPr>
          <p:nvPr/>
        </p:nvSpPr>
        <p:spPr bwMode="auto">
          <a:xfrm>
            <a:off x="6786563" y="3884613"/>
            <a:ext cx="947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C00000"/>
                </a:solidFill>
                <a:latin typeface="Calibri" pitchFamily="34" charset="0"/>
              </a:rPr>
              <a:t>Ostrava 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7654" name="Прямоугольник 7"/>
          <p:cNvSpPr>
            <a:spLocks noChangeArrowheads="1"/>
          </p:cNvSpPr>
          <p:nvPr/>
        </p:nvSpPr>
        <p:spPr bwMode="auto">
          <a:xfrm>
            <a:off x="5357813" y="2312988"/>
            <a:ext cx="88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C00000"/>
                </a:solidFill>
                <a:latin typeface="Calibri" pitchFamily="34" charset="0"/>
              </a:rPr>
              <a:t>Prague 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92100"/>
            <a:ext cx="9144000" cy="5238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Pollution of cities by B[a]P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7656" name="Rectangle 5"/>
          <p:cNvSpPr txBox="1">
            <a:spLocks noChangeArrowheads="1"/>
          </p:cNvSpPr>
          <p:nvPr/>
        </p:nvSpPr>
        <p:spPr bwMode="auto">
          <a:xfrm>
            <a:off x="0" y="906463"/>
            <a:ext cx="91440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Modeling 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results with fine resolution (5x5 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km</a:t>
            </a:r>
            <a:r>
              <a:rPr lang="en-US" altLang="zh-CN" sz="2400" baseline="30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2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): 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Czech Republic</a:t>
            </a:r>
            <a:endParaRPr lang="ru-RU" altLang="zh-CN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143125" y="2857500"/>
            <a:ext cx="4071938" cy="35718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214688" y="4357688"/>
            <a:ext cx="4357687" cy="71437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7150" y="1677988"/>
            <a:ext cx="3649663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50" y="1677988"/>
            <a:ext cx="3649663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5214938" y="1776413"/>
            <a:ext cx="928687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</a:rPr>
              <a:t>Prague</a:t>
            </a:r>
          </a:p>
        </p:txBody>
      </p:sp>
      <p:sp>
        <p:nvSpPr>
          <p:cNvPr id="28676" name="Прямоугольник 6"/>
          <p:cNvSpPr>
            <a:spLocks noChangeArrowheads="1"/>
          </p:cNvSpPr>
          <p:nvPr/>
        </p:nvSpPr>
        <p:spPr bwMode="auto">
          <a:xfrm>
            <a:off x="571500" y="1754188"/>
            <a:ext cx="992188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</a:rPr>
              <a:t>Ostrava</a:t>
            </a:r>
          </a:p>
        </p:txBody>
      </p:sp>
      <p:sp>
        <p:nvSpPr>
          <p:cNvPr id="28677" name="Rectangle 2"/>
          <p:cNvSpPr txBox="1">
            <a:spLocks noChangeArrowheads="1"/>
          </p:cNvSpPr>
          <p:nvPr/>
        </p:nvSpPr>
        <p:spPr bwMode="auto">
          <a:xfrm>
            <a:off x="0" y="930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altLang="zh-CN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Contribution of various source categories to total emission</a:t>
            </a:r>
            <a:endParaRPr lang="ru-RU" altLang="zh-CN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292100"/>
            <a:ext cx="9144000" cy="5238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Pollution of cities by B[a]P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  <p:grpSp>
        <p:nvGrpSpPr>
          <p:cNvPr id="28679" name="Группа 14"/>
          <p:cNvGrpSpPr>
            <a:grpSpLocks/>
          </p:cNvGrpSpPr>
          <p:nvPr/>
        </p:nvGrpSpPr>
        <p:grpSpPr bwMode="auto">
          <a:xfrm>
            <a:off x="3357563" y="4954588"/>
            <a:ext cx="2955925" cy="974725"/>
            <a:chOff x="3357554" y="4705919"/>
            <a:chExt cx="2955853" cy="974626"/>
          </a:xfrm>
        </p:grpSpPr>
        <p:sp>
          <p:nvSpPr>
            <p:cNvPr id="10" name="TextBox 9"/>
            <p:cNvSpPr txBox="1"/>
            <p:nvPr/>
          </p:nvSpPr>
          <p:spPr>
            <a:xfrm>
              <a:off x="3741720" y="4705919"/>
              <a:ext cx="2571687" cy="9746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IND – Industry</a:t>
              </a:r>
            </a:p>
            <a:p>
              <a:pPr fontAlgn="auto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RES – Residential heating</a:t>
              </a:r>
            </a:p>
            <a:p>
              <a:pPr fontAlgn="auto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en-US" dirty="0">
                  <a:solidFill>
                    <a:schemeClr val="tx2">
                      <a:lumMod val="75000"/>
                    </a:schemeClr>
                  </a:solidFill>
                  <a:latin typeface="+mn-lt"/>
                  <a:cs typeface="+mn-cs"/>
                </a:rPr>
                <a:t>ROT – Road transport</a:t>
              </a:r>
              <a:endPara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357554" y="4786873"/>
              <a:ext cx="357178" cy="21429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357554" y="5072594"/>
              <a:ext cx="357178" cy="21429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357554" y="5358315"/>
              <a:ext cx="357178" cy="21429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0" y="2570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100">
                <a:ea typeface="Calibri" pitchFamily="34" charset="0"/>
                <a:cs typeface="Times New Roman" pitchFamily="18" charset="0"/>
              </a:rPr>
              <a:t>		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69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857250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altLang="zh-CN" sz="23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Contributions of various source categories to B[a]P air concentrations </a:t>
            </a:r>
            <a:r>
              <a:rPr lang="en-GB" altLang="zh-CN" sz="23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/>
            </a:r>
            <a:br>
              <a:rPr lang="en-GB" altLang="zh-CN" sz="23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en-GB" altLang="zh-CN" sz="23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in </a:t>
            </a:r>
            <a:r>
              <a:rPr lang="en-GB" altLang="zh-CN" sz="23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comparison with measurements (urban sites)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292100"/>
            <a:ext cx="9144000" cy="5238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Pollution of cities by B[a]P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  <p:grpSp>
        <p:nvGrpSpPr>
          <p:cNvPr id="29702" name="Группа 77"/>
          <p:cNvGrpSpPr>
            <a:grpSpLocks/>
          </p:cNvGrpSpPr>
          <p:nvPr/>
        </p:nvGrpSpPr>
        <p:grpSpPr bwMode="auto">
          <a:xfrm>
            <a:off x="142875" y="1812925"/>
            <a:ext cx="4062413" cy="3000375"/>
            <a:chOff x="153137" y="1857364"/>
            <a:chExt cx="4061673" cy="3000397"/>
          </a:xfrm>
        </p:grpSpPr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719772" y="2093904"/>
              <a:ext cx="3483927" cy="24225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56" name="Freeform 8"/>
            <p:cNvSpPr>
              <a:spLocks noEditPoints="1"/>
            </p:cNvSpPr>
            <p:nvPr/>
          </p:nvSpPr>
          <p:spPr bwMode="auto">
            <a:xfrm>
              <a:off x="719772" y="2082791"/>
              <a:ext cx="3495038" cy="244476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5592" y="0"/>
                </a:cxn>
                <a:cxn ang="0">
                  <a:pos x="5600" y="8"/>
                </a:cxn>
                <a:cxn ang="0">
                  <a:pos x="5600" y="4008"/>
                </a:cxn>
                <a:cxn ang="0">
                  <a:pos x="5592" y="4016"/>
                </a:cxn>
                <a:cxn ang="0">
                  <a:pos x="8" y="4016"/>
                </a:cxn>
                <a:cxn ang="0">
                  <a:pos x="0" y="4008"/>
                </a:cxn>
                <a:cxn ang="0">
                  <a:pos x="0" y="8"/>
                </a:cxn>
                <a:cxn ang="0">
                  <a:pos x="16" y="4008"/>
                </a:cxn>
                <a:cxn ang="0">
                  <a:pos x="8" y="4000"/>
                </a:cxn>
                <a:cxn ang="0">
                  <a:pos x="5592" y="4000"/>
                </a:cxn>
                <a:cxn ang="0">
                  <a:pos x="5584" y="4008"/>
                </a:cxn>
                <a:cxn ang="0">
                  <a:pos x="5584" y="8"/>
                </a:cxn>
                <a:cxn ang="0">
                  <a:pos x="5592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008"/>
                </a:cxn>
              </a:cxnLst>
              <a:rect l="0" t="0" r="r" b="b"/>
              <a:pathLst>
                <a:path w="5600" h="4016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5592" y="0"/>
                  </a:lnTo>
                  <a:cubicBezTo>
                    <a:pt x="5597" y="0"/>
                    <a:pt x="5600" y="4"/>
                    <a:pt x="5600" y="8"/>
                  </a:cubicBezTo>
                  <a:lnTo>
                    <a:pt x="5600" y="4008"/>
                  </a:lnTo>
                  <a:cubicBezTo>
                    <a:pt x="5600" y="4013"/>
                    <a:pt x="5597" y="4016"/>
                    <a:pt x="5592" y="4016"/>
                  </a:cubicBezTo>
                  <a:lnTo>
                    <a:pt x="8" y="4016"/>
                  </a:lnTo>
                  <a:cubicBezTo>
                    <a:pt x="4" y="4016"/>
                    <a:pt x="0" y="4013"/>
                    <a:pt x="0" y="4008"/>
                  </a:cubicBezTo>
                  <a:lnTo>
                    <a:pt x="0" y="8"/>
                  </a:lnTo>
                  <a:close/>
                  <a:moveTo>
                    <a:pt x="16" y="4008"/>
                  </a:moveTo>
                  <a:lnTo>
                    <a:pt x="8" y="4000"/>
                  </a:lnTo>
                  <a:lnTo>
                    <a:pt x="5592" y="4000"/>
                  </a:lnTo>
                  <a:lnTo>
                    <a:pt x="5584" y="4008"/>
                  </a:lnTo>
                  <a:lnTo>
                    <a:pt x="5584" y="8"/>
                  </a:lnTo>
                  <a:lnTo>
                    <a:pt x="5592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08"/>
                  </a:lnTo>
                  <a:close/>
                </a:path>
              </a:pathLst>
            </a:custGeom>
            <a:solidFill>
              <a:srgbClr val="0D0D0D"/>
            </a:solidFill>
            <a:ln w="7" cap="flat">
              <a:solidFill>
                <a:srgbClr val="0D0D0D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868970" y="3436939"/>
              <a:ext cx="3196643" cy="1079508"/>
            </a:xfrm>
            <a:custGeom>
              <a:avLst/>
              <a:gdLst/>
              <a:ahLst/>
              <a:cxnLst>
                <a:cxn ang="0">
                  <a:pos x="0" y="462"/>
                </a:cxn>
                <a:cxn ang="0">
                  <a:pos x="190" y="45"/>
                </a:cxn>
                <a:cxn ang="0">
                  <a:pos x="380" y="0"/>
                </a:cxn>
                <a:cxn ang="0">
                  <a:pos x="570" y="235"/>
                </a:cxn>
                <a:cxn ang="0">
                  <a:pos x="760" y="239"/>
                </a:cxn>
                <a:cxn ang="0">
                  <a:pos x="950" y="304"/>
                </a:cxn>
                <a:cxn ang="0">
                  <a:pos x="1140" y="346"/>
                </a:cxn>
                <a:cxn ang="0">
                  <a:pos x="1330" y="281"/>
                </a:cxn>
                <a:cxn ang="0">
                  <a:pos x="1520" y="346"/>
                </a:cxn>
                <a:cxn ang="0">
                  <a:pos x="1710" y="188"/>
                </a:cxn>
                <a:cxn ang="0">
                  <a:pos x="1900" y="228"/>
                </a:cxn>
                <a:cxn ang="0">
                  <a:pos x="2090" y="340"/>
                </a:cxn>
                <a:cxn ang="0">
                  <a:pos x="2090" y="725"/>
                </a:cxn>
                <a:cxn ang="0">
                  <a:pos x="1900" y="725"/>
                </a:cxn>
                <a:cxn ang="0">
                  <a:pos x="1710" y="725"/>
                </a:cxn>
                <a:cxn ang="0">
                  <a:pos x="1520" y="725"/>
                </a:cxn>
                <a:cxn ang="0">
                  <a:pos x="1330" y="725"/>
                </a:cxn>
                <a:cxn ang="0">
                  <a:pos x="1140" y="725"/>
                </a:cxn>
                <a:cxn ang="0">
                  <a:pos x="950" y="725"/>
                </a:cxn>
                <a:cxn ang="0">
                  <a:pos x="760" y="725"/>
                </a:cxn>
                <a:cxn ang="0">
                  <a:pos x="570" y="725"/>
                </a:cxn>
                <a:cxn ang="0">
                  <a:pos x="380" y="725"/>
                </a:cxn>
                <a:cxn ang="0">
                  <a:pos x="190" y="725"/>
                </a:cxn>
                <a:cxn ang="0">
                  <a:pos x="0" y="725"/>
                </a:cxn>
                <a:cxn ang="0">
                  <a:pos x="0" y="462"/>
                </a:cxn>
              </a:cxnLst>
              <a:rect l="0" t="0" r="r" b="b"/>
              <a:pathLst>
                <a:path w="2090" h="725">
                  <a:moveTo>
                    <a:pt x="0" y="462"/>
                  </a:moveTo>
                  <a:lnTo>
                    <a:pt x="190" y="45"/>
                  </a:lnTo>
                  <a:lnTo>
                    <a:pt x="380" y="0"/>
                  </a:lnTo>
                  <a:lnTo>
                    <a:pt x="570" y="235"/>
                  </a:lnTo>
                  <a:lnTo>
                    <a:pt x="760" y="239"/>
                  </a:lnTo>
                  <a:lnTo>
                    <a:pt x="950" y="304"/>
                  </a:lnTo>
                  <a:lnTo>
                    <a:pt x="1140" y="346"/>
                  </a:lnTo>
                  <a:lnTo>
                    <a:pt x="1330" y="281"/>
                  </a:lnTo>
                  <a:lnTo>
                    <a:pt x="1520" y="346"/>
                  </a:lnTo>
                  <a:lnTo>
                    <a:pt x="1710" y="188"/>
                  </a:lnTo>
                  <a:lnTo>
                    <a:pt x="1900" y="228"/>
                  </a:lnTo>
                  <a:lnTo>
                    <a:pt x="2090" y="340"/>
                  </a:lnTo>
                  <a:lnTo>
                    <a:pt x="2090" y="725"/>
                  </a:lnTo>
                  <a:lnTo>
                    <a:pt x="1900" y="725"/>
                  </a:lnTo>
                  <a:lnTo>
                    <a:pt x="1710" y="725"/>
                  </a:lnTo>
                  <a:lnTo>
                    <a:pt x="1520" y="725"/>
                  </a:lnTo>
                  <a:lnTo>
                    <a:pt x="1330" y="725"/>
                  </a:lnTo>
                  <a:lnTo>
                    <a:pt x="1140" y="725"/>
                  </a:lnTo>
                  <a:lnTo>
                    <a:pt x="950" y="725"/>
                  </a:lnTo>
                  <a:lnTo>
                    <a:pt x="760" y="725"/>
                  </a:lnTo>
                  <a:lnTo>
                    <a:pt x="570" y="725"/>
                  </a:lnTo>
                  <a:lnTo>
                    <a:pt x="380" y="725"/>
                  </a:lnTo>
                  <a:lnTo>
                    <a:pt x="190" y="725"/>
                  </a:lnTo>
                  <a:lnTo>
                    <a:pt x="0" y="725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868970" y="3232149"/>
              <a:ext cx="3196643" cy="895357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190" y="41"/>
                </a:cxn>
                <a:cxn ang="0">
                  <a:pos x="380" y="0"/>
                </a:cxn>
                <a:cxn ang="0">
                  <a:pos x="570" y="271"/>
                </a:cxn>
                <a:cxn ang="0">
                  <a:pos x="760" y="339"/>
                </a:cxn>
                <a:cxn ang="0">
                  <a:pos x="950" y="425"/>
                </a:cxn>
                <a:cxn ang="0">
                  <a:pos x="1140" y="469"/>
                </a:cxn>
                <a:cxn ang="0">
                  <a:pos x="1330" y="396"/>
                </a:cxn>
                <a:cxn ang="0">
                  <a:pos x="1520" y="440"/>
                </a:cxn>
                <a:cxn ang="0">
                  <a:pos x="1710" y="196"/>
                </a:cxn>
                <a:cxn ang="0">
                  <a:pos x="1900" y="227"/>
                </a:cxn>
                <a:cxn ang="0">
                  <a:pos x="2090" y="242"/>
                </a:cxn>
                <a:cxn ang="0">
                  <a:pos x="2090" y="479"/>
                </a:cxn>
                <a:cxn ang="0">
                  <a:pos x="1900" y="367"/>
                </a:cxn>
                <a:cxn ang="0">
                  <a:pos x="1710" y="327"/>
                </a:cxn>
                <a:cxn ang="0">
                  <a:pos x="1520" y="485"/>
                </a:cxn>
                <a:cxn ang="0">
                  <a:pos x="1330" y="420"/>
                </a:cxn>
                <a:cxn ang="0">
                  <a:pos x="1140" y="485"/>
                </a:cxn>
                <a:cxn ang="0">
                  <a:pos x="950" y="443"/>
                </a:cxn>
                <a:cxn ang="0">
                  <a:pos x="760" y="378"/>
                </a:cxn>
                <a:cxn ang="0">
                  <a:pos x="570" y="374"/>
                </a:cxn>
                <a:cxn ang="0">
                  <a:pos x="380" y="140"/>
                </a:cxn>
                <a:cxn ang="0">
                  <a:pos x="190" y="185"/>
                </a:cxn>
                <a:cxn ang="0">
                  <a:pos x="0" y="601"/>
                </a:cxn>
                <a:cxn ang="0">
                  <a:pos x="0" y="519"/>
                </a:cxn>
              </a:cxnLst>
              <a:rect l="0" t="0" r="r" b="b"/>
              <a:pathLst>
                <a:path w="2090" h="601">
                  <a:moveTo>
                    <a:pt x="0" y="519"/>
                  </a:moveTo>
                  <a:lnTo>
                    <a:pt x="190" y="41"/>
                  </a:lnTo>
                  <a:lnTo>
                    <a:pt x="380" y="0"/>
                  </a:lnTo>
                  <a:lnTo>
                    <a:pt x="570" y="271"/>
                  </a:lnTo>
                  <a:lnTo>
                    <a:pt x="760" y="339"/>
                  </a:lnTo>
                  <a:lnTo>
                    <a:pt x="950" y="425"/>
                  </a:lnTo>
                  <a:lnTo>
                    <a:pt x="1140" y="469"/>
                  </a:lnTo>
                  <a:lnTo>
                    <a:pt x="1330" y="396"/>
                  </a:lnTo>
                  <a:lnTo>
                    <a:pt x="1520" y="440"/>
                  </a:lnTo>
                  <a:lnTo>
                    <a:pt x="1710" y="196"/>
                  </a:lnTo>
                  <a:lnTo>
                    <a:pt x="1900" y="227"/>
                  </a:lnTo>
                  <a:lnTo>
                    <a:pt x="2090" y="242"/>
                  </a:lnTo>
                  <a:lnTo>
                    <a:pt x="2090" y="479"/>
                  </a:lnTo>
                  <a:lnTo>
                    <a:pt x="1900" y="367"/>
                  </a:lnTo>
                  <a:lnTo>
                    <a:pt x="1710" y="327"/>
                  </a:lnTo>
                  <a:lnTo>
                    <a:pt x="1520" y="485"/>
                  </a:lnTo>
                  <a:lnTo>
                    <a:pt x="1330" y="420"/>
                  </a:lnTo>
                  <a:lnTo>
                    <a:pt x="1140" y="485"/>
                  </a:lnTo>
                  <a:lnTo>
                    <a:pt x="950" y="443"/>
                  </a:lnTo>
                  <a:lnTo>
                    <a:pt x="760" y="378"/>
                  </a:lnTo>
                  <a:lnTo>
                    <a:pt x="570" y="374"/>
                  </a:lnTo>
                  <a:lnTo>
                    <a:pt x="380" y="140"/>
                  </a:lnTo>
                  <a:lnTo>
                    <a:pt x="190" y="185"/>
                  </a:lnTo>
                  <a:lnTo>
                    <a:pt x="0" y="601"/>
                  </a:lnTo>
                  <a:lnTo>
                    <a:pt x="0" y="519"/>
                  </a:lnTo>
                  <a:close/>
                </a:path>
              </a:pathLst>
            </a:custGeom>
            <a:solidFill>
              <a:srgbClr val="C05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868970" y="3222624"/>
              <a:ext cx="3196643" cy="777881"/>
            </a:xfrm>
            <a:custGeom>
              <a:avLst/>
              <a:gdLst/>
              <a:ahLst/>
              <a:cxnLst>
                <a:cxn ang="0">
                  <a:pos x="0" y="518"/>
                </a:cxn>
                <a:cxn ang="0">
                  <a:pos x="190" y="40"/>
                </a:cxn>
                <a:cxn ang="0">
                  <a:pos x="380" y="0"/>
                </a:cxn>
                <a:cxn ang="0">
                  <a:pos x="570" y="270"/>
                </a:cxn>
                <a:cxn ang="0">
                  <a:pos x="760" y="340"/>
                </a:cxn>
                <a:cxn ang="0">
                  <a:pos x="950" y="427"/>
                </a:cxn>
                <a:cxn ang="0">
                  <a:pos x="1140" y="470"/>
                </a:cxn>
                <a:cxn ang="0">
                  <a:pos x="1330" y="397"/>
                </a:cxn>
                <a:cxn ang="0">
                  <a:pos x="1520" y="439"/>
                </a:cxn>
                <a:cxn ang="0">
                  <a:pos x="1710" y="193"/>
                </a:cxn>
                <a:cxn ang="0">
                  <a:pos x="1900" y="225"/>
                </a:cxn>
                <a:cxn ang="0">
                  <a:pos x="2090" y="239"/>
                </a:cxn>
                <a:cxn ang="0">
                  <a:pos x="2090" y="247"/>
                </a:cxn>
                <a:cxn ang="0">
                  <a:pos x="1900" y="231"/>
                </a:cxn>
                <a:cxn ang="0">
                  <a:pos x="1710" y="200"/>
                </a:cxn>
                <a:cxn ang="0">
                  <a:pos x="1520" y="443"/>
                </a:cxn>
                <a:cxn ang="0">
                  <a:pos x="1330" y="400"/>
                </a:cxn>
                <a:cxn ang="0">
                  <a:pos x="1140" y="472"/>
                </a:cxn>
                <a:cxn ang="0">
                  <a:pos x="950" y="429"/>
                </a:cxn>
                <a:cxn ang="0">
                  <a:pos x="760" y="343"/>
                </a:cxn>
                <a:cxn ang="0">
                  <a:pos x="570" y="275"/>
                </a:cxn>
                <a:cxn ang="0">
                  <a:pos x="380" y="6"/>
                </a:cxn>
                <a:cxn ang="0">
                  <a:pos x="190" y="46"/>
                </a:cxn>
                <a:cxn ang="0">
                  <a:pos x="0" y="522"/>
                </a:cxn>
                <a:cxn ang="0">
                  <a:pos x="0" y="518"/>
                </a:cxn>
              </a:cxnLst>
              <a:rect l="0" t="0" r="r" b="b"/>
              <a:pathLst>
                <a:path w="2090" h="522">
                  <a:moveTo>
                    <a:pt x="0" y="518"/>
                  </a:moveTo>
                  <a:lnTo>
                    <a:pt x="190" y="40"/>
                  </a:lnTo>
                  <a:lnTo>
                    <a:pt x="380" y="0"/>
                  </a:lnTo>
                  <a:lnTo>
                    <a:pt x="570" y="270"/>
                  </a:lnTo>
                  <a:lnTo>
                    <a:pt x="760" y="340"/>
                  </a:lnTo>
                  <a:lnTo>
                    <a:pt x="950" y="427"/>
                  </a:lnTo>
                  <a:lnTo>
                    <a:pt x="1140" y="470"/>
                  </a:lnTo>
                  <a:lnTo>
                    <a:pt x="1330" y="397"/>
                  </a:lnTo>
                  <a:lnTo>
                    <a:pt x="1520" y="439"/>
                  </a:lnTo>
                  <a:lnTo>
                    <a:pt x="1710" y="193"/>
                  </a:lnTo>
                  <a:lnTo>
                    <a:pt x="1900" y="225"/>
                  </a:lnTo>
                  <a:lnTo>
                    <a:pt x="2090" y="239"/>
                  </a:lnTo>
                  <a:lnTo>
                    <a:pt x="2090" y="247"/>
                  </a:lnTo>
                  <a:lnTo>
                    <a:pt x="1900" y="231"/>
                  </a:lnTo>
                  <a:lnTo>
                    <a:pt x="1710" y="200"/>
                  </a:lnTo>
                  <a:lnTo>
                    <a:pt x="1520" y="443"/>
                  </a:lnTo>
                  <a:lnTo>
                    <a:pt x="1330" y="400"/>
                  </a:lnTo>
                  <a:lnTo>
                    <a:pt x="1140" y="472"/>
                  </a:lnTo>
                  <a:lnTo>
                    <a:pt x="950" y="429"/>
                  </a:lnTo>
                  <a:lnTo>
                    <a:pt x="760" y="343"/>
                  </a:lnTo>
                  <a:lnTo>
                    <a:pt x="570" y="275"/>
                  </a:lnTo>
                  <a:lnTo>
                    <a:pt x="380" y="6"/>
                  </a:lnTo>
                  <a:lnTo>
                    <a:pt x="190" y="46"/>
                  </a:lnTo>
                  <a:lnTo>
                    <a:pt x="0" y="522"/>
                  </a:lnTo>
                  <a:lnTo>
                    <a:pt x="0" y="518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719772" y="2089141"/>
              <a:ext cx="9523" cy="2433656"/>
            </a:xfrm>
            <a:prstGeom prst="rect">
              <a:avLst/>
            </a:prstGeom>
            <a:solidFill>
              <a:srgbClr val="0D0D0D"/>
            </a:solidFill>
            <a:ln w="7" cap="flat">
              <a:solidFill>
                <a:srgbClr val="0D0D0D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61" name="Freeform 13"/>
            <p:cNvSpPr>
              <a:spLocks noEditPoints="1"/>
            </p:cNvSpPr>
            <p:nvPr/>
          </p:nvSpPr>
          <p:spPr bwMode="auto">
            <a:xfrm>
              <a:off x="664219" y="2082791"/>
              <a:ext cx="60314" cy="2444768"/>
            </a:xfrm>
            <a:custGeom>
              <a:avLst/>
              <a:gdLst/>
              <a:ahLst/>
              <a:cxnLst>
                <a:cxn ang="0">
                  <a:pos x="0" y="1633"/>
                </a:cxn>
                <a:cxn ang="0">
                  <a:pos x="39" y="1633"/>
                </a:cxn>
                <a:cxn ang="0">
                  <a:pos x="39" y="1640"/>
                </a:cxn>
                <a:cxn ang="0">
                  <a:pos x="0" y="1640"/>
                </a:cxn>
                <a:cxn ang="0">
                  <a:pos x="0" y="1633"/>
                </a:cxn>
                <a:cxn ang="0">
                  <a:pos x="0" y="1470"/>
                </a:cxn>
                <a:cxn ang="0">
                  <a:pos x="39" y="1470"/>
                </a:cxn>
                <a:cxn ang="0">
                  <a:pos x="39" y="1477"/>
                </a:cxn>
                <a:cxn ang="0">
                  <a:pos x="0" y="1477"/>
                </a:cxn>
                <a:cxn ang="0">
                  <a:pos x="0" y="1470"/>
                </a:cxn>
                <a:cxn ang="0">
                  <a:pos x="0" y="1307"/>
                </a:cxn>
                <a:cxn ang="0">
                  <a:pos x="39" y="1307"/>
                </a:cxn>
                <a:cxn ang="0">
                  <a:pos x="39" y="1313"/>
                </a:cxn>
                <a:cxn ang="0">
                  <a:pos x="0" y="1313"/>
                </a:cxn>
                <a:cxn ang="0">
                  <a:pos x="0" y="1307"/>
                </a:cxn>
                <a:cxn ang="0">
                  <a:pos x="0" y="1143"/>
                </a:cxn>
                <a:cxn ang="0">
                  <a:pos x="39" y="1143"/>
                </a:cxn>
                <a:cxn ang="0">
                  <a:pos x="39" y="1150"/>
                </a:cxn>
                <a:cxn ang="0">
                  <a:pos x="0" y="1150"/>
                </a:cxn>
                <a:cxn ang="0">
                  <a:pos x="0" y="1143"/>
                </a:cxn>
                <a:cxn ang="0">
                  <a:pos x="0" y="980"/>
                </a:cxn>
                <a:cxn ang="0">
                  <a:pos x="39" y="980"/>
                </a:cxn>
                <a:cxn ang="0">
                  <a:pos x="39" y="987"/>
                </a:cxn>
                <a:cxn ang="0">
                  <a:pos x="0" y="987"/>
                </a:cxn>
                <a:cxn ang="0">
                  <a:pos x="0" y="980"/>
                </a:cxn>
                <a:cxn ang="0">
                  <a:pos x="0" y="817"/>
                </a:cxn>
                <a:cxn ang="0">
                  <a:pos x="39" y="817"/>
                </a:cxn>
                <a:cxn ang="0">
                  <a:pos x="39" y="823"/>
                </a:cxn>
                <a:cxn ang="0">
                  <a:pos x="0" y="823"/>
                </a:cxn>
                <a:cxn ang="0">
                  <a:pos x="0" y="817"/>
                </a:cxn>
                <a:cxn ang="0">
                  <a:pos x="0" y="653"/>
                </a:cxn>
                <a:cxn ang="0">
                  <a:pos x="39" y="653"/>
                </a:cxn>
                <a:cxn ang="0">
                  <a:pos x="39" y="660"/>
                </a:cxn>
                <a:cxn ang="0">
                  <a:pos x="0" y="660"/>
                </a:cxn>
                <a:cxn ang="0">
                  <a:pos x="0" y="653"/>
                </a:cxn>
                <a:cxn ang="0">
                  <a:pos x="0" y="490"/>
                </a:cxn>
                <a:cxn ang="0">
                  <a:pos x="39" y="490"/>
                </a:cxn>
                <a:cxn ang="0">
                  <a:pos x="39" y="497"/>
                </a:cxn>
                <a:cxn ang="0">
                  <a:pos x="0" y="497"/>
                </a:cxn>
                <a:cxn ang="0">
                  <a:pos x="0" y="490"/>
                </a:cxn>
                <a:cxn ang="0">
                  <a:pos x="0" y="327"/>
                </a:cxn>
                <a:cxn ang="0">
                  <a:pos x="39" y="327"/>
                </a:cxn>
                <a:cxn ang="0">
                  <a:pos x="39" y="333"/>
                </a:cxn>
                <a:cxn ang="0">
                  <a:pos x="0" y="333"/>
                </a:cxn>
                <a:cxn ang="0">
                  <a:pos x="0" y="327"/>
                </a:cxn>
                <a:cxn ang="0">
                  <a:pos x="0" y="164"/>
                </a:cxn>
                <a:cxn ang="0">
                  <a:pos x="39" y="164"/>
                </a:cxn>
                <a:cxn ang="0">
                  <a:pos x="39" y="170"/>
                </a:cxn>
                <a:cxn ang="0">
                  <a:pos x="0" y="170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7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39" h="1640">
                  <a:moveTo>
                    <a:pt x="0" y="1633"/>
                  </a:moveTo>
                  <a:lnTo>
                    <a:pt x="39" y="1633"/>
                  </a:lnTo>
                  <a:lnTo>
                    <a:pt x="39" y="1640"/>
                  </a:lnTo>
                  <a:lnTo>
                    <a:pt x="0" y="1640"/>
                  </a:lnTo>
                  <a:lnTo>
                    <a:pt x="0" y="1633"/>
                  </a:lnTo>
                  <a:close/>
                  <a:moveTo>
                    <a:pt x="0" y="1470"/>
                  </a:moveTo>
                  <a:lnTo>
                    <a:pt x="39" y="1470"/>
                  </a:lnTo>
                  <a:lnTo>
                    <a:pt x="39" y="1477"/>
                  </a:lnTo>
                  <a:lnTo>
                    <a:pt x="0" y="1477"/>
                  </a:lnTo>
                  <a:lnTo>
                    <a:pt x="0" y="1470"/>
                  </a:lnTo>
                  <a:close/>
                  <a:moveTo>
                    <a:pt x="0" y="1307"/>
                  </a:moveTo>
                  <a:lnTo>
                    <a:pt x="39" y="1307"/>
                  </a:lnTo>
                  <a:lnTo>
                    <a:pt x="39" y="1313"/>
                  </a:lnTo>
                  <a:lnTo>
                    <a:pt x="0" y="1313"/>
                  </a:lnTo>
                  <a:lnTo>
                    <a:pt x="0" y="1307"/>
                  </a:lnTo>
                  <a:close/>
                  <a:moveTo>
                    <a:pt x="0" y="1143"/>
                  </a:moveTo>
                  <a:lnTo>
                    <a:pt x="39" y="1143"/>
                  </a:lnTo>
                  <a:lnTo>
                    <a:pt x="39" y="1150"/>
                  </a:lnTo>
                  <a:lnTo>
                    <a:pt x="0" y="1150"/>
                  </a:lnTo>
                  <a:lnTo>
                    <a:pt x="0" y="1143"/>
                  </a:lnTo>
                  <a:close/>
                  <a:moveTo>
                    <a:pt x="0" y="980"/>
                  </a:moveTo>
                  <a:lnTo>
                    <a:pt x="39" y="980"/>
                  </a:lnTo>
                  <a:lnTo>
                    <a:pt x="39" y="987"/>
                  </a:lnTo>
                  <a:lnTo>
                    <a:pt x="0" y="987"/>
                  </a:lnTo>
                  <a:lnTo>
                    <a:pt x="0" y="980"/>
                  </a:lnTo>
                  <a:close/>
                  <a:moveTo>
                    <a:pt x="0" y="817"/>
                  </a:moveTo>
                  <a:lnTo>
                    <a:pt x="39" y="817"/>
                  </a:lnTo>
                  <a:lnTo>
                    <a:pt x="39" y="823"/>
                  </a:lnTo>
                  <a:lnTo>
                    <a:pt x="0" y="823"/>
                  </a:lnTo>
                  <a:lnTo>
                    <a:pt x="0" y="817"/>
                  </a:lnTo>
                  <a:close/>
                  <a:moveTo>
                    <a:pt x="0" y="653"/>
                  </a:moveTo>
                  <a:lnTo>
                    <a:pt x="39" y="653"/>
                  </a:lnTo>
                  <a:lnTo>
                    <a:pt x="39" y="660"/>
                  </a:lnTo>
                  <a:lnTo>
                    <a:pt x="0" y="660"/>
                  </a:lnTo>
                  <a:lnTo>
                    <a:pt x="0" y="653"/>
                  </a:lnTo>
                  <a:close/>
                  <a:moveTo>
                    <a:pt x="0" y="490"/>
                  </a:moveTo>
                  <a:lnTo>
                    <a:pt x="39" y="490"/>
                  </a:lnTo>
                  <a:lnTo>
                    <a:pt x="39" y="497"/>
                  </a:lnTo>
                  <a:lnTo>
                    <a:pt x="0" y="497"/>
                  </a:lnTo>
                  <a:lnTo>
                    <a:pt x="0" y="490"/>
                  </a:lnTo>
                  <a:close/>
                  <a:moveTo>
                    <a:pt x="0" y="327"/>
                  </a:moveTo>
                  <a:lnTo>
                    <a:pt x="39" y="327"/>
                  </a:lnTo>
                  <a:lnTo>
                    <a:pt x="39" y="333"/>
                  </a:lnTo>
                  <a:lnTo>
                    <a:pt x="0" y="333"/>
                  </a:lnTo>
                  <a:lnTo>
                    <a:pt x="0" y="327"/>
                  </a:lnTo>
                  <a:close/>
                  <a:moveTo>
                    <a:pt x="0" y="164"/>
                  </a:moveTo>
                  <a:lnTo>
                    <a:pt x="39" y="164"/>
                  </a:lnTo>
                  <a:lnTo>
                    <a:pt x="39" y="170"/>
                  </a:lnTo>
                  <a:lnTo>
                    <a:pt x="0" y="170"/>
                  </a:lnTo>
                  <a:lnTo>
                    <a:pt x="0" y="164"/>
                  </a:lnTo>
                  <a:close/>
                  <a:moveTo>
                    <a:pt x="0" y="0"/>
                  </a:moveTo>
                  <a:lnTo>
                    <a:pt x="39" y="0"/>
                  </a:lnTo>
                  <a:lnTo>
                    <a:pt x="39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0D0D"/>
            </a:solidFill>
            <a:ln w="7" cap="flat">
              <a:solidFill>
                <a:srgbClr val="0D0D0D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724533" y="4516446"/>
              <a:ext cx="3485515" cy="11112"/>
            </a:xfrm>
            <a:prstGeom prst="rect">
              <a:avLst/>
            </a:prstGeom>
            <a:solidFill>
              <a:srgbClr val="0D0D0D"/>
            </a:solidFill>
            <a:ln w="7" cap="flat">
              <a:solidFill>
                <a:srgbClr val="0D0D0D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63" name="Freeform 15"/>
            <p:cNvSpPr>
              <a:spLocks noEditPoints="1"/>
            </p:cNvSpPr>
            <p:nvPr/>
          </p:nvSpPr>
          <p:spPr bwMode="auto">
            <a:xfrm>
              <a:off x="719772" y="4522797"/>
              <a:ext cx="3495038" cy="47625"/>
            </a:xfrm>
            <a:custGeom>
              <a:avLst/>
              <a:gdLst/>
              <a:ahLst/>
              <a:cxnLst>
                <a:cxn ang="0">
                  <a:pos x="7" y="32"/>
                </a:cxn>
                <a:cxn ang="0">
                  <a:pos x="0" y="0"/>
                </a:cxn>
                <a:cxn ang="0">
                  <a:pos x="196" y="0"/>
                </a:cxn>
                <a:cxn ang="0">
                  <a:pos x="189" y="32"/>
                </a:cxn>
                <a:cxn ang="0">
                  <a:pos x="196" y="0"/>
                </a:cxn>
                <a:cxn ang="0">
                  <a:pos x="385" y="32"/>
                </a:cxn>
                <a:cxn ang="0">
                  <a:pos x="379" y="0"/>
                </a:cxn>
                <a:cxn ang="0">
                  <a:pos x="575" y="0"/>
                </a:cxn>
                <a:cxn ang="0">
                  <a:pos x="568" y="32"/>
                </a:cxn>
                <a:cxn ang="0">
                  <a:pos x="575" y="0"/>
                </a:cxn>
                <a:cxn ang="0">
                  <a:pos x="764" y="32"/>
                </a:cxn>
                <a:cxn ang="0">
                  <a:pos x="758" y="0"/>
                </a:cxn>
                <a:cxn ang="0">
                  <a:pos x="954" y="0"/>
                </a:cxn>
                <a:cxn ang="0">
                  <a:pos x="947" y="32"/>
                </a:cxn>
                <a:cxn ang="0">
                  <a:pos x="954" y="0"/>
                </a:cxn>
                <a:cxn ang="0">
                  <a:pos x="1143" y="32"/>
                </a:cxn>
                <a:cxn ang="0">
                  <a:pos x="1136" y="0"/>
                </a:cxn>
                <a:cxn ang="0">
                  <a:pos x="1339" y="0"/>
                </a:cxn>
                <a:cxn ang="0">
                  <a:pos x="1332" y="32"/>
                </a:cxn>
                <a:cxn ang="0">
                  <a:pos x="1339" y="0"/>
                </a:cxn>
                <a:cxn ang="0">
                  <a:pos x="1528" y="32"/>
                </a:cxn>
                <a:cxn ang="0">
                  <a:pos x="1522" y="0"/>
                </a:cxn>
                <a:cxn ang="0">
                  <a:pos x="1718" y="0"/>
                </a:cxn>
                <a:cxn ang="0">
                  <a:pos x="1711" y="32"/>
                </a:cxn>
                <a:cxn ang="0">
                  <a:pos x="1718" y="0"/>
                </a:cxn>
                <a:cxn ang="0">
                  <a:pos x="1907" y="32"/>
                </a:cxn>
                <a:cxn ang="0">
                  <a:pos x="1901" y="0"/>
                </a:cxn>
                <a:cxn ang="0">
                  <a:pos x="2096" y="0"/>
                </a:cxn>
                <a:cxn ang="0">
                  <a:pos x="2090" y="32"/>
                </a:cxn>
                <a:cxn ang="0">
                  <a:pos x="2096" y="0"/>
                </a:cxn>
                <a:cxn ang="0">
                  <a:pos x="2286" y="32"/>
                </a:cxn>
                <a:cxn ang="0">
                  <a:pos x="2279" y="0"/>
                </a:cxn>
              </a:cxnLst>
              <a:rect l="0" t="0" r="r" b="b"/>
              <a:pathLst>
                <a:path w="2286" h="32">
                  <a:moveTo>
                    <a:pt x="7" y="0"/>
                  </a:moveTo>
                  <a:lnTo>
                    <a:pt x="7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7" y="0"/>
                  </a:lnTo>
                  <a:close/>
                  <a:moveTo>
                    <a:pt x="196" y="0"/>
                  </a:moveTo>
                  <a:lnTo>
                    <a:pt x="196" y="32"/>
                  </a:lnTo>
                  <a:lnTo>
                    <a:pt x="189" y="32"/>
                  </a:lnTo>
                  <a:lnTo>
                    <a:pt x="189" y="0"/>
                  </a:lnTo>
                  <a:lnTo>
                    <a:pt x="196" y="0"/>
                  </a:lnTo>
                  <a:close/>
                  <a:moveTo>
                    <a:pt x="385" y="0"/>
                  </a:moveTo>
                  <a:lnTo>
                    <a:pt x="385" y="32"/>
                  </a:lnTo>
                  <a:lnTo>
                    <a:pt x="379" y="32"/>
                  </a:lnTo>
                  <a:lnTo>
                    <a:pt x="379" y="0"/>
                  </a:lnTo>
                  <a:lnTo>
                    <a:pt x="385" y="0"/>
                  </a:lnTo>
                  <a:close/>
                  <a:moveTo>
                    <a:pt x="575" y="0"/>
                  </a:moveTo>
                  <a:lnTo>
                    <a:pt x="575" y="32"/>
                  </a:lnTo>
                  <a:lnTo>
                    <a:pt x="568" y="32"/>
                  </a:lnTo>
                  <a:lnTo>
                    <a:pt x="568" y="0"/>
                  </a:lnTo>
                  <a:lnTo>
                    <a:pt x="575" y="0"/>
                  </a:lnTo>
                  <a:close/>
                  <a:moveTo>
                    <a:pt x="764" y="0"/>
                  </a:moveTo>
                  <a:lnTo>
                    <a:pt x="764" y="32"/>
                  </a:lnTo>
                  <a:lnTo>
                    <a:pt x="758" y="32"/>
                  </a:lnTo>
                  <a:lnTo>
                    <a:pt x="758" y="0"/>
                  </a:lnTo>
                  <a:lnTo>
                    <a:pt x="764" y="0"/>
                  </a:lnTo>
                  <a:close/>
                  <a:moveTo>
                    <a:pt x="954" y="0"/>
                  </a:moveTo>
                  <a:lnTo>
                    <a:pt x="954" y="32"/>
                  </a:lnTo>
                  <a:lnTo>
                    <a:pt x="947" y="32"/>
                  </a:lnTo>
                  <a:lnTo>
                    <a:pt x="947" y="0"/>
                  </a:lnTo>
                  <a:lnTo>
                    <a:pt x="954" y="0"/>
                  </a:lnTo>
                  <a:close/>
                  <a:moveTo>
                    <a:pt x="1143" y="0"/>
                  </a:moveTo>
                  <a:lnTo>
                    <a:pt x="1143" y="32"/>
                  </a:lnTo>
                  <a:lnTo>
                    <a:pt x="1136" y="32"/>
                  </a:lnTo>
                  <a:lnTo>
                    <a:pt x="1136" y="0"/>
                  </a:lnTo>
                  <a:lnTo>
                    <a:pt x="1143" y="0"/>
                  </a:lnTo>
                  <a:close/>
                  <a:moveTo>
                    <a:pt x="1339" y="0"/>
                  </a:moveTo>
                  <a:lnTo>
                    <a:pt x="1339" y="32"/>
                  </a:lnTo>
                  <a:lnTo>
                    <a:pt x="1332" y="32"/>
                  </a:lnTo>
                  <a:lnTo>
                    <a:pt x="1332" y="0"/>
                  </a:lnTo>
                  <a:lnTo>
                    <a:pt x="1339" y="0"/>
                  </a:lnTo>
                  <a:close/>
                  <a:moveTo>
                    <a:pt x="1528" y="0"/>
                  </a:moveTo>
                  <a:lnTo>
                    <a:pt x="1528" y="32"/>
                  </a:lnTo>
                  <a:lnTo>
                    <a:pt x="1522" y="32"/>
                  </a:lnTo>
                  <a:lnTo>
                    <a:pt x="1522" y="0"/>
                  </a:lnTo>
                  <a:lnTo>
                    <a:pt x="1528" y="0"/>
                  </a:lnTo>
                  <a:close/>
                  <a:moveTo>
                    <a:pt x="1718" y="0"/>
                  </a:moveTo>
                  <a:lnTo>
                    <a:pt x="1718" y="32"/>
                  </a:lnTo>
                  <a:lnTo>
                    <a:pt x="1711" y="32"/>
                  </a:lnTo>
                  <a:lnTo>
                    <a:pt x="1711" y="0"/>
                  </a:lnTo>
                  <a:lnTo>
                    <a:pt x="1718" y="0"/>
                  </a:lnTo>
                  <a:close/>
                  <a:moveTo>
                    <a:pt x="1907" y="0"/>
                  </a:moveTo>
                  <a:lnTo>
                    <a:pt x="1907" y="32"/>
                  </a:lnTo>
                  <a:lnTo>
                    <a:pt x="1901" y="32"/>
                  </a:lnTo>
                  <a:lnTo>
                    <a:pt x="1901" y="0"/>
                  </a:lnTo>
                  <a:lnTo>
                    <a:pt x="1907" y="0"/>
                  </a:lnTo>
                  <a:close/>
                  <a:moveTo>
                    <a:pt x="2096" y="0"/>
                  </a:moveTo>
                  <a:lnTo>
                    <a:pt x="2096" y="32"/>
                  </a:lnTo>
                  <a:lnTo>
                    <a:pt x="2090" y="32"/>
                  </a:lnTo>
                  <a:lnTo>
                    <a:pt x="2090" y="0"/>
                  </a:lnTo>
                  <a:lnTo>
                    <a:pt x="2096" y="0"/>
                  </a:lnTo>
                  <a:close/>
                  <a:moveTo>
                    <a:pt x="2286" y="0"/>
                  </a:moveTo>
                  <a:lnTo>
                    <a:pt x="2286" y="32"/>
                  </a:lnTo>
                  <a:lnTo>
                    <a:pt x="2279" y="32"/>
                  </a:lnTo>
                  <a:lnTo>
                    <a:pt x="2279" y="0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0D0D0D"/>
            </a:solidFill>
            <a:ln w="7" cap="flat">
              <a:solidFill>
                <a:srgbClr val="0D0D0D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848335" y="2171691"/>
              <a:ext cx="3228387" cy="2120916"/>
            </a:xfrm>
            <a:custGeom>
              <a:avLst/>
              <a:gdLst/>
              <a:ahLst/>
              <a:cxnLst>
                <a:cxn ang="0">
                  <a:pos x="3" y="2516"/>
                </a:cxn>
                <a:cxn ang="0">
                  <a:pos x="467" y="596"/>
                </a:cxn>
                <a:cxn ang="0">
                  <a:pos x="490" y="577"/>
                </a:cxn>
                <a:cxn ang="0">
                  <a:pos x="954" y="577"/>
                </a:cxn>
                <a:cxn ang="0">
                  <a:pos x="975" y="588"/>
                </a:cxn>
                <a:cxn ang="0">
                  <a:pos x="1439" y="1308"/>
                </a:cxn>
                <a:cxn ang="0">
                  <a:pos x="1442" y="1316"/>
                </a:cxn>
                <a:cxn ang="0">
                  <a:pos x="1906" y="3140"/>
                </a:cxn>
                <a:cxn ang="0">
                  <a:pos x="1890" y="3123"/>
                </a:cxn>
                <a:cxn ang="0">
                  <a:pos x="2354" y="3267"/>
                </a:cxn>
                <a:cxn ang="0">
                  <a:pos x="2835" y="3443"/>
                </a:cxn>
                <a:cxn ang="0">
                  <a:pos x="2814" y="3445"/>
                </a:cxn>
                <a:cxn ang="0">
                  <a:pos x="3278" y="3173"/>
                </a:cxn>
                <a:cxn ang="0">
                  <a:pos x="3269" y="3182"/>
                </a:cxn>
                <a:cxn ang="0">
                  <a:pos x="3733" y="2334"/>
                </a:cxn>
                <a:cxn ang="0">
                  <a:pos x="3731" y="2341"/>
                </a:cxn>
                <a:cxn ang="0">
                  <a:pos x="4195" y="21"/>
                </a:cxn>
                <a:cxn ang="0">
                  <a:pos x="4216" y="2"/>
                </a:cxn>
                <a:cxn ang="0">
                  <a:pos x="4240" y="15"/>
                </a:cxn>
                <a:cxn ang="0">
                  <a:pos x="4704" y="991"/>
                </a:cxn>
                <a:cxn ang="0">
                  <a:pos x="5167" y="1806"/>
                </a:cxn>
                <a:cxn ang="0">
                  <a:pos x="5158" y="1838"/>
                </a:cxn>
                <a:cxn ang="0">
                  <a:pos x="5126" y="1829"/>
                </a:cxn>
                <a:cxn ang="0">
                  <a:pos x="4661" y="1012"/>
                </a:cxn>
                <a:cxn ang="0">
                  <a:pos x="4197" y="36"/>
                </a:cxn>
                <a:cxn ang="0">
                  <a:pos x="4242" y="30"/>
                </a:cxn>
                <a:cxn ang="0">
                  <a:pos x="3778" y="2350"/>
                </a:cxn>
                <a:cxn ang="0">
                  <a:pos x="3776" y="2357"/>
                </a:cxn>
                <a:cxn ang="0">
                  <a:pos x="3312" y="3205"/>
                </a:cxn>
                <a:cxn ang="0">
                  <a:pos x="3303" y="3214"/>
                </a:cxn>
                <a:cxn ang="0">
                  <a:pos x="2839" y="3486"/>
                </a:cxn>
                <a:cxn ang="0">
                  <a:pos x="2818" y="3488"/>
                </a:cxn>
                <a:cxn ang="0">
                  <a:pos x="2339" y="3312"/>
                </a:cxn>
                <a:cxn ang="0">
                  <a:pos x="1875" y="3168"/>
                </a:cxn>
                <a:cxn ang="0">
                  <a:pos x="1859" y="3151"/>
                </a:cxn>
                <a:cxn ang="0">
                  <a:pos x="1395" y="1327"/>
                </a:cxn>
                <a:cxn ang="0">
                  <a:pos x="1398" y="1334"/>
                </a:cxn>
                <a:cxn ang="0">
                  <a:pos x="934" y="614"/>
                </a:cxn>
                <a:cxn ang="0">
                  <a:pos x="954" y="625"/>
                </a:cxn>
                <a:cxn ang="0">
                  <a:pos x="490" y="625"/>
                </a:cxn>
                <a:cxn ang="0">
                  <a:pos x="514" y="607"/>
                </a:cxn>
                <a:cxn ang="0">
                  <a:pos x="50" y="2527"/>
                </a:cxn>
                <a:cxn ang="0">
                  <a:pos x="21" y="2545"/>
                </a:cxn>
                <a:cxn ang="0">
                  <a:pos x="3" y="2516"/>
                </a:cxn>
              </a:cxnLst>
              <a:rect l="0" t="0" r="r" b="b"/>
              <a:pathLst>
                <a:path w="5174" h="3490">
                  <a:moveTo>
                    <a:pt x="3" y="2516"/>
                  </a:moveTo>
                  <a:lnTo>
                    <a:pt x="467" y="596"/>
                  </a:lnTo>
                  <a:cubicBezTo>
                    <a:pt x="470" y="585"/>
                    <a:pt x="479" y="577"/>
                    <a:pt x="490" y="577"/>
                  </a:cubicBezTo>
                  <a:lnTo>
                    <a:pt x="954" y="577"/>
                  </a:lnTo>
                  <a:cubicBezTo>
                    <a:pt x="963" y="577"/>
                    <a:pt x="970" y="582"/>
                    <a:pt x="975" y="588"/>
                  </a:cubicBezTo>
                  <a:lnTo>
                    <a:pt x="1439" y="1308"/>
                  </a:lnTo>
                  <a:cubicBezTo>
                    <a:pt x="1440" y="1311"/>
                    <a:pt x="1441" y="1313"/>
                    <a:pt x="1442" y="1316"/>
                  </a:cubicBezTo>
                  <a:lnTo>
                    <a:pt x="1906" y="3140"/>
                  </a:lnTo>
                  <a:lnTo>
                    <a:pt x="1890" y="3123"/>
                  </a:lnTo>
                  <a:lnTo>
                    <a:pt x="2354" y="3267"/>
                  </a:lnTo>
                  <a:lnTo>
                    <a:pt x="2835" y="3443"/>
                  </a:lnTo>
                  <a:lnTo>
                    <a:pt x="2814" y="3445"/>
                  </a:lnTo>
                  <a:lnTo>
                    <a:pt x="3278" y="3173"/>
                  </a:lnTo>
                  <a:lnTo>
                    <a:pt x="3269" y="3182"/>
                  </a:lnTo>
                  <a:lnTo>
                    <a:pt x="3733" y="2334"/>
                  </a:lnTo>
                  <a:lnTo>
                    <a:pt x="3731" y="2341"/>
                  </a:lnTo>
                  <a:lnTo>
                    <a:pt x="4195" y="21"/>
                  </a:lnTo>
                  <a:cubicBezTo>
                    <a:pt x="4197" y="11"/>
                    <a:pt x="4205" y="3"/>
                    <a:pt x="4216" y="2"/>
                  </a:cubicBezTo>
                  <a:cubicBezTo>
                    <a:pt x="4226" y="0"/>
                    <a:pt x="4236" y="6"/>
                    <a:pt x="4240" y="15"/>
                  </a:cubicBezTo>
                  <a:lnTo>
                    <a:pt x="4704" y="991"/>
                  </a:lnTo>
                  <a:lnTo>
                    <a:pt x="5167" y="1806"/>
                  </a:lnTo>
                  <a:cubicBezTo>
                    <a:pt x="5174" y="1817"/>
                    <a:pt x="5170" y="1832"/>
                    <a:pt x="5158" y="1838"/>
                  </a:cubicBezTo>
                  <a:cubicBezTo>
                    <a:pt x="5147" y="1845"/>
                    <a:pt x="5132" y="1841"/>
                    <a:pt x="5126" y="1829"/>
                  </a:cubicBezTo>
                  <a:lnTo>
                    <a:pt x="4661" y="1012"/>
                  </a:lnTo>
                  <a:lnTo>
                    <a:pt x="4197" y="36"/>
                  </a:lnTo>
                  <a:lnTo>
                    <a:pt x="4242" y="30"/>
                  </a:lnTo>
                  <a:lnTo>
                    <a:pt x="3778" y="2350"/>
                  </a:lnTo>
                  <a:cubicBezTo>
                    <a:pt x="3778" y="2353"/>
                    <a:pt x="3777" y="2355"/>
                    <a:pt x="3776" y="2357"/>
                  </a:cubicBezTo>
                  <a:lnTo>
                    <a:pt x="3312" y="3205"/>
                  </a:lnTo>
                  <a:cubicBezTo>
                    <a:pt x="3309" y="3209"/>
                    <a:pt x="3306" y="3212"/>
                    <a:pt x="3303" y="3214"/>
                  </a:cubicBezTo>
                  <a:lnTo>
                    <a:pt x="2839" y="3486"/>
                  </a:lnTo>
                  <a:cubicBezTo>
                    <a:pt x="2832" y="3490"/>
                    <a:pt x="2825" y="3490"/>
                    <a:pt x="2818" y="3488"/>
                  </a:cubicBezTo>
                  <a:lnTo>
                    <a:pt x="2339" y="3312"/>
                  </a:lnTo>
                  <a:lnTo>
                    <a:pt x="1875" y="3168"/>
                  </a:lnTo>
                  <a:cubicBezTo>
                    <a:pt x="1867" y="3166"/>
                    <a:pt x="1861" y="3159"/>
                    <a:pt x="1859" y="3151"/>
                  </a:cubicBezTo>
                  <a:lnTo>
                    <a:pt x="1395" y="1327"/>
                  </a:lnTo>
                  <a:lnTo>
                    <a:pt x="1398" y="1334"/>
                  </a:lnTo>
                  <a:lnTo>
                    <a:pt x="934" y="614"/>
                  </a:lnTo>
                  <a:lnTo>
                    <a:pt x="954" y="625"/>
                  </a:lnTo>
                  <a:lnTo>
                    <a:pt x="490" y="625"/>
                  </a:lnTo>
                  <a:lnTo>
                    <a:pt x="514" y="607"/>
                  </a:lnTo>
                  <a:lnTo>
                    <a:pt x="50" y="2527"/>
                  </a:lnTo>
                  <a:cubicBezTo>
                    <a:pt x="47" y="2540"/>
                    <a:pt x="34" y="2548"/>
                    <a:pt x="21" y="2545"/>
                  </a:cubicBezTo>
                  <a:cubicBezTo>
                    <a:pt x="8" y="2542"/>
                    <a:pt x="0" y="2529"/>
                    <a:pt x="3" y="2516"/>
                  </a:cubicBezTo>
                  <a:close/>
                </a:path>
              </a:pathLst>
            </a:custGeom>
            <a:solidFill>
              <a:srgbClr val="7D60A0"/>
            </a:solidFill>
            <a:ln w="7" cap="flat">
              <a:solidFill>
                <a:srgbClr val="7D60A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65" name="Freeform 17"/>
            <p:cNvSpPr>
              <a:spLocks noEditPoints="1"/>
            </p:cNvSpPr>
            <p:nvPr/>
          </p:nvSpPr>
          <p:spPr bwMode="auto">
            <a:xfrm>
              <a:off x="857859" y="3348038"/>
              <a:ext cx="3156963" cy="19050"/>
            </a:xfrm>
            <a:custGeom>
              <a:avLst/>
              <a:gdLst/>
              <a:ahLst/>
              <a:cxnLst>
                <a:cxn ang="0">
                  <a:pos x="128" y="16"/>
                </a:cxn>
                <a:cxn ang="0">
                  <a:pos x="0" y="16"/>
                </a:cxn>
                <a:cxn ang="0">
                  <a:pos x="336" y="0"/>
                </a:cxn>
                <a:cxn ang="0">
                  <a:pos x="240" y="32"/>
                </a:cxn>
                <a:cxn ang="0">
                  <a:pos x="464" y="0"/>
                </a:cxn>
                <a:cxn ang="0">
                  <a:pos x="576" y="16"/>
                </a:cxn>
                <a:cxn ang="0">
                  <a:pos x="464" y="32"/>
                </a:cxn>
                <a:cxn ang="0">
                  <a:pos x="688" y="0"/>
                </a:cxn>
                <a:cxn ang="0">
                  <a:pos x="784" y="32"/>
                </a:cxn>
                <a:cxn ang="0">
                  <a:pos x="688" y="0"/>
                </a:cxn>
                <a:cxn ang="0">
                  <a:pos x="1008" y="0"/>
                </a:cxn>
                <a:cxn ang="0">
                  <a:pos x="944" y="32"/>
                </a:cxn>
                <a:cxn ang="0">
                  <a:pos x="912" y="0"/>
                </a:cxn>
                <a:cxn ang="0">
                  <a:pos x="1248" y="16"/>
                </a:cxn>
                <a:cxn ang="0">
                  <a:pos x="1120" y="16"/>
                </a:cxn>
                <a:cxn ang="0">
                  <a:pos x="1408" y="0"/>
                </a:cxn>
                <a:cxn ang="0">
                  <a:pos x="1456" y="32"/>
                </a:cxn>
                <a:cxn ang="0">
                  <a:pos x="1344" y="16"/>
                </a:cxn>
                <a:cxn ang="0">
                  <a:pos x="1680" y="0"/>
                </a:cxn>
                <a:cxn ang="0">
                  <a:pos x="1584" y="32"/>
                </a:cxn>
                <a:cxn ang="0">
                  <a:pos x="1808" y="0"/>
                </a:cxn>
                <a:cxn ang="0">
                  <a:pos x="1920" y="16"/>
                </a:cxn>
                <a:cxn ang="0">
                  <a:pos x="1808" y="32"/>
                </a:cxn>
                <a:cxn ang="0">
                  <a:pos x="2032" y="0"/>
                </a:cxn>
                <a:cxn ang="0">
                  <a:pos x="2128" y="32"/>
                </a:cxn>
                <a:cxn ang="0">
                  <a:pos x="2032" y="0"/>
                </a:cxn>
                <a:cxn ang="0">
                  <a:pos x="2352" y="0"/>
                </a:cxn>
                <a:cxn ang="0">
                  <a:pos x="2336" y="32"/>
                </a:cxn>
                <a:cxn ang="0">
                  <a:pos x="2256" y="0"/>
                </a:cxn>
                <a:cxn ang="0">
                  <a:pos x="2592" y="16"/>
                </a:cxn>
                <a:cxn ang="0">
                  <a:pos x="2464" y="16"/>
                </a:cxn>
                <a:cxn ang="0">
                  <a:pos x="2800" y="0"/>
                </a:cxn>
                <a:cxn ang="0">
                  <a:pos x="2704" y="32"/>
                </a:cxn>
                <a:cxn ang="0">
                  <a:pos x="2928" y="0"/>
                </a:cxn>
                <a:cxn ang="0">
                  <a:pos x="3024" y="32"/>
                </a:cxn>
                <a:cxn ang="0">
                  <a:pos x="2928" y="0"/>
                </a:cxn>
                <a:cxn ang="0">
                  <a:pos x="3264" y="16"/>
                </a:cxn>
                <a:cxn ang="0">
                  <a:pos x="3136" y="16"/>
                </a:cxn>
                <a:cxn ang="0">
                  <a:pos x="3472" y="0"/>
                </a:cxn>
                <a:cxn ang="0">
                  <a:pos x="3376" y="32"/>
                </a:cxn>
                <a:cxn ang="0">
                  <a:pos x="3600" y="0"/>
                </a:cxn>
                <a:cxn ang="0">
                  <a:pos x="3696" y="32"/>
                </a:cxn>
                <a:cxn ang="0">
                  <a:pos x="3600" y="0"/>
                </a:cxn>
                <a:cxn ang="0">
                  <a:pos x="3936" y="16"/>
                </a:cxn>
                <a:cxn ang="0">
                  <a:pos x="3808" y="16"/>
                </a:cxn>
                <a:cxn ang="0">
                  <a:pos x="4144" y="0"/>
                </a:cxn>
                <a:cxn ang="0">
                  <a:pos x="4048" y="32"/>
                </a:cxn>
                <a:cxn ang="0">
                  <a:pos x="4272" y="0"/>
                </a:cxn>
                <a:cxn ang="0">
                  <a:pos x="4368" y="32"/>
                </a:cxn>
                <a:cxn ang="0">
                  <a:pos x="4272" y="0"/>
                </a:cxn>
                <a:cxn ang="0">
                  <a:pos x="4608" y="16"/>
                </a:cxn>
                <a:cxn ang="0">
                  <a:pos x="4480" y="16"/>
                </a:cxn>
                <a:cxn ang="0">
                  <a:pos x="4816" y="0"/>
                </a:cxn>
                <a:cxn ang="0">
                  <a:pos x="4720" y="32"/>
                </a:cxn>
                <a:cxn ang="0">
                  <a:pos x="4944" y="0"/>
                </a:cxn>
                <a:cxn ang="0">
                  <a:pos x="5040" y="32"/>
                </a:cxn>
                <a:cxn ang="0">
                  <a:pos x="4944" y="0"/>
                </a:cxn>
              </a:cxnLst>
              <a:rect l="0" t="0" r="r" b="b"/>
              <a:pathLst>
                <a:path w="5056" h="32">
                  <a:moveTo>
                    <a:pt x="16" y="0"/>
                  </a:moveTo>
                  <a:lnTo>
                    <a:pt x="112" y="0"/>
                  </a:lnTo>
                  <a:cubicBezTo>
                    <a:pt x="121" y="0"/>
                    <a:pt x="128" y="8"/>
                    <a:pt x="128" y="16"/>
                  </a:cubicBezTo>
                  <a:cubicBezTo>
                    <a:pt x="128" y="25"/>
                    <a:pt x="121" y="32"/>
                    <a:pt x="112" y="32"/>
                  </a:cubicBezTo>
                  <a:lnTo>
                    <a:pt x="16" y="32"/>
                  </a:lnTo>
                  <a:cubicBezTo>
                    <a:pt x="8" y="32"/>
                    <a:pt x="0" y="25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lose/>
                  <a:moveTo>
                    <a:pt x="240" y="0"/>
                  </a:moveTo>
                  <a:lnTo>
                    <a:pt x="336" y="0"/>
                  </a:lnTo>
                  <a:cubicBezTo>
                    <a:pt x="345" y="0"/>
                    <a:pt x="352" y="8"/>
                    <a:pt x="352" y="16"/>
                  </a:cubicBezTo>
                  <a:cubicBezTo>
                    <a:pt x="352" y="25"/>
                    <a:pt x="345" y="32"/>
                    <a:pt x="336" y="32"/>
                  </a:cubicBezTo>
                  <a:lnTo>
                    <a:pt x="240" y="32"/>
                  </a:lnTo>
                  <a:cubicBezTo>
                    <a:pt x="232" y="32"/>
                    <a:pt x="224" y="25"/>
                    <a:pt x="224" y="16"/>
                  </a:cubicBezTo>
                  <a:cubicBezTo>
                    <a:pt x="224" y="8"/>
                    <a:pt x="232" y="0"/>
                    <a:pt x="240" y="0"/>
                  </a:cubicBezTo>
                  <a:close/>
                  <a:moveTo>
                    <a:pt x="464" y="0"/>
                  </a:moveTo>
                  <a:lnTo>
                    <a:pt x="480" y="0"/>
                  </a:lnTo>
                  <a:lnTo>
                    <a:pt x="560" y="0"/>
                  </a:lnTo>
                  <a:cubicBezTo>
                    <a:pt x="569" y="0"/>
                    <a:pt x="576" y="8"/>
                    <a:pt x="576" y="16"/>
                  </a:cubicBezTo>
                  <a:cubicBezTo>
                    <a:pt x="576" y="25"/>
                    <a:pt x="569" y="32"/>
                    <a:pt x="560" y="32"/>
                  </a:cubicBezTo>
                  <a:lnTo>
                    <a:pt x="480" y="32"/>
                  </a:lnTo>
                  <a:lnTo>
                    <a:pt x="464" y="32"/>
                  </a:lnTo>
                  <a:cubicBezTo>
                    <a:pt x="456" y="32"/>
                    <a:pt x="448" y="25"/>
                    <a:pt x="448" y="16"/>
                  </a:cubicBezTo>
                  <a:cubicBezTo>
                    <a:pt x="448" y="8"/>
                    <a:pt x="456" y="0"/>
                    <a:pt x="464" y="0"/>
                  </a:cubicBezTo>
                  <a:close/>
                  <a:moveTo>
                    <a:pt x="688" y="0"/>
                  </a:moveTo>
                  <a:lnTo>
                    <a:pt x="784" y="0"/>
                  </a:lnTo>
                  <a:cubicBezTo>
                    <a:pt x="793" y="0"/>
                    <a:pt x="800" y="8"/>
                    <a:pt x="800" y="16"/>
                  </a:cubicBezTo>
                  <a:cubicBezTo>
                    <a:pt x="800" y="25"/>
                    <a:pt x="793" y="32"/>
                    <a:pt x="784" y="32"/>
                  </a:cubicBezTo>
                  <a:lnTo>
                    <a:pt x="688" y="32"/>
                  </a:lnTo>
                  <a:cubicBezTo>
                    <a:pt x="680" y="32"/>
                    <a:pt x="672" y="25"/>
                    <a:pt x="672" y="16"/>
                  </a:cubicBezTo>
                  <a:cubicBezTo>
                    <a:pt x="672" y="8"/>
                    <a:pt x="680" y="0"/>
                    <a:pt x="688" y="0"/>
                  </a:cubicBezTo>
                  <a:close/>
                  <a:moveTo>
                    <a:pt x="912" y="0"/>
                  </a:moveTo>
                  <a:lnTo>
                    <a:pt x="944" y="0"/>
                  </a:lnTo>
                  <a:lnTo>
                    <a:pt x="1008" y="0"/>
                  </a:lnTo>
                  <a:cubicBezTo>
                    <a:pt x="1017" y="0"/>
                    <a:pt x="1024" y="8"/>
                    <a:pt x="1024" y="16"/>
                  </a:cubicBezTo>
                  <a:cubicBezTo>
                    <a:pt x="1024" y="25"/>
                    <a:pt x="1017" y="32"/>
                    <a:pt x="1008" y="32"/>
                  </a:cubicBezTo>
                  <a:lnTo>
                    <a:pt x="944" y="32"/>
                  </a:lnTo>
                  <a:lnTo>
                    <a:pt x="912" y="32"/>
                  </a:lnTo>
                  <a:cubicBezTo>
                    <a:pt x="904" y="32"/>
                    <a:pt x="896" y="25"/>
                    <a:pt x="896" y="16"/>
                  </a:cubicBezTo>
                  <a:cubicBezTo>
                    <a:pt x="896" y="8"/>
                    <a:pt x="904" y="0"/>
                    <a:pt x="912" y="0"/>
                  </a:cubicBezTo>
                  <a:close/>
                  <a:moveTo>
                    <a:pt x="1136" y="0"/>
                  </a:moveTo>
                  <a:lnTo>
                    <a:pt x="1232" y="0"/>
                  </a:lnTo>
                  <a:cubicBezTo>
                    <a:pt x="1241" y="0"/>
                    <a:pt x="1248" y="8"/>
                    <a:pt x="1248" y="16"/>
                  </a:cubicBezTo>
                  <a:cubicBezTo>
                    <a:pt x="1248" y="25"/>
                    <a:pt x="1241" y="32"/>
                    <a:pt x="1232" y="32"/>
                  </a:cubicBezTo>
                  <a:lnTo>
                    <a:pt x="1136" y="32"/>
                  </a:lnTo>
                  <a:cubicBezTo>
                    <a:pt x="1128" y="32"/>
                    <a:pt x="1120" y="25"/>
                    <a:pt x="1120" y="16"/>
                  </a:cubicBezTo>
                  <a:cubicBezTo>
                    <a:pt x="1120" y="8"/>
                    <a:pt x="1128" y="0"/>
                    <a:pt x="1136" y="0"/>
                  </a:cubicBezTo>
                  <a:close/>
                  <a:moveTo>
                    <a:pt x="1360" y="0"/>
                  </a:moveTo>
                  <a:lnTo>
                    <a:pt x="1408" y="0"/>
                  </a:lnTo>
                  <a:lnTo>
                    <a:pt x="1456" y="0"/>
                  </a:lnTo>
                  <a:cubicBezTo>
                    <a:pt x="1465" y="0"/>
                    <a:pt x="1472" y="8"/>
                    <a:pt x="1472" y="16"/>
                  </a:cubicBezTo>
                  <a:cubicBezTo>
                    <a:pt x="1472" y="25"/>
                    <a:pt x="1465" y="32"/>
                    <a:pt x="1456" y="32"/>
                  </a:cubicBezTo>
                  <a:lnTo>
                    <a:pt x="1408" y="32"/>
                  </a:lnTo>
                  <a:lnTo>
                    <a:pt x="1360" y="32"/>
                  </a:lnTo>
                  <a:cubicBezTo>
                    <a:pt x="1352" y="32"/>
                    <a:pt x="1344" y="25"/>
                    <a:pt x="1344" y="16"/>
                  </a:cubicBezTo>
                  <a:cubicBezTo>
                    <a:pt x="1344" y="8"/>
                    <a:pt x="1352" y="0"/>
                    <a:pt x="1360" y="0"/>
                  </a:cubicBezTo>
                  <a:close/>
                  <a:moveTo>
                    <a:pt x="1584" y="0"/>
                  </a:moveTo>
                  <a:lnTo>
                    <a:pt x="1680" y="0"/>
                  </a:lnTo>
                  <a:cubicBezTo>
                    <a:pt x="1689" y="0"/>
                    <a:pt x="1696" y="8"/>
                    <a:pt x="1696" y="16"/>
                  </a:cubicBezTo>
                  <a:cubicBezTo>
                    <a:pt x="1696" y="25"/>
                    <a:pt x="1689" y="32"/>
                    <a:pt x="1680" y="32"/>
                  </a:cubicBezTo>
                  <a:lnTo>
                    <a:pt x="1584" y="32"/>
                  </a:lnTo>
                  <a:cubicBezTo>
                    <a:pt x="1576" y="32"/>
                    <a:pt x="1568" y="25"/>
                    <a:pt x="1568" y="16"/>
                  </a:cubicBezTo>
                  <a:cubicBezTo>
                    <a:pt x="1568" y="8"/>
                    <a:pt x="1576" y="0"/>
                    <a:pt x="1584" y="0"/>
                  </a:cubicBezTo>
                  <a:close/>
                  <a:moveTo>
                    <a:pt x="1808" y="0"/>
                  </a:moveTo>
                  <a:lnTo>
                    <a:pt x="1872" y="0"/>
                  </a:lnTo>
                  <a:lnTo>
                    <a:pt x="1904" y="0"/>
                  </a:lnTo>
                  <a:cubicBezTo>
                    <a:pt x="1913" y="0"/>
                    <a:pt x="1920" y="8"/>
                    <a:pt x="1920" y="16"/>
                  </a:cubicBezTo>
                  <a:cubicBezTo>
                    <a:pt x="1920" y="25"/>
                    <a:pt x="1913" y="32"/>
                    <a:pt x="1904" y="32"/>
                  </a:cubicBezTo>
                  <a:lnTo>
                    <a:pt x="1872" y="32"/>
                  </a:lnTo>
                  <a:lnTo>
                    <a:pt x="1808" y="32"/>
                  </a:lnTo>
                  <a:cubicBezTo>
                    <a:pt x="1800" y="32"/>
                    <a:pt x="1792" y="25"/>
                    <a:pt x="1792" y="16"/>
                  </a:cubicBezTo>
                  <a:cubicBezTo>
                    <a:pt x="1792" y="8"/>
                    <a:pt x="1800" y="0"/>
                    <a:pt x="1808" y="0"/>
                  </a:cubicBezTo>
                  <a:close/>
                  <a:moveTo>
                    <a:pt x="2032" y="0"/>
                  </a:moveTo>
                  <a:lnTo>
                    <a:pt x="2128" y="0"/>
                  </a:lnTo>
                  <a:cubicBezTo>
                    <a:pt x="2137" y="0"/>
                    <a:pt x="2144" y="8"/>
                    <a:pt x="2144" y="16"/>
                  </a:cubicBezTo>
                  <a:cubicBezTo>
                    <a:pt x="2144" y="25"/>
                    <a:pt x="2137" y="32"/>
                    <a:pt x="2128" y="32"/>
                  </a:cubicBezTo>
                  <a:lnTo>
                    <a:pt x="2032" y="32"/>
                  </a:lnTo>
                  <a:cubicBezTo>
                    <a:pt x="2024" y="32"/>
                    <a:pt x="2016" y="25"/>
                    <a:pt x="2016" y="16"/>
                  </a:cubicBezTo>
                  <a:cubicBezTo>
                    <a:pt x="2016" y="8"/>
                    <a:pt x="2024" y="0"/>
                    <a:pt x="2032" y="0"/>
                  </a:cubicBezTo>
                  <a:close/>
                  <a:moveTo>
                    <a:pt x="2256" y="0"/>
                  </a:moveTo>
                  <a:lnTo>
                    <a:pt x="2336" y="0"/>
                  </a:lnTo>
                  <a:lnTo>
                    <a:pt x="2352" y="0"/>
                  </a:lnTo>
                  <a:cubicBezTo>
                    <a:pt x="2361" y="0"/>
                    <a:pt x="2368" y="8"/>
                    <a:pt x="2368" y="16"/>
                  </a:cubicBezTo>
                  <a:cubicBezTo>
                    <a:pt x="2368" y="25"/>
                    <a:pt x="2361" y="32"/>
                    <a:pt x="2352" y="32"/>
                  </a:cubicBezTo>
                  <a:lnTo>
                    <a:pt x="2336" y="32"/>
                  </a:lnTo>
                  <a:lnTo>
                    <a:pt x="2256" y="32"/>
                  </a:lnTo>
                  <a:cubicBezTo>
                    <a:pt x="2248" y="32"/>
                    <a:pt x="2240" y="25"/>
                    <a:pt x="2240" y="16"/>
                  </a:cubicBezTo>
                  <a:cubicBezTo>
                    <a:pt x="2240" y="8"/>
                    <a:pt x="2248" y="0"/>
                    <a:pt x="2256" y="0"/>
                  </a:cubicBezTo>
                  <a:close/>
                  <a:moveTo>
                    <a:pt x="2480" y="0"/>
                  </a:moveTo>
                  <a:lnTo>
                    <a:pt x="2576" y="0"/>
                  </a:lnTo>
                  <a:cubicBezTo>
                    <a:pt x="2585" y="0"/>
                    <a:pt x="2592" y="8"/>
                    <a:pt x="2592" y="16"/>
                  </a:cubicBezTo>
                  <a:cubicBezTo>
                    <a:pt x="2592" y="25"/>
                    <a:pt x="2585" y="32"/>
                    <a:pt x="2576" y="32"/>
                  </a:cubicBezTo>
                  <a:lnTo>
                    <a:pt x="2480" y="32"/>
                  </a:lnTo>
                  <a:cubicBezTo>
                    <a:pt x="2472" y="32"/>
                    <a:pt x="2464" y="25"/>
                    <a:pt x="2464" y="16"/>
                  </a:cubicBezTo>
                  <a:cubicBezTo>
                    <a:pt x="2464" y="8"/>
                    <a:pt x="2472" y="0"/>
                    <a:pt x="2480" y="0"/>
                  </a:cubicBezTo>
                  <a:close/>
                  <a:moveTo>
                    <a:pt x="2704" y="0"/>
                  </a:moveTo>
                  <a:lnTo>
                    <a:pt x="2800" y="0"/>
                  </a:lnTo>
                  <a:cubicBezTo>
                    <a:pt x="2809" y="0"/>
                    <a:pt x="2816" y="8"/>
                    <a:pt x="2816" y="16"/>
                  </a:cubicBezTo>
                  <a:cubicBezTo>
                    <a:pt x="2816" y="25"/>
                    <a:pt x="2809" y="32"/>
                    <a:pt x="2800" y="32"/>
                  </a:cubicBezTo>
                  <a:lnTo>
                    <a:pt x="2704" y="32"/>
                  </a:lnTo>
                  <a:cubicBezTo>
                    <a:pt x="2696" y="32"/>
                    <a:pt x="2688" y="25"/>
                    <a:pt x="2688" y="16"/>
                  </a:cubicBezTo>
                  <a:cubicBezTo>
                    <a:pt x="2688" y="8"/>
                    <a:pt x="2696" y="0"/>
                    <a:pt x="2704" y="0"/>
                  </a:cubicBezTo>
                  <a:close/>
                  <a:moveTo>
                    <a:pt x="2928" y="0"/>
                  </a:moveTo>
                  <a:lnTo>
                    <a:pt x="3024" y="0"/>
                  </a:lnTo>
                  <a:cubicBezTo>
                    <a:pt x="3033" y="0"/>
                    <a:pt x="3040" y="8"/>
                    <a:pt x="3040" y="16"/>
                  </a:cubicBezTo>
                  <a:cubicBezTo>
                    <a:pt x="3040" y="25"/>
                    <a:pt x="3033" y="32"/>
                    <a:pt x="3024" y="32"/>
                  </a:cubicBezTo>
                  <a:lnTo>
                    <a:pt x="2928" y="32"/>
                  </a:lnTo>
                  <a:cubicBezTo>
                    <a:pt x="2920" y="32"/>
                    <a:pt x="2912" y="25"/>
                    <a:pt x="2912" y="16"/>
                  </a:cubicBezTo>
                  <a:cubicBezTo>
                    <a:pt x="2912" y="8"/>
                    <a:pt x="2920" y="0"/>
                    <a:pt x="2928" y="0"/>
                  </a:cubicBezTo>
                  <a:close/>
                  <a:moveTo>
                    <a:pt x="3152" y="0"/>
                  </a:moveTo>
                  <a:lnTo>
                    <a:pt x="3248" y="0"/>
                  </a:lnTo>
                  <a:cubicBezTo>
                    <a:pt x="3257" y="0"/>
                    <a:pt x="3264" y="8"/>
                    <a:pt x="3264" y="16"/>
                  </a:cubicBezTo>
                  <a:cubicBezTo>
                    <a:pt x="3264" y="25"/>
                    <a:pt x="3257" y="32"/>
                    <a:pt x="3248" y="32"/>
                  </a:cubicBezTo>
                  <a:lnTo>
                    <a:pt x="3152" y="32"/>
                  </a:lnTo>
                  <a:cubicBezTo>
                    <a:pt x="3144" y="32"/>
                    <a:pt x="3136" y="25"/>
                    <a:pt x="3136" y="16"/>
                  </a:cubicBezTo>
                  <a:cubicBezTo>
                    <a:pt x="3136" y="8"/>
                    <a:pt x="3144" y="0"/>
                    <a:pt x="3152" y="0"/>
                  </a:cubicBezTo>
                  <a:close/>
                  <a:moveTo>
                    <a:pt x="3376" y="0"/>
                  </a:moveTo>
                  <a:lnTo>
                    <a:pt x="3472" y="0"/>
                  </a:lnTo>
                  <a:cubicBezTo>
                    <a:pt x="3481" y="0"/>
                    <a:pt x="3488" y="8"/>
                    <a:pt x="3488" y="16"/>
                  </a:cubicBezTo>
                  <a:cubicBezTo>
                    <a:pt x="3488" y="25"/>
                    <a:pt x="3481" y="32"/>
                    <a:pt x="3472" y="32"/>
                  </a:cubicBezTo>
                  <a:lnTo>
                    <a:pt x="3376" y="32"/>
                  </a:lnTo>
                  <a:cubicBezTo>
                    <a:pt x="3368" y="32"/>
                    <a:pt x="3360" y="25"/>
                    <a:pt x="3360" y="16"/>
                  </a:cubicBezTo>
                  <a:cubicBezTo>
                    <a:pt x="3360" y="8"/>
                    <a:pt x="3368" y="0"/>
                    <a:pt x="3376" y="0"/>
                  </a:cubicBezTo>
                  <a:close/>
                  <a:moveTo>
                    <a:pt x="3600" y="0"/>
                  </a:moveTo>
                  <a:lnTo>
                    <a:pt x="3696" y="0"/>
                  </a:lnTo>
                  <a:cubicBezTo>
                    <a:pt x="3705" y="0"/>
                    <a:pt x="3712" y="8"/>
                    <a:pt x="3712" y="16"/>
                  </a:cubicBezTo>
                  <a:cubicBezTo>
                    <a:pt x="3712" y="25"/>
                    <a:pt x="3705" y="32"/>
                    <a:pt x="3696" y="32"/>
                  </a:cubicBezTo>
                  <a:lnTo>
                    <a:pt x="3600" y="32"/>
                  </a:lnTo>
                  <a:cubicBezTo>
                    <a:pt x="3592" y="32"/>
                    <a:pt x="3584" y="25"/>
                    <a:pt x="3584" y="16"/>
                  </a:cubicBezTo>
                  <a:cubicBezTo>
                    <a:pt x="3584" y="8"/>
                    <a:pt x="3592" y="0"/>
                    <a:pt x="3600" y="0"/>
                  </a:cubicBezTo>
                  <a:close/>
                  <a:moveTo>
                    <a:pt x="3824" y="0"/>
                  </a:moveTo>
                  <a:lnTo>
                    <a:pt x="3920" y="0"/>
                  </a:lnTo>
                  <a:cubicBezTo>
                    <a:pt x="3929" y="0"/>
                    <a:pt x="3936" y="8"/>
                    <a:pt x="3936" y="16"/>
                  </a:cubicBezTo>
                  <a:cubicBezTo>
                    <a:pt x="3936" y="25"/>
                    <a:pt x="3929" y="32"/>
                    <a:pt x="3920" y="32"/>
                  </a:cubicBezTo>
                  <a:lnTo>
                    <a:pt x="3824" y="32"/>
                  </a:lnTo>
                  <a:cubicBezTo>
                    <a:pt x="3816" y="32"/>
                    <a:pt x="3808" y="25"/>
                    <a:pt x="3808" y="16"/>
                  </a:cubicBezTo>
                  <a:cubicBezTo>
                    <a:pt x="3808" y="8"/>
                    <a:pt x="3816" y="0"/>
                    <a:pt x="3824" y="0"/>
                  </a:cubicBezTo>
                  <a:close/>
                  <a:moveTo>
                    <a:pt x="4048" y="0"/>
                  </a:moveTo>
                  <a:lnTo>
                    <a:pt x="4144" y="0"/>
                  </a:lnTo>
                  <a:cubicBezTo>
                    <a:pt x="4153" y="0"/>
                    <a:pt x="4160" y="8"/>
                    <a:pt x="4160" y="16"/>
                  </a:cubicBezTo>
                  <a:cubicBezTo>
                    <a:pt x="4160" y="25"/>
                    <a:pt x="4153" y="32"/>
                    <a:pt x="4144" y="32"/>
                  </a:cubicBezTo>
                  <a:lnTo>
                    <a:pt x="4048" y="32"/>
                  </a:lnTo>
                  <a:cubicBezTo>
                    <a:pt x="4040" y="32"/>
                    <a:pt x="4032" y="25"/>
                    <a:pt x="4032" y="16"/>
                  </a:cubicBezTo>
                  <a:cubicBezTo>
                    <a:pt x="4032" y="8"/>
                    <a:pt x="4040" y="0"/>
                    <a:pt x="4048" y="0"/>
                  </a:cubicBezTo>
                  <a:close/>
                  <a:moveTo>
                    <a:pt x="4272" y="0"/>
                  </a:moveTo>
                  <a:lnTo>
                    <a:pt x="4368" y="0"/>
                  </a:lnTo>
                  <a:cubicBezTo>
                    <a:pt x="4377" y="0"/>
                    <a:pt x="4384" y="8"/>
                    <a:pt x="4384" y="16"/>
                  </a:cubicBezTo>
                  <a:cubicBezTo>
                    <a:pt x="4384" y="25"/>
                    <a:pt x="4377" y="32"/>
                    <a:pt x="4368" y="32"/>
                  </a:cubicBezTo>
                  <a:lnTo>
                    <a:pt x="4272" y="32"/>
                  </a:lnTo>
                  <a:cubicBezTo>
                    <a:pt x="4264" y="32"/>
                    <a:pt x="4256" y="25"/>
                    <a:pt x="4256" y="16"/>
                  </a:cubicBezTo>
                  <a:cubicBezTo>
                    <a:pt x="4256" y="8"/>
                    <a:pt x="4264" y="0"/>
                    <a:pt x="4272" y="0"/>
                  </a:cubicBezTo>
                  <a:close/>
                  <a:moveTo>
                    <a:pt x="4496" y="0"/>
                  </a:moveTo>
                  <a:lnTo>
                    <a:pt x="4592" y="0"/>
                  </a:lnTo>
                  <a:cubicBezTo>
                    <a:pt x="4601" y="0"/>
                    <a:pt x="4608" y="8"/>
                    <a:pt x="4608" y="16"/>
                  </a:cubicBezTo>
                  <a:cubicBezTo>
                    <a:pt x="4608" y="25"/>
                    <a:pt x="4601" y="32"/>
                    <a:pt x="4592" y="32"/>
                  </a:cubicBezTo>
                  <a:lnTo>
                    <a:pt x="4496" y="32"/>
                  </a:lnTo>
                  <a:cubicBezTo>
                    <a:pt x="4488" y="32"/>
                    <a:pt x="4480" y="25"/>
                    <a:pt x="4480" y="16"/>
                  </a:cubicBezTo>
                  <a:cubicBezTo>
                    <a:pt x="4480" y="8"/>
                    <a:pt x="4488" y="0"/>
                    <a:pt x="4496" y="0"/>
                  </a:cubicBezTo>
                  <a:close/>
                  <a:moveTo>
                    <a:pt x="4720" y="0"/>
                  </a:moveTo>
                  <a:lnTo>
                    <a:pt x="4816" y="0"/>
                  </a:lnTo>
                  <a:cubicBezTo>
                    <a:pt x="4825" y="0"/>
                    <a:pt x="4832" y="8"/>
                    <a:pt x="4832" y="16"/>
                  </a:cubicBezTo>
                  <a:cubicBezTo>
                    <a:pt x="4832" y="25"/>
                    <a:pt x="4825" y="32"/>
                    <a:pt x="4816" y="32"/>
                  </a:cubicBezTo>
                  <a:lnTo>
                    <a:pt x="4720" y="32"/>
                  </a:lnTo>
                  <a:cubicBezTo>
                    <a:pt x="4712" y="32"/>
                    <a:pt x="4704" y="25"/>
                    <a:pt x="4704" y="16"/>
                  </a:cubicBezTo>
                  <a:cubicBezTo>
                    <a:pt x="4704" y="8"/>
                    <a:pt x="4712" y="0"/>
                    <a:pt x="4720" y="0"/>
                  </a:cubicBezTo>
                  <a:close/>
                  <a:moveTo>
                    <a:pt x="4944" y="0"/>
                  </a:moveTo>
                  <a:lnTo>
                    <a:pt x="5040" y="0"/>
                  </a:lnTo>
                  <a:cubicBezTo>
                    <a:pt x="5049" y="0"/>
                    <a:pt x="5056" y="8"/>
                    <a:pt x="5056" y="16"/>
                  </a:cubicBezTo>
                  <a:cubicBezTo>
                    <a:pt x="5056" y="25"/>
                    <a:pt x="5049" y="32"/>
                    <a:pt x="5040" y="32"/>
                  </a:cubicBezTo>
                  <a:lnTo>
                    <a:pt x="4944" y="32"/>
                  </a:lnTo>
                  <a:cubicBezTo>
                    <a:pt x="4936" y="32"/>
                    <a:pt x="4928" y="25"/>
                    <a:pt x="4928" y="16"/>
                  </a:cubicBezTo>
                  <a:cubicBezTo>
                    <a:pt x="4928" y="8"/>
                    <a:pt x="4936" y="0"/>
                    <a:pt x="4944" y="0"/>
                  </a:cubicBezTo>
                  <a:close/>
                </a:path>
              </a:pathLst>
            </a:custGeom>
            <a:solidFill>
              <a:srgbClr val="E46C0A"/>
            </a:solidFill>
            <a:ln w="7" cap="flat">
              <a:solidFill>
                <a:srgbClr val="E46C0A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495975" y="4421196"/>
              <a:ext cx="82535" cy="1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300">
                  <a:solidFill>
                    <a:srgbClr val="000000"/>
                  </a:solidFill>
                  <a:latin typeface="+mn-lt"/>
                  <a:cs typeface="+mn-cs"/>
                </a:rPr>
                <a:t>0</a:t>
              </a: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495975" y="4178306"/>
              <a:ext cx="82535" cy="1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300">
                  <a:solidFill>
                    <a:srgbClr val="000000"/>
                  </a:solidFill>
                  <a:latin typeface="+mn-lt"/>
                  <a:cs typeface="+mn-cs"/>
                </a:rPr>
                <a:t>1</a:t>
              </a: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495975" y="3937004"/>
              <a:ext cx="82535" cy="1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300">
                  <a:solidFill>
                    <a:srgbClr val="000000"/>
                  </a:solidFill>
                  <a:latin typeface="+mn-lt"/>
                  <a:cs typeface="+mn-cs"/>
                </a:rPr>
                <a:t>2</a:t>
              </a: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495975" y="3694115"/>
              <a:ext cx="82535" cy="1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300">
                  <a:solidFill>
                    <a:srgbClr val="000000"/>
                  </a:solidFill>
                  <a:latin typeface="+mn-lt"/>
                  <a:cs typeface="+mn-cs"/>
                </a:rPr>
                <a:t>3</a:t>
              </a: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495975" y="3451226"/>
              <a:ext cx="82535" cy="1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300">
                  <a:solidFill>
                    <a:srgbClr val="000000"/>
                  </a:solidFill>
                  <a:latin typeface="+mn-lt"/>
                  <a:cs typeface="+mn-cs"/>
                </a:rPr>
                <a:t>4</a:t>
              </a: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495975" y="3208337"/>
              <a:ext cx="82535" cy="1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300">
                  <a:solidFill>
                    <a:srgbClr val="000000"/>
                  </a:solidFill>
                  <a:latin typeface="+mn-lt"/>
                  <a:cs typeface="+mn-cs"/>
                </a:rPr>
                <a:t>5</a:t>
              </a: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495975" y="2965447"/>
              <a:ext cx="82535" cy="1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300">
                  <a:solidFill>
                    <a:srgbClr val="000000"/>
                  </a:solidFill>
                  <a:latin typeface="+mn-lt"/>
                  <a:cs typeface="+mn-cs"/>
                </a:rPr>
                <a:t>6</a:t>
              </a: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495975" y="2722558"/>
              <a:ext cx="82535" cy="1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300">
                  <a:solidFill>
                    <a:srgbClr val="000000"/>
                  </a:solidFill>
                  <a:latin typeface="+mn-lt"/>
                  <a:cs typeface="+mn-cs"/>
                </a:rPr>
                <a:t>7</a:t>
              </a: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495975" y="2479669"/>
              <a:ext cx="82535" cy="1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300">
                  <a:solidFill>
                    <a:srgbClr val="000000"/>
                  </a:solidFill>
                  <a:latin typeface="+mn-lt"/>
                  <a:cs typeface="+mn-cs"/>
                </a:rPr>
                <a:t>8</a:t>
              </a: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495975" y="2236780"/>
              <a:ext cx="82535" cy="1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300">
                  <a:solidFill>
                    <a:srgbClr val="000000"/>
                  </a:solidFill>
                  <a:latin typeface="+mn-lt"/>
                  <a:cs typeface="+mn-cs"/>
                </a:rPr>
                <a:t>9</a:t>
              </a: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416614" y="1993890"/>
              <a:ext cx="163483" cy="1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300" dirty="0">
                  <a:solidFill>
                    <a:srgbClr val="000000"/>
                  </a:solidFill>
                  <a:latin typeface="+mn-lt"/>
                  <a:cs typeface="+mn-cs"/>
                </a:rPr>
                <a:t>10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765800" y="4670435"/>
              <a:ext cx="212686" cy="1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300">
                  <a:solidFill>
                    <a:srgbClr val="000000"/>
                  </a:solidFill>
                  <a:latin typeface="+mn-lt"/>
                  <a:cs typeface="+mn-cs"/>
                </a:rPr>
                <a:t>Jan</a:t>
              </a: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1045149" y="4670435"/>
              <a:ext cx="236495" cy="1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300">
                  <a:solidFill>
                    <a:srgbClr val="000000"/>
                  </a:solidFill>
                  <a:latin typeface="+mn-lt"/>
                  <a:cs typeface="+mn-cs"/>
                </a:rPr>
                <a:t>Feb</a:t>
              </a: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1307040" y="4670435"/>
              <a:ext cx="269826" cy="1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300">
                  <a:solidFill>
                    <a:srgbClr val="000000"/>
                  </a:solidFill>
                  <a:latin typeface="+mn-lt"/>
                  <a:cs typeface="+mn-cs"/>
                </a:rPr>
                <a:t>Mar</a:t>
              </a: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1626069" y="4670435"/>
              <a:ext cx="233320" cy="1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300">
                  <a:solidFill>
                    <a:srgbClr val="000000"/>
                  </a:solidFill>
                  <a:latin typeface="+mn-lt"/>
                  <a:cs typeface="+mn-cs"/>
                </a:rPr>
                <a:t>Apr</a:t>
              </a: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1887959" y="4670435"/>
              <a:ext cx="284110" cy="1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300">
                  <a:solidFill>
                    <a:srgbClr val="000000"/>
                  </a:solidFill>
                  <a:latin typeface="+mn-lt"/>
                  <a:cs typeface="+mn-cs"/>
                </a:rPr>
                <a:t>May</a:t>
              </a: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2218099" y="4670435"/>
              <a:ext cx="220622" cy="1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300">
                  <a:solidFill>
                    <a:srgbClr val="000000"/>
                  </a:solidFill>
                  <a:latin typeface="+mn-lt"/>
                  <a:cs typeface="+mn-cs"/>
                </a:rPr>
                <a:t>Jun</a:t>
              </a: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2527604" y="4670435"/>
              <a:ext cx="173006" cy="1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300">
                  <a:solidFill>
                    <a:srgbClr val="000000"/>
                  </a:solidFill>
                  <a:latin typeface="+mn-lt"/>
                  <a:cs typeface="+mn-cs"/>
                </a:rPr>
                <a:t>Jul</a:t>
              </a: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2776797" y="4670435"/>
              <a:ext cx="253954" cy="1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300">
                  <a:solidFill>
                    <a:srgbClr val="000000"/>
                  </a:solidFill>
                  <a:latin typeface="+mn-lt"/>
                  <a:cs typeface="+mn-cs"/>
                </a:rPr>
                <a:t>Aug</a:t>
              </a: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3078367" y="4670435"/>
              <a:ext cx="239668" cy="1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300">
                  <a:solidFill>
                    <a:srgbClr val="000000"/>
                  </a:solidFill>
                  <a:latin typeface="+mn-lt"/>
                  <a:cs typeface="+mn-cs"/>
                </a:rPr>
                <a:t>Sep</a:t>
              </a: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3368826" y="4670435"/>
              <a:ext cx="228558" cy="1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300">
                  <a:solidFill>
                    <a:srgbClr val="000000"/>
                  </a:solidFill>
                  <a:latin typeface="+mn-lt"/>
                  <a:cs typeface="+mn-cs"/>
                </a:rPr>
                <a:t>Oct</a:t>
              </a: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3649763" y="4670435"/>
              <a:ext cx="260303" cy="1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300" dirty="0" err="1">
                  <a:solidFill>
                    <a:srgbClr val="000000"/>
                  </a:solidFill>
                  <a:latin typeface="+mn-lt"/>
                  <a:cs typeface="+mn-cs"/>
                </a:rPr>
                <a:t>Nov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3940222" y="4670435"/>
              <a:ext cx="246018" cy="187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300">
                  <a:solidFill>
                    <a:srgbClr val="000000"/>
                  </a:solidFill>
                  <a:latin typeface="+mn-lt"/>
                  <a:cs typeface="+mn-cs"/>
                </a:rPr>
                <a:t>Dec</a:t>
              </a: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 rot="16200000">
              <a:off x="15001" y="3409974"/>
              <a:ext cx="522291" cy="246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600" dirty="0" err="1">
                  <a:solidFill>
                    <a:srgbClr val="000000"/>
                  </a:solidFill>
                  <a:latin typeface="+mn-lt"/>
                  <a:cs typeface="+mn-cs"/>
                </a:rPr>
                <a:t>n</a:t>
              </a:r>
              <a:r>
                <a:rPr lang="en-US" sz="1600" dirty="0">
                  <a:solidFill>
                    <a:srgbClr val="000000"/>
                  </a:solidFill>
                  <a:latin typeface="+mn-lt"/>
                  <a:cs typeface="+mn-cs"/>
                </a:rPr>
                <a:t>g</a:t>
              </a:r>
              <a:r>
                <a:rPr lang="ru-RU" sz="1600" dirty="0">
                  <a:solidFill>
                    <a:srgbClr val="000000"/>
                  </a:solidFill>
                  <a:latin typeface="+mn-lt"/>
                  <a:cs typeface="+mn-cs"/>
                </a:rPr>
                <a:t>/</a:t>
              </a:r>
              <a:r>
                <a:rPr lang="ru-RU" sz="1600" dirty="0" err="1">
                  <a:solidFill>
                    <a:srgbClr val="000000"/>
                  </a:solidFill>
                  <a:latin typeface="+mn-lt"/>
                  <a:cs typeface="+mn-cs"/>
                </a:rPr>
                <a:t>m</a:t>
              </a:r>
              <a:r>
                <a:rPr lang="en-US" sz="1600" baseline="30000" dirty="0">
                  <a:solidFill>
                    <a:srgbClr val="000000"/>
                  </a:solidFill>
                  <a:latin typeface="+mn-lt"/>
                  <a:cs typeface="+mn-cs"/>
                </a:rPr>
                <a:t>3</a:t>
              </a:r>
              <a:endParaRPr lang="ru-RU" sz="1600" baseline="30000" dirty="0">
                <a:latin typeface="+mn-lt"/>
                <a:cs typeface="+mn-cs"/>
              </a:endParaRPr>
            </a:p>
          </p:txBody>
        </p:sp>
        <p:sp>
          <p:nvSpPr>
            <p:cNvPr id="29779" name="Прямоугольник 6"/>
            <p:cNvSpPr>
              <a:spLocks noChangeArrowheads="1"/>
            </p:cNvSpPr>
            <p:nvPr/>
          </p:nvSpPr>
          <p:spPr bwMode="auto">
            <a:xfrm>
              <a:off x="857224" y="1857364"/>
              <a:ext cx="992579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C00000"/>
                  </a:solidFill>
                </a:rPr>
                <a:t>Ostrava</a:t>
              </a:r>
            </a:p>
          </p:txBody>
        </p:sp>
      </p:grpSp>
      <p:sp>
        <p:nvSpPr>
          <p:cNvPr id="2145" name="Rectangle 97"/>
          <p:cNvSpPr>
            <a:spLocks noChangeArrowheads="1"/>
          </p:cNvSpPr>
          <p:nvPr/>
        </p:nvSpPr>
        <p:spPr bwMode="auto">
          <a:xfrm rot="16200000">
            <a:off x="4384077" y="3144622"/>
            <a:ext cx="665421" cy="28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600" dirty="0" err="1">
                <a:solidFill>
                  <a:srgbClr val="000000"/>
                </a:solidFill>
                <a:latin typeface="Calibri" pitchFamily="34" charset="0"/>
                <a:cs typeface="+mn-cs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  <a:cs typeface="+mn-cs"/>
              </a:rPr>
              <a:t>g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+mn-cs"/>
              </a:rPr>
              <a:t>/</a:t>
            </a:r>
            <a:r>
              <a:rPr lang="ru-RU" sz="1600" dirty="0" err="1">
                <a:solidFill>
                  <a:srgbClr val="000000"/>
                </a:solidFill>
                <a:latin typeface="Calibri" pitchFamily="34" charset="0"/>
                <a:cs typeface="+mn-cs"/>
              </a:rPr>
              <a:t>m</a:t>
            </a:r>
            <a:r>
              <a:rPr lang="en-US" sz="1600" strike="sngStrike" baseline="30000" dirty="0">
                <a:solidFill>
                  <a:srgbClr val="000000"/>
                </a:solidFill>
                <a:latin typeface="Calibri" pitchFamily="34" charset="0"/>
                <a:cs typeface="+mn-cs"/>
              </a:rPr>
              <a:t>3</a:t>
            </a:r>
            <a:endParaRPr lang="ru-RU" sz="1600" strike="sngStrike" baseline="30000" dirty="0">
              <a:latin typeface="Arial" pitchFamily="34" charset="0"/>
              <a:cs typeface="+mn-cs"/>
            </a:endParaRPr>
          </a:p>
        </p:txBody>
      </p:sp>
      <p:grpSp>
        <p:nvGrpSpPr>
          <p:cNvPr id="29704" name="Группа 133"/>
          <p:cNvGrpSpPr>
            <a:grpSpLocks/>
          </p:cNvGrpSpPr>
          <p:nvPr/>
        </p:nvGrpSpPr>
        <p:grpSpPr bwMode="auto">
          <a:xfrm>
            <a:off x="4895850" y="1812925"/>
            <a:ext cx="3622675" cy="3021013"/>
            <a:chOff x="4896369" y="1500174"/>
            <a:chExt cx="3622714" cy="3020893"/>
          </a:xfrm>
        </p:grpSpPr>
        <p:sp>
          <p:nvSpPr>
            <p:cNvPr id="29711" name="Rectangle 64"/>
            <p:cNvSpPr>
              <a:spLocks noChangeArrowheads="1"/>
            </p:cNvSpPr>
            <p:nvPr/>
          </p:nvSpPr>
          <p:spPr bwMode="auto">
            <a:xfrm>
              <a:off x="5204426" y="1740210"/>
              <a:ext cx="3300889" cy="24370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2" name="Freeform 66"/>
            <p:cNvSpPr>
              <a:spLocks noEditPoints="1"/>
            </p:cNvSpPr>
            <p:nvPr/>
          </p:nvSpPr>
          <p:spPr bwMode="auto">
            <a:xfrm>
              <a:off x="5195092" y="1732113"/>
              <a:ext cx="3319559" cy="2445185"/>
            </a:xfrm>
            <a:custGeom>
              <a:avLst/>
              <a:gdLst>
                <a:gd name="T0" fmla="*/ 0 w 6000"/>
                <a:gd name="T1" fmla="*/ 2873093 h 4080"/>
                <a:gd name="T2" fmla="*/ 2448728 w 6000"/>
                <a:gd name="T3" fmla="*/ 0 h 4080"/>
                <a:gd name="T4" fmla="*/ 1834129334 w 6000"/>
                <a:gd name="T5" fmla="*/ 0 h 4080"/>
                <a:gd name="T6" fmla="*/ 1836578061 w 6000"/>
                <a:gd name="T7" fmla="*/ 2873093 h 4080"/>
                <a:gd name="T8" fmla="*/ 1836578061 w 6000"/>
                <a:gd name="T9" fmla="*/ 1462550500 h 4080"/>
                <a:gd name="T10" fmla="*/ 1834129334 w 6000"/>
                <a:gd name="T11" fmla="*/ 1465423591 h 4080"/>
                <a:gd name="T12" fmla="*/ 2448728 w 6000"/>
                <a:gd name="T13" fmla="*/ 1465423591 h 4080"/>
                <a:gd name="T14" fmla="*/ 0 w 6000"/>
                <a:gd name="T15" fmla="*/ 1462550500 h 4080"/>
                <a:gd name="T16" fmla="*/ 0 w 6000"/>
                <a:gd name="T17" fmla="*/ 2873093 h 4080"/>
                <a:gd name="T18" fmla="*/ 4897457 w 6000"/>
                <a:gd name="T19" fmla="*/ 1462550500 h 4080"/>
                <a:gd name="T20" fmla="*/ 2448728 w 6000"/>
                <a:gd name="T21" fmla="*/ 1459677408 h 4080"/>
                <a:gd name="T22" fmla="*/ 1834129334 w 6000"/>
                <a:gd name="T23" fmla="*/ 1459677408 h 4080"/>
                <a:gd name="T24" fmla="*/ 1831680607 w 6000"/>
                <a:gd name="T25" fmla="*/ 1462550500 h 4080"/>
                <a:gd name="T26" fmla="*/ 1831680607 w 6000"/>
                <a:gd name="T27" fmla="*/ 2873093 h 4080"/>
                <a:gd name="T28" fmla="*/ 1834129334 w 6000"/>
                <a:gd name="T29" fmla="*/ 5746785 h 4080"/>
                <a:gd name="T30" fmla="*/ 2448728 w 6000"/>
                <a:gd name="T31" fmla="*/ 5746785 h 4080"/>
                <a:gd name="T32" fmla="*/ 4897457 w 6000"/>
                <a:gd name="T33" fmla="*/ 2873093 h 4080"/>
                <a:gd name="T34" fmla="*/ 4897457 w 6000"/>
                <a:gd name="T35" fmla="*/ 1462550500 h 40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00"/>
                <a:gd name="T55" fmla="*/ 0 h 4080"/>
                <a:gd name="T56" fmla="*/ 6000 w 6000"/>
                <a:gd name="T57" fmla="*/ 4080 h 40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00" h="4080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5992" y="0"/>
                  </a:lnTo>
                  <a:cubicBezTo>
                    <a:pt x="5997" y="0"/>
                    <a:pt x="6000" y="4"/>
                    <a:pt x="6000" y="8"/>
                  </a:cubicBezTo>
                  <a:lnTo>
                    <a:pt x="6000" y="4072"/>
                  </a:lnTo>
                  <a:cubicBezTo>
                    <a:pt x="6000" y="4077"/>
                    <a:pt x="5997" y="4080"/>
                    <a:pt x="5992" y="4080"/>
                  </a:cubicBezTo>
                  <a:lnTo>
                    <a:pt x="8" y="4080"/>
                  </a:lnTo>
                  <a:cubicBezTo>
                    <a:pt x="4" y="4080"/>
                    <a:pt x="0" y="4077"/>
                    <a:pt x="0" y="4072"/>
                  </a:cubicBezTo>
                  <a:lnTo>
                    <a:pt x="0" y="8"/>
                  </a:lnTo>
                  <a:close/>
                  <a:moveTo>
                    <a:pt x="16" y="4072"/>
                  </a:moveTo>
                  <a:lnTo>
                    <a:pt x="8" y="4064"/>
                  </a:lnTo>
                  <a:lnTo>
                    <a:pt x="5992" y="4064"/>
                  </a:lnTo>
                  <a:lnTo>
                    <a:pt x="5984" y="4072"/>
                  </a:lnTo>
                  <a:lnTo>
                    <a:pt x="5984" y="8"/>
                  </a:lnTo>
                  <a:lnTo>
                    <a:pt x="5992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72"/>
                  </a:lnTo>
                  <a:close/>
                </a:path>
              </a:pathLst>
            </a:custGeom>
            <a:solidFill>
              <a:srgbClr val="0D0D0D"/>
            </a:solidFill>
            <a:ln w="5" cap="flat">
              <a:solidFill>
                <a:srgbClr val="0D0D0D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3" name="Freeform 67"/>
            <p:cNvSpPr>
              <a:spLocks/>
            </p:cNvSpPr>
            <p:nvPr/>
          </p:nvSpPr>
          <p:spPr bwMode="auto">
            <a:xfrm>
              <a:off x="5336985" y="4148959"/>
              <a:ext cx="3035772" cy="28338"/>
            </a:xfrm>
            <a:custGeom>
              <a:avLst/>
              <a:gdLst>
                <a:gd name="T0" fmla="*/ 0 w 1626"/>
                <a:gd name="T1" fmla="*/ 24583216 h 14"/>
                <a:gd name="T2" fmla="*/ 515892750 w 1626"/>
                <a:gd name="T3" fmla="*/ 12290596 h 14"/>
                <a:gd name="T4" fmla="*/ 1031785499 w 1626"/>
                <a:gd name="T5" fmla="*/ 24583216 h 14"/>
                <a:gd name="T6" fmla="*/ 1547676148 w 1626"/>
                <a:gd name="T7" fmla="*/ 20486352 h 14"/>
                <a:gd name="T8" fmla="*/ 2063569131 w 1626"/>
                <a:gd name="T9" fmla="*/ 45069568 h 14"/>
                <a:gd name="T10" fmla="*/ 2147483647 w 1626"/>
                <a:gd name="T11" fmla="*/ 49166432 h 14"/>
                <a:gd name="T12" fmla="*/ 2147483647 w 1626"/>
                <a:gd name="T13" fmla="*/ 45069568 h 14"/>
                <a:gd name="T14" fmla="*/ 2147483647 w 1626"/>
                <a:gd name="T15" fmla="*/ 36873816 h 14"/>
                <a:gd name="T16" fmla="*/ 2147483647 w 1626"/>
                <a:gd name="T17" fmla="*/ 12290596 h 14"/>
                <a:gd name="T18" fmla="*/ 2147483647 w 1626"/>
                <a:gd name="T19" fmla="*/ 20486352 h 14"/>
                <a:gd name="T20" fmla="*/ 2147483647 w 1626"/>
                <a:gd name="T21" fmla="*/ 0 h 14"/>
                <a:gd name="T22" fmla="*/ 2147483647 w 1626"/>
                <a:gd name="T23" fmla="*/ 16389484 h 14"/>
                <a:gd name="T24" fmla="*/ 2147483647 w 1626"/>
                <a:gd name="T25" fmla="*/ 57360160 h 14"/>
                <a:gd name="T26" fmla="*/ 2147483647 w 1626"/>
                <a:gd name="T27" fmla="*/ 57360160 h 14"/>
                <a:gd name="T28" fmla="*/ 2147483647 w 1626"/>
                <a:gd name="T29" fmla="*/ 57360160 h 14"/>
                <a:gd name="T30" fmla="*/ 2147483647 w 1626"/>
                <a:gd name="T31" fmla="*/ 57360160 h 14"/>
                <a:gd name="T32" fmla="*/ 2147483647 w 1626"/>
                <a:gd name="T33" fmla="*/ 57360160 h 14"/>
                <a:gd name="T34" fmla="*/ 2147483647 w 1626"/>
                <a:gd name="T35" fmla="*/ 57360160 h 14"/>
                <a:gd name="T36" fmla="*/ 2147483647 w 1626"/>
                <a:gd name="T37" fmla="*/ 57360160 h 14"/>
                <a:gd name="T38" fmla="*/ 2063569131 w 1626"/>
                <a:gd name="T39" fmla="*/ 57360160 h 14"/>
                <a:gd name="T40" fmla="*/ 1547676148 w 1626"/>
                <a:gd name="T41" fmla="*/ 57360160 h 14"/>
                <a:gd name="T42" fmla="*/ 1031785499 w 1626"/>
                <a:gd name="T43" fmla="*/ 57360160 h 14"/>
                <a:gd name="T44" fmla="*/ 515892750 w 1626"/>
                <a:gd name="T45" fmla="*/ 57360160 h 14"/>
                <a:gd name="T46" fmla="*/ 0 w 1626"/>
                <a:gd name="T47" fmla="*/ 57360160 h 14"/>
                <a:gd name="T48" fmla="*/ 0 w 1626"/>
                <a:gd name="T49" fmla="*/ 24583216 h 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26"/>
                <a:gd name="T76" fmla="*/ 0 h 14"/>
                <a:gd name="T77" fmla="*/ 1626 w 1626"/>
                <a:gd name="T78" fmla="*/ 14 h 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26" h="14">
                  <a:moveTo>
                    <a:pt x="0" y="6"/>
                  </a:moveTo>
                  <a:lnTo>
                    <a:pt x="148" y="3"/>
                  </a:lnTo>
                  <a:lnTo>
                    <a:pt x="296" y="6"/>
                  </a:lnTo>
                  <a:lnTo>
                    <a:pt x="444" y="5"/>
                  </a:lnTo>
                  <a:lnTo>
                    <a:pt x="592" y="11"/>
                  </a:lnTo>
                  <a:lnTo>
                    <a:pt x="739" y="12"/>
                  </a:lnTo>
                  <a:lnTo>
                    <a:pt x="887" y="11"/>
                  </a:lnTo>
                  <a:lnTo>
                    <a:pt x="1035" y="9"/>
                  </a:lnTo>
                  <a:lnTo>
                    <a:pt x="1183" y="3"/>
                  </a:lnTo>
                  <a:lnTo>
                    <a:pt x="1331" y="5"/>
                  </a:lnTo>
                  <a:lnTo>
                    <a:pt x="1479" y="0"/>
                  </a:lnTo>
                  <a:lnTo>
                    <a:pt x="1626" y="4"/>
                  </a:lnTo>
                  <a:lnTo>
                    <a:pt x="1626" y="14"/>
                  </a:lnTo>
                  <a:lnTo>
                    <a:pt x="1479" y="14"/>
                  </a:lnTo>
                  <a:lnTo>
                    <a:pt x="1331" y="14"/>
                  </a:lnTo>
                  <a:lnTo>
                    <a:pt x="1183" y="14"/>
                  </a:lnTo>
                  <a:lnTo>
                    <a:pt x="1035" y="14"/>
                  </a:lnTo>
                  <a:lnTo>
                    <a:pt x="887" y="14"/>
                  </a:lnTo>
                  <a:lnTo>
                    <a:pt x="739" y="14"/>
                  </a:lnTo>
                  <a:lnTo>
                    <a:pt x="592" y="14"/>
                  </a:lnTo>
                  <a:lnTo>
                    <a:pt x="444" y="14"/>
                  </a:lnTo>
                  <a:lnTo>
                    <a:pt x="296" y="14"/>
                  </a:lnTo>
                  <a:lnTo>
                    <a:pt x="148" y="14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92D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4" name="Freeform 68"/>
            <p:cNvSpPr>
              <a:spLocks/>
            </p:cNvSpPr>
            <p:nvPr/>
          </p:nvSpPr>
          <p:spPr bwMode="auto">
            <a:xfrm>
              <a:off x="5336985" y="3294764"/>
              <a:ext cx="3035772" cy="872413"/>
            </a:xfrm>
            <a:custGeom>
              <a:avLst/>
              <a:gdLst>
                <a:gd name="T0" fmla="*/ 0 w 1626"/>
                <a:gd name="T1" fmla="*/ 1253750743 h 431"/>
                <a:gd name="T2" fmla="*/ 515892750 w 1626"/>
                <a:gd name="T3" fmla="*/ 663750498 h 431"/>
                <a:gd name="T4" fmla="*/ 1031785499 w 1626"/>
                <a:gd name="T5" fmla="*/ 950555684 h 431"/>
                <a:gd name="T6" fmla="*/ 1547676148 w 1626"/>
                <a:gd name="T7" fmla="*/ 1163612896 h 431"/>
                <a:gd name="T8" fmla="*/ 2063569131 w 1626"/>
                <a:gd name="T9" fmla="*/ 1515972512 h 431"/>
                <a:gd name="T10" fmla="*/ 2147483647 w 1626"/>
                <a:gd name="T11" fmla="*/ 1622499980 h 431"/>
                <a:gd name="T12" fmla="*/ 2147483647 w 1626"/>
                <a:gd name="T13" fmla="*/ 1638889599 h 431"/>
                <a:gd name="T14" fmla="*/ 2147483647 w 1626"/>
                <a:gd name="T15" fmla="*/ 1565139347 h 431"/>
                <a:gd name="T16" fmla="*/ 2147483647 w 1626"/>
                <a:gd name="T17" fmla="*/ 1409445045 h 431"/>
                <a:gd name="T18" fmla="*/ 2147483647 w 1626"/>
                <a:gd name="T19" fmla="*/ 860417837 h 431"/>
                <a:gd name="T20" fmla="*/ 2147483647 w 1626"/>
                <a:gd name="T21" fmla="*/ 676041194 h 431"/>
                <a:gd name="T22" fmla="*/ 2147483647 w 1626"/>
                <a:gd name="T23" fmla="*/ 0 h 431"/>
                <a:gd name="T24" fmla="*/ 2147483647 w 1626"/>
                <a:gd name="T25" fmla="*/ 1733126370 h 431"/>
                <a:gd name="T26" fmla="*/ 2147483647 w 1626"/>
                <a:gd name="T27" fmla="*/ 1720833649 h 431"/>
                <a:gd name="T28" fmla="*/ 2147483647 w 1626"/>
                <a:gd name="T29" fmla="*/ 1737223269 h 431"/>
                <a:gd name="T30" fmla="*/ 2147483647 w 1626"/>
                <a:gd name="T31" fmla="*/ 1729029471 h 431"/>
                <a:gd name="T32" fmla="*/ 2147483647 w 1626"/>
                <a:gd name="T33" fmla="*/ 1757709787 h 431"/>
                <a:gd name="T34" fmla="*/ 2147483647 w 1626"/>
                <a:gd name="T35" fmla="*/ 1761806686 h 431"/>
                <a:gd name="T36" fmla="*/ 2147483647 w 1626"/>
                <a:gd name="T37" fmla="*/ 1765903585 h 431"/>
                <a:gd name="T38" fmla="*/ 2063569131 w 1626"/>
                <a:gd name="T39" fmla="*/ 1761806686 h 431"/>
                <a:gd name="T40" fmla="*/ 1547676148 w 1626"/>
                <a:gd name="T41" fmla="*/ 1737223269 h 431"/>
                <a:gd name="T42" fmla="*/ 1031785499 w 1626"/>
                <a:gd name="T43" fmla="*/ 1741320168 h 431"/>
                <a:gd name="T44" fmla="*/ 515892750 w 1626"/>
                <a:gd name="T45" fmla="*/ 1733126370 h 431"/>
                <a:gd name="T46" fmla="*/ 0 w 1626"/>
                <a:gd name="T47" fmla="*/ 1741320168 h 431"/>
                <a:gd name="T48" fmla="*/ 0 w 1626"/>
                <a:gd name="T49" fmla="*/ 1253750743 h 4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26"/>
                <a:gd name="T76" fmla="*/ 0 h 431"/>
                <a:gd name="T77" fmla="*/ 1626 w 1626"/>
                <a:gd name="T78" fmla="*/ 431 h 4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26" h="431">
                  <a:moveTo>
                    <a:pt x="0" y="306"/>
                  </a:moveTo>
                  <a:lnTo>
                    <a:pt x="148" y="162"/>
                  </a:lnTo>
                  <a:lnTo>
                    <a:pt x="296" y="232"/>
                  </a:lnTo>
                  <a:lnTo>
                    <a:pt x="444" y="284"/>
                  </a:lnTo>
                  <a:lnTo>
                    <a:pt x="592" y="370"/>
                  </a:lnTo>
                  <a:lnTo>
                    <a:pt x="739" y="396"/>
                  </a:lnTo>
                  <a:lnTo>
                    <a:pt x="887" y="400"/>
                  </a:lnTo>
                  <a:lnTo>
                    <a:pt x="1035" y="382"/>
                  </a:lnTo>
                  <a:lnTo>
                    <a:pt x="1183" y="344"/>
                  </a:lnTo>
                  <a:lnTo>
                    <a:pt x="1331" y="210"/>
                  </a:lnTo>
                  <a:lnTo>
                    <a:pt x="1479" y="165"/>
                  </a:lnTo>
                  <a:lnTo>
                    <a:pt x="1626" y="0"/>
                  </a:lnTo>
                  <a:lnTo>
                    <a:pt x="1626" y="423"/>
                  </a:lnTo>
                  <a:lnTo>
                    <a:pt x="1479" y="420"/>
                  </a:lnTo>
                  <a:lnTo>
                    <a:pt x="1331" y="424"/>
                  </a:lnTo>
                  <a:lnTo>
                    <a:pt x="1183" y="422"/>
                  </a:lnTo>
                  <a:lnTo>
                    <a:pt x="1035" y="429"/>
                  </a:lnTo>
                  <a:lnTo>
                    <a:pt x="887" y="430"/>
                  </a:lnTo>
                  <a:lnTo>
                    <a:pt x="739" y="431"/>
                  </a:lnTo>
                  <a:lnTo>
                    <a:pt x="592" y="430"/>
                  </a:lnTo>
                  <a:lnTo>
                    <a:pt x="444" y="424"/>
                  </a:lnTo>
                  <a:lnTo>
                    <a:pt x="296" y="425"/>
                  </a:lnTo>
                  <a:lnTo>
                    <a:pt x="148" y="423"/>
                  </a:lnTo>
                  <a:lnTo>
                    <a:pt x="0" y="425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C05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5" name="Freeform 69"/>
            <p:cNvSpPr>
              <a:spLocks/>
            </p:cNvSpPr>
            <p:nvPr/>
          </p:nvSpPr>
          <p:spPr bwMode="auto">
            <a:xfrm>
              <a:off x="5336985" y="3256304"/>
              <a:ext cx="3035772" cy="844075"/>
            </a:xfrm>
            <a:custGeom>
              <a:avLst/>
              <a:gdLst>
                <a:gd name="T0" fmla="*/ 0 w 1626"/>
                <a:gd name="T1" fmla="*/ 1302917938 h 417"/>
                <a:gd name="T2" fmla="*/ 515892750 w 1626"/>
                <a:gd name="T3" fmla="*/ 676043405 h 417"/>
                <a:gd name="T4" fmla="*/ 1031785499 w 1626"/>
                <a:gd name="T5" fmla="*/ 991528995 h 417"/>
                <a:gd name="T6" fmla="*/ 1547676148 w 1626"/>
                <a:gd name="T7" fmla="*/ 1196390441 h 417"/>
                <a:gd name="T8" fmla="*/ 2063569131 w 1626"/>
                <a:gd name="T9" fmla="*/ 1561042880 h 417"/>
                <a:gd name="T10" fmla="*/ 2147483647 w 1626"/>
                <a:gd name="T11" fmla="*/ 1667570376 h 417"/>
                <a:gd name="T12" fmla="*/ 2147483647 w 1626"/>
                <a:gd name="T13" fmla="*/ 1688056900 h 417"/>
                <a:gd name="T14" fmla="*/ 2147483647 w 1626"/>
                <a:gd name="T15" fmla="*/ 1606112828 h 417"/>
                <a:gd name="T16" fmla="*/ 2147483647 w 1626"/>
                <a:gd name="T17" fmla="*/ 1446321583 h 417"/>
                <a:gd name="T18" fmla="*/ 2147483647 w 1626"/>
                <a:gd name="T19" fmla="*/ 864514974 h 417"/>
                <a:gd name="T20" fmla="*/ 2147483647 w 1626"/>
                <a:gd name="T21" fmla="*/ 692431005 h 417"/>
                <a:gd name="T22" fmla="*/ 2147483647 w 1626"/>
                <a:gd name="T23" fmla="*/ 0 h 417"/>
                <a:gd name="T24" fmla="*/ 2147483647 w 1626"/>
                <a:gd name="T25" fmla="*/ 61457564 h 417"/>
                <a:gd name="T26" fmla="*/ 2147483647 w 1626"/>
                <a:gd name="T27" fmla="*/ 741597854 h 417"/>
                <a:gd name="T28" fmla="*/ 2147483647 w 1626"/>
                <a:gd name="T29" fmla="*/ 925972523 h 417"/>
                <a:gd name="T30" fmla="*/ 2147483647 w 1626"/>
                <a:gd name="T31" fmla="*/ 1479098807 h 417"/>
                <a:gd name="T32" fmla="*/ 2147483647 w 1626"/>
                <a:gd name="T33" fmla="*/ 1634793152 h 417"/>
                <a:gd name="T34" fmla="*/ 2147483647 w 1626"/>
                <a:gd name="T35" fmla="*/ 1708543425 h 417"/>
                <a:gd name="T36" fmla="*/ 2147483647 w 1626"/>
                <a:gd name="T37" fmla="*/ 1692153800 h 417"/>
                <a:gd name="T38" fmla="*/ 2063569131 w 1626"/>
                <a:gd name="T39" fmla="*/ 1585626304 h 417"/>
                <a:gd name="T40" fmla="*/ 1547676148 w 1626"/>
                <a:gd name="T41" fmla="*/ 1233264566 h 417"/>
                <a:gd name="T42" fmla="*/ 1031785499 w 1626"/>
                <a:gd name="T43" fmla="*/ 1020209319 h 417"/>
                <a:gd name="T44" fmla="*/ 515892750 w 1626"/>
                <a:gd name="T45" fmla="*/ 729307154 h 417"/>
                <a:gd name="T46" fmla="*/ 0 w 1626"/>
                <a:gd name="T47" fmla="*/ 1323404462 h 417"/>
                <a:gd name="T48" fmla="*/ 0 w 1626"/>
                <a:gd name="T49" fmla="*/ 1302917938 h 4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26"/>
                <a:gd name="T76" fmla="*/ 0 h 417"/>
                <a:gd name="T77" fmla="*/ 1626 w 1626"/>
                <a:gd name="T78" fmla="*/ 417 h 4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26" h="417">
                  <a:moveTo>
                    <a:pt x="0" y="318"/>
                  </a:moveTo>
                  <a:lnTo>
                    <a:pt x="148" y="165"/>
                  </a:lnTo>
                  <a:lnTo>
                    <a:pt x="296" y="242"/>
                  </a:lnTo>
                  <a:lnTo>
                    <a:pt x="444" y="292"/>
                  </a:lnTo>
                  <a:lnTo>
                    <a:pt x="592" y="381"/>
                  </a:lnTo>
                  <a:lnTo>
                    <a:pt x="739" y="407"/>
                  </a:lnTo>
                  <a:lnTo>
                    <a:pt x="887" y="412"/>
                  </a:lnTo>
                  <a:lnTo>
                    <a:pt x="1035" y="392"/>
                  </a:lnTo>
                  <a:lnTo>
                    <a:pt x="1183" y="353"/>
                  </a:lnTo>
                  <a:lnTo>
                    <a:pt x="1331" y="211"/>
                  </a:lnTo>
                  <a:lnTo>
                    <a:pt x="1479" y="169"/>
                  </a:lnTo>
                  <a:lnTo>
                    <a:pt x="1626" y="0"/>
                  </a:lnTo>
                  <a:lnTo>
                    <a:pt x="1626" y="15"/>
                  </a:lnTo>
                  <a:lnTo>
                    <a:pt x="1479" y="181"/>
                  </a:lnTo>
                  <a:lnTo>
                    <a:pt x="1331" y="226"/>
                  </a:lnTo>
                  <a:lnTo>
                    <a:pt x="1183" y="361"/>
                  </a:lnTo>
                  <a:lnTo>
                    <a:pt x="1035" y="399"/>
                  </a:lnTo>
                  <a:lnTo>
                    <a:pt x="887" y="417"/>
                  </a:lnTo>
                  <a:lnTo>
                    <a:pt x="739" y="413"/>
                  </a:lnTo>
                  <a:lnTo>
                    <a:pt x="592" y="387"/>
                  </a:lnTo>
                  <a:lnTo>
                    <a:pt x="444" y="301"/>
                  </a:lnTo>
                  <a:lnTo>
                    <a:pt x="296" y="249"/>
                  </a:lnTo>
                  <a:lnTo>
                    <a:pt x="148" y="178"/>
                  </a:lnTo>
                  <a:lnTo>
                    <a:pt x="0" y="323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6" name="Rectangle 70"/>
            <p:cNvSpPr>
              <a:spLocks noChangeArrowheads="1"/>
            </p:cNvSpPr>
            <p:nvPr/>
          </p:nvSpPr>
          <p:spPr bwMode="auto">
            <a:xfrm>
              <a:off x="5195092" y="1736161"/>
              <a:ext cx="9335" cy="2437088"/>
            </a:xfrm>
            <a:prstGeom prst="rect">
              <a:avLst/>
            </a:prstGeom>
            <a:solidFill>
              <a:srgbClr val="0D0D0D"/>
            </a:solidFill>
            <a:ln w="5">
              <a:solidFill>
                <a:srgbClr val="0D0D0D"/>
              </a:solidFill>
              <a:bevel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7" name="Freeform 71"/>
            <p:cNvSpPr>
              <a:spLocks noEditPoints="1"/>
            </p:cNvSpPr>
            <p:nvPr/>
          </p:nvSpPr>
          <p:spPr bwMode="auto">
            <a:xfrm>
              <a:off x="5155884" y="1732113"/>
              <a:ext cx="44808" cy="2445185"/>
            </a:xfrm>
            <a:custGeom>
              <a:avLst/>
              <a:gdLst>
                <a:gd name="T0" fmla="*/ 0 w 24"/>
                <a:gd name="T1" fmla="*/ 2147483647 h 1208"/>
                <a:gd name="T2" fmla="*/ 83656539 w 24"/>
                <a:gd name="T3" fmla="*/ 2147483647 h 1208"/>
                <a:gd name="T4" fmla="*/ 83656539 w 24"/>
                <a:gd name="T5" fmla="*/ 2147483647 h 1208"/>
                <a:gd name="T6" fmla="*/ 0 w 24"/>
                <a:gd name="T7" fmla="*/ 2147483647 h 1208"/>
                <a:gd name="T8" fmla="*/ 0 w 24"/>
                <a:gd name="T9" fmla="*/ 2147483647 h 1208"/>
                <a:gd name="T10" fmla="*/ 0 w 24"/>
                <a:gd name="T11" fmla="*/ 2147483647 h 1208"/>
                <a:gd name="T12" fmla="*/ 83656539 w 24"/>
                <a:gd name="T13" fmla="*/ 2147483647 h 1208"/>
                <a:gd name="T14" fmla="*/ 83656539 w 24"/>
                <a:gd name="T15" fmla="*/ 2147483647 h 1208"/>
                <a:gd name="T16" fmla="*/ 0 w 24"/>
                <a:gd name="T17" fmla="*/ 2147483647 h 1208"/>
                <a:gd name="T18" fmla="*/ 0 w 24"/>
                <a:gd name="T19" fmla="*/ 2147483647 h 1208"/>
                <a:gd name="T20" fmla="*/ 0 w 24"/>
                <a:gd name="T21" fmla="*/ 2147483647 h 1208"/>
                <a:gd name="T22" fmla="*/ 83656539 w 24"/>
                <a:gd name="T23" fmla="*/ 2147483647 h 1208"/>
                <a:gd name="T24" fmla="*/ 83656539 w 24"/>
                <a:gd name="T25" fmla="*/ 2147483647 h 1208"/>
                <a:gd name="T26" fmla="*/ 0 w 24"/>
                <a:gd name="T27" fmla="*/ 2147483647 h 1208"/>
                <a:gd name="T28" fmla="*/ 0 w 24"/>
                <a:gd name="T29" fmla="*/ 2147483647 h 1208"/>
                <a:gd name="T30" fmla="*/ 0 w 24"/>
                <a:gd name="T31" fmla="*/ 2147483647 h 1208"/>
                <a:gd name="T32" fmla="*/ 83656539 w 24"/>
                <a:gd name="T33" fmla="*/ 2147483647 h 1208"/>
                <a:gd name="T34" fmla="*/ 83656539 w 24"/>
                <a:gd name="T35" fmla="*/ 2147483647 h 1208"/>
                <a:gd name="T36" fmla="*/ 0 w 24"/>
                <a:gd name="T37" fmla="*/ 2147483647 h 1208"/>
                <a:gd name="T38" fmla="*/ 0 w 24"/>
                <a:gd name="T39" fmla="*/ 2147483647 h 1208"/>
                <a:gd name="T40" fmla="*/ 0 w 24"/>
                <a:gd name="T41" fmla="*/ 2147483647 h 1208"/>
                <a:gd name="T42" fmla="*/ 83656539 w 24"/>
                <a:gd name="T43" fmla="*/ 2147483647 h 1208"/>
                <a:gd name="T44" fmla="*/ 83656539 w 24"/>
                <a:gd name="T45" fmla="*/ 2147483647 h 1208"/>
                <a:gd name="T46" fmla="*/ 0 w 24"/>
                <a:gd name="T47" fmla="*/ 2147483647 h 1208"/>
                <a:gd name="T48" fmla="*/ 0 w 24"/>
                <a:gd name="T49" fmla="*/ 2147483647 h 1208"/>
                <a:gd name="T50" fmla="*/ 0 w 24"/>
                <a:gd name="T51" fmla="*/ 1843750217 h 1208"/>
                <a:gd name="T52" fmla="*/ 83656539 w 24"/>
                <a:gd name="T53" fmla="*/ 1843750217 h 1208"/>
                <a:gd name="T54" fmla="*/ 83656539 w 24"/>
                <a:gd name="T55" fmla="*/ 1864236730 h 1208"/>
                <a:gd name="T56" fmla="*/ 0 w 24"/>
                <a:gd name="T57" fmla="*/ 1864236730 h 1208"/>
                <a:gd name="T58" fmla="*/ 0 w 24"/>
                <a:gd name="T59" fmla="*/ 1843750217 h 1208"/>
                <a:gd name="T60" fmla="*/ 0 w 24"/>
                <a:gd name="T61" fmla="*/ 1220973185 h 1208"/>
                <a:gd name="T62" fmla="*/ 83656539 w 24"/>
                <a:gd name="T63" fmla="*/ 1220973185 h 1208"/>
                <a:gd name="T64" fmla="*/ 83656539 w 24"/>
                <a:gd name="T65" fmla="*/ 1241457673 h 1208"/>
                <a:gd name="T66" fmla="*/ 0 w 24"/>
                <a:gd name="T67" fmla="*/ 1241457673 h 1208"/>
                <a:gd name="T68" fmla="*/ 0 w 24"/>
                <a:gd name="T69" fmla="*/ 1220973185 h 1208"/>
                <a:gd name="T70" fmla="*/ 0 w 24"/>
                <a:gd name="T71" fmla="*/ 618680388 h 1208"/>
                <a:gd name="T72" fmla="*/ 83656539 w 24"/>
                <a:gd name="T73" fmla="*/ 618680388 h 1208"/>
                <a:gd name="T74" fmla="*/ 83656539 w 24"/>
                <a:gd name="T75" fmla="*/ 639166901 h 1208"/>
                <a:gd name="T76" fmla="*/ 0 w 24"/>
                <a:gd name="T77" fmla="*/ 639166901 h 1208"/>
                <a:gd name="T78" fmla="*/ 0 w 24"/>
                <a:gd name="T79" fmla="*/ 618680388 h 1208"/>
                <a:gd name="T80" fmla="*/ 0 w 24"/>
                <a:gd name="T81" fmla="*/ 0 h 1208"/>
                <a:gd name="T82" fmla="*/ 83656539 w 24"/>
                <a:gd name="T83" fmla="*/ 0 h 1208"/>
                <a:gd name="T84" fmla="*/ 83656539 w 24"/>
                <a:gd name="T85" fmla="*/ 16389619 h 1208"/>
                <a:gd name="T86" fmla="*/ 0 w 24"/>
                <a:gd name="T87" fmla="*/ 16389619 h 1208"/>
                <a:gd name="T88" fmla="*/ 0 w 24"/>
                <a:gd name="T89" fmla="*/ 0 h 12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"/>
                <a:gd name="T136" fmla="*/ 0 h 1208"/>
                <a:gd name="T137" fmla="*/ 24 w 24"/>
                <a:gd name="T138" fmla="*/ 1208 h 120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" h="1208">
                  <a:moveTo>
                    <a:pt x="0" y="1203"/>
                  </a:moveTo>
                  <a:lnTo>
                    <a:pt x="24" y="1203"/>
                  </a:lnTo>
                  <a:lnTo>
                    <a:pt x="24" y="1208"/>
                  </a:lnTo>
                  <a:lnTo>
                    <a:pt x="0" y="1208"/>
                  </a:lnTo>
                  <a:lnTo>
                    <a:pt x="0" y="1203"/>
                  </a:lnTo>
                  <a:close/>
                  <a:moveTo>
                    <a:pt x="0" y="1052"/>
                  </a:moveTo>
                  <a:lnTo>
                    <a:pt x="24" y="1052"/>
                  </a:lnTo>
                  <a:lnTo>
                    <a:pt x="24" y="1056"/>
                  </a:lnTo>
                  <a:lnTo>
                    <a:pt x="0" y="1056"/>
                  </a:lnTo>
                  <a:lnTo>
                    <a:pt x="0" y="1052"/>
                  </a:lnTo>
                  <a:close/>
                  <a:moveTo>
                    <a:pt x="0" y="900"/>
                  </a:moveTo>
                  <a:lnTo>
                    <a:pt x="24" y="900"/>
                  </a:lnTo>
                  <a:lnTo>
                    <a:pt x="24" y="905"/>
                  </a:lnTo>
                  <a:lnTo>
                    <a:pt x="0" y="905"/>
                  </a:lnTo>
                  <a:lnTo>
                    <a:pt x="0" y="900"/>
                  </a:lnTo>
                  <a:close/>
                  <a:moveTo>
                    <a:pt x="0" y="753"/>
                  </a:moveTo>
                  <a:lnTo>
                    <a:pt x="24" y="753"/>
                  </a:lnTo>
                  <a:lnTo>
                    <a:pt x="24" y="758"/>
                  </a:lnTo>
                  <a:lnTo>
                    <a:pt x="0" y="758"/>
                  </a:lnTo>
                  <a:lnTo>
                    <a:pt x="0" y="753"/>
                  </a:lnTo>
                  <a:close/>
                  <a:moveTo>
                    <a:pt x="0" y="601"/>
                  </a:moveTo>
                  <a:lnTo>
                    <a:pt x="24" y="601"/>
                  </a:lnTo>
                  <a:lnTo>
                    <a:pt x="24" y="606"/>
                  </a:lnTo>
                  <a:lnTo>
                    <a:pt x="0" y="606"/>
                  </a:lnTo>
                  <a:lnTo>
                    <a:pt x="0" y="601"/>
                  </a:lnTo>
                  <a:close/>
                  <a:moveTo>
                    <a:pt x="0" y="450"/>
                  </a:moveTo>
                  <a:lnTo>
                    <a:pt x="24" y="450"/>
                  </a:lnTo>
                  <a:lnTo>
                    <a:pt x="24" y="455"/>
                  </a:lnTo>
                  <a:lnTo>
                    <a:pt x="0" y="455"/>
                  </a:lnTo>
                  <a:lnTo>
                    <a:pt x="0" y="450"/>
                  </a:lnTo>
                  <a:close/>
                  <a:moveTo>
                    <a:pt x="0" y="298"/>
                  </a:moveTo>
                  <a:lnTo>
                    <a:pt x="24" y="298"/>
                  </a:lnTo>
                  <a:lnTo>
                    <a:pt x="24" y="303"/>
                  </a:lnTo>
                  <a:lnTo>
                    <a:pt x="0" y="303"/>
                  </a:lnTo>
                  <a:lnTo>
                    <a:pt x="0" y="298"/>
                  </a:lnTo>
                  <a:close/>
                  <a:moveTo>
                    <a:pt x="0" y="151"/>
                  </a:moveTo>
                  <a:lnTo>
                    <a:pt x="24" y="151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51"/>
                  </a:lnTo>
                  <a:close/>
                  <a:moveTo>
                    <a:pt x="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0D0D"/>
            </a:solidFill>
            <a:ln w="5" cap="flat">
              <a:solidFill>
                <a:srgbClr val="0D0D0D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8" name="Rectangle 72"/>
            <p:cNvSpPr>
              <a:spLocks noChangeArrowheads="1"/>
            </p:cNvSpPr>
            <p:nvPr/>
          </p:nvSpPr>
          <p:spPr bwMode="auto">
            <a:xfrm>
              <a:off x="5200692" y="4167176"/>
              <a:ext cx="3310224" cy="10121"/>
            </a:xfrm>
            <a:prstGeom prst="rect">
              <a:avLst/>
            </a:prstGeom>
            <a:solidFill>
              <a:srgbClr val="0D0D0D"/>
            </a:solidFill>
            <a:ln w="5">
              <a:solidFill>
                <a:srgbClr val="0D0D0D"/>
              </a:solidFill>
              <a:bevel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9" name="Freeform 73"/>
            <p:cNvSpPr>
              <a:spLocks noEditPoints="1"/>
            </p:cNvSpPr>
            <p:nvPr/>
          </p:nvSpPr>
          <p:spPr bwMode="auto">
            <a:xfrm>
              <a:off x="5195092" y="4173249"/>
              <a:ext cx="3319559" cy="46556"/>
            </a:xfrm>
            <a:custGeom>
              <a:avLst/>
              <a:gdLst>
                <a:gd name="T0" fmla="*/ 17428621 w 1778"/>
                <a:gd name="T1" fmla="*/ 94237441 h 23"/>
                <a:gd name="T2" fmla="*/ 0 w 1778"/>
                <a:gd name="T3" fmla="*/ 0 h 23"/>
                <a:gd name="T4" fmla="*/ 529835684 w 1778"/>
                <a:gd name="T5" fmla="*/ 0 h 23"/>
                <a:gd name="T6" fmla="*/ 512407071 w 1778"/>
                <a:gd name="T7" fmla="*/ 94237441 h 23"/>
                <a:gd name="T8" fmla="*/ 529835684 w 1778"/>
                <a:gd name="T9" fmla="*/ 0 h 23"/>
                <a:gd name="T10" fmla="*/ 1042242755 w 1778"/>
                <a:gd name="T11" fmla="*/ 94237441 h 23"/>
                <a:gd name="T12" fmla="*/ 1024814141 w 1778"/>
                <a:gd name="T13" fmla="*/ 0 h 23"/>
                <a:gd name="T14" fmla="*/ 1554647725 w 1778"/>
                <a:gd name="T15" fmla="*/ 0 h 23"/>
                <a:gd name="T16" fmla="*/ 1537219111 w 1778"/>
                <a:gd name="T17" fmla="*/ 94237441 h 23"/>
                <a:gd name="T18" fmla="*/ 1554647725 w 1778"/>
                <a:gd name="T19" fmla="*/ 0 h 23"/>
                <a:gd name="T20" fmla="*/ 2084483642 w 1778"/>
                <a:gd name="T21" fmla="*/ 94237441 h 23"/>
                <a:gd name="T22" fmla="*/ 2067055029 w 1778"/>
                <a:gd name="T23" fmla="*/ 0 h 23"/>
                <a:gd name="T24" fmla="*/ 2147483647 w 1778"/>
                <a:gd name="T25" fmla="*/ 0 h 23"/>
                <a:gd name="T26" fmla="*/ 2147483647 w 1778"/>
                <a:gd name="T27" fmla="*/ 94237441 h 23"/>
                <a:gd name="T28" fmla="*/ 2147483647 w 1778"/>
                <a:gd name="T29" fmla="*/ 0 h 23"/>
                <a:gd name="T30" fmla="*/ 2147483647 w 1778"/>
                <a:gd name="T31" fmla="*/ 94237441 h 23"/>
                <a:gd name="T32" fmla="*/ 2147483647 w 1778"/>
                <a:gd name="T33" fmla="*/ 0 h 23"/>
                <a:gd name="T34" fmla="*/ 2147483647 w 1778"/>
                <a:gd name="T35" fmla="*/ 0 h 23"/>
                <a:gd name="T36" fmla="*/ 2147483647 w 1778"/>
                <a:gd name="T37" fmla="*/ 94237441 h 23"/>
                <a:gd name="T38" fmla="*/ 2147483647 w 1778"/>
                <a:gd name="T39" fmla="*/ 0 h 23"/>
                <a:gd name="T40" fmla="*/ 2147483647 w 1778"/>
                <a:gd name="T41" fmla="*/ 94237441 h 23"/>
                <a:gd name="T42" fmla="*/ 2147483647 w 1778"/>
                <a:gd name="T43" fmla="*/ 0 h 23"/>
                <a:gd name="T44" fmla="*/ 2147483647 w 1778"/>
                <a:gd name="T45" fmla="*/ 0 h 23"/>
                <a:gd name="T46" fmla="*/ 2147483647 w 1778"/>
                <a:gd name="T47" fmla="*/ 94237441 h 23"/>
                <a:gd name="T48" fmla="*/ 2147483647 w 1778"/>
                <a:gd name="T49" fmla="*/ 0 h 23"/>
                <a:gd name="T50" fmla="*/ 2147483647 w 1778"/>
                <a:gd name="T51" fmla="*/ 94237441 h 23"/>
                <a:gd name="T52" fmla="*/ 2147483647 w 1778"/>
                <a:gd name="T53" fmla="*/ 0 h 23"/>
                <a:gd name="T54" fmla="*/ 2147483647 w 1778"/>
                <a:gd name="T55" fmla="*/ 0 h 23"/>
                <a:gd name="T56" fmla="*/ 2147483647 w 1778"/>
                <a:gd name="T57" fmla="*/ 94237441 h 23"/>
                <a:gd name="T58" fmla="*/ 2147483647 w 1778"/>
                <a:gd name="T59" fmla="*/ 0 h 23"/>
                <a:gd name="T60" fmla="*/ 2147483647 w 1778"/>
                <a:gd name="T61" fmla="*/ 94237441 h 23"/>
                <a:gd name="T62" fmla="*/ 2147483647 w 1778"/>
                <a:gd name="T63" fmla="*/ 0 h 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8"/>
                <a:gd name="T97" fmla="*/ 0 h 23"/>
                <a:gd name="T98" fmla="*/ 1778 w 1778"/>
                <a:gd name="T99" fmla="*/ 23 h 2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8" h="23">
                  <a:moveTo>
                    <a:pt x="5" y="0"/>
                  </a:moveTo>
                  <a:lnTo>
                    <a:pt x="5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152" y="0"/>
                  </a:moveTo>
                  <a:lnTo>
                    <a:pt x="152" y="23"/>
                  </a:lnTo>
                  <a:lnTo>
                    <a:pt x="147" y="23"/>
                  </a:lnTo>
                  <a:lnTo>
                    <a:pt x="147" y="0"/>
                  </a:lnTo>
                  <a:lnTo>
                    <a:pt x="152" y="0"/>
                  </a:lnTo>
                  <a:close/>
                  <a:moveTo>
                    <a:pt x="299" y="0"/>
                  </a:moveTo>
                  <a:lnTo>
                    <a:pt x="299" y="23"/>
                  </a:lnTo>
                  <a:lnTo>
                    <a:pt x="294" y="23"/>
                  </a:lnTo>
                  <a:lnTo>
                    <a:pt x="294" y="0"/>
                  </a:lnTo>
                  <a:lnTo>
                    <a:pt x="299" y="0"/>
                  </a:lnTo>
                  <a:close/>
                  <a:moveTo>
                    <a:pt x="446" y="0"/>
                  </a:moveTo>
                  <a:lnTo>
                    <a:pt x="446" y="23"/>
                  </a:lnTo>
                  <a:lnTo>
                    <a:pt x="441" y="23"/>
                  </a:lnTo>
                  <a:lnTo>
                    <a:pt x="441" y="0"/>
                  </a:lnTo>
                  <a:lnTo>
                    <a:pt x="446" y="0"/>
                  </a:lnTo>
                  <a:close/>
                  <a:moveTo>
                    <a:pt x="598" y="0"/>
                  </a:moveTo>
                  <a:lnTo>
                    <a:pt x="598" y="23"/>
                  </a:lnTo>
                  <a:lnTo>
                    <a:pt x="593" y="23"/>
                  </a:lnTo>
                  <a:lnTo>
                    <a:pt x="593" y="0"/>
                  </a:lnTo>
                  <a:lnTo>
                    <a:pt x="598" y="0"/>
                  </a:lnTo>
                  <a:close/>
                  <a:moveTo>
                    <a:pt x="745" y="0"/>
                  </a:moveTo>
                  <a:lnTo>
                    <a:pt x="745" y="23"/>
                  </a:lnTo>
                  <a:lnTo>
                    <a:pt x="740" y="23"/>
                  </a:lnTo>
                  <a:lnTo>
                    <a:pt x="740" y="0"/>
                  </a:lnTo>
                  <a:lnTo>
                    <a:pt x="745" y="0"/>
                  </a:lnTo>
                  <a:close/>
                  <a:moveTo>
                    <a:pt x="892" y="0"/>
                  </a:moveTo>
                  <a:lnTo>
                    <a:pt x="892" y="23"/>
                  </a:lnTo>
                  <a:lnTo>
                    <a:pt x="887" y="23"/>
                  </a:lnTo>
                  <a:lnTo>
                    <a:pt x="887" y="0"/>
                  </a:lnTo>
                  <a:lnTo>
                    <a:pt x="892" y="0"/>
                  </a:lnTo>
                  <a:close/>
                  <a:moveTo>
                    <a:pt x="1039" y="0"/>
                  </a:moveTo>
                  <a:lnTo>
                    <a:pt x="1039" y="23"/>
                  </a:lnTo>
                  <a:lnTo>
                    <a:pt x="1034" y="23"/>
                  </a:lnTo>
                  <a:lnTo>
                    <a:pt x="1034" y="0"/>
                  </a:lnTo>
                  <a:lnTo>
                    <a:pt x="1039" y="0"/>
                  </a:lnTo>
                  <a:close/>
                  <a:moveTo>
                    <a:pt x="1186" y="0"/>
                  </a:moveTo>
                  <a:lnTo>
                    <a:pt x="1186" y="23"/>
                  </a:lnTo>
                  <a:lnTo>
                    <a:pt x="1181" y="23"/>
                  </a:lnTo>
                  <a:lnTo>
                    <a:pt x="1181" y="0"/>
                  </a:lnTo>
                  <a:lnTo>
                    <a:pt x="1186" y="0"/>
                  </a:lnTo>
                  <a:close/>
                  <a:moveTo>
                    <a:pt x="1332" y="0"/>
                  </a:moveTo>
                  <a:lnTo>
                    <a:pt x="1332" y="23"/>
                  </a:lnTo>
                  <a:lnTo>
                    <a:pt x="1328" y="23"/>
                  </a:lnTo>
                  <a:lnTo>
                    <a:pt x="1328" y="0"/>
                  </a:lnTo>
                  <a:lnTo>
                    <a:pt x="1332" y="0"/>
                  </a:lnTo>
                  <a:close/>
                  <a:moveTo>
                    <a:pt x="1484" y="0"/>
                  </a:moveTo>
                  <a:lnTo>
                    <a:pt x="1484" y="23"/>
                  </a:lnTo>
                  <a:lnTo>
                    <a:pt x="1479" y="23"/>
                  </a:lnTo>
                  <a:lnTo>
                    <a:pt x="1479" y="0"/>
                  </a:lnTo>
                  <a:lnTo>
                    <a:pt x="1484" y="0"/>
                  </a:lnTo>
                  <a:close/>
                  <a:moveTo>
                    <a:pt x="1631" y="0"/>
                  </a:moveTo>
                  <a:lnTo>
                    <a:pt x="1631" y="23"/>
                  </a:lnTo>
                  <a:lnTo>
                    <a:pt x="1626" y="23"/>
                  </a:lnTo>
                  <a:lnTo>
                    <a:pt x="1626" y="0"/>
                  </a:lnTo>
                  <a:lnTo>
                    <a:pt x="1631" y="0"/>
                  </a:lnTo>
                  <a:close/>
                  <a:moveTo>
                    <a:pt x="1778" y="0"/>
                  </a:moveTo>
                  <a:lnTo>
                    <a:pt x="1778" y="23"/>
                  </a:lnTo>
                  <a:lnTo>
                    <a:pt x="1773" y="23"/>
                  </a:lnTo>
                  <a:lnTo>
                    <a:pt x="1773" y="0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0D0D0D"/>
            </a:solidFill>
            <a:ln w="5" cap="flat">
              <a:solidFill>
                <a:srgbClr val="0D0D0D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0" name="Freeform 74"/>
            <p:cNvSpPr>
              <a:spLocks/>
            </p:cNvSpPr>
            <p:nvPr/>
          </p:nvSpPr>
          <p:spPr bwMode="auto">
            <a:xfrm>
              <a:off x="5327650" y="2055979"/>
              <a:ext cx="3056309" cy="2054522"/>
            </a:xfrm>
            <a:custGeom>
              <a:avLst/>
              <a:gdLst>
                <a:gd name="T0" fmla="*/ 2141518 w 5526"/>
                <a:gd name="T1" fmla="*/ 688993978 h 3427"/>
                <a:gd name="T2" fmla="*/ 153865207 w 5526"/>
                <a:gd name="T3" fmla="*/ 418716051 h 3427"/>
                <a:gd name="T4" fmla="*/ 159677501 w 5526"/>
                <a:gd name="T5" fmla="*/ 415121987 h 3427"/>
                <a:gd name="T6" fmla="*/ 165489243 w 5526"/>
                <a:gd name="T7" fmla="*/ 417997238 h 3427"/>
                <a:gd name="T8" fmla="*/ 317213486 w 5526"/>
                <a:gd name="T9" fmla="*/ 619267796 h 3427"/>
                <a:gd name="T10" fmla="*/ 318436894 w 5526"/>
                <a:gd name="T11" fmla="*/ 620705421 h 3427"/>
                <a:gd name="T12" fmla="*/ 470161067 w 5526"/>
                <a:gd name="T13" fmla="*/ 959991168 h 3427"/>
                <a:gd name="T14" fmla="*/ 469243511 w 5526"/>
                <a:gd name="T15" fmla="*/ 958553542 h 3427"/>
                <a:gd name="T16" fmla="*/ 620967270 w 5526"/>
                <a:gd name="T17" fmla="*/ 1177076205 h 3427"/>
                <a:gd name="T18" fmla="*/ 616990640 w 5526"/>
                <a:gd name="T19" fmla="*/ 1174200954 h 3427"/>
                <a:gd name="T20" fmla="*/ 768714814 w 5526"/>
                <a:gd name="T21" fmla="*/ 1214455665 h 3427"/>
                <a:gd name="T22" fmla="*/ 764738184 w 5526"/>
                <a:gd name="T23" fmla="*/ 1214814772 h 3427"/>
                <a:gd name="T24" fmla="*/ 921356543 w 5526"/>
                <a:gd name="T25" fmla="*/ 1151558054 h 3427"/>
                <a:gd name="T26" fmla="*/ 920133135 w 5526"/>
                <a:gd name="T27" fmla="*/ 1151917760 h 3427"/>
                <a:gd name="T28" fmla="*/ 1071856756 w 5526"/>
                <a:gd name="T29" fmla="*/ 1054157432 h 3427"/>
                <a:gd name="T30" fmla="*/ 1224192910 w 5526"/>
                <a:gd name="T31" fmla="*/ 979040005 h 3427"/>
                <a:gd name="T32" fmla="*/ 1220216280 w 5526"/>
                <a:gd name="T33" fmla="*/ 984071694 h 3427"/>
                <a:gd name="T34" fmla="*/ 1371939901 w 5526"/>
                <a:gd name="T35" fmla="*/ 541275717 h 3427"/>
                <a:gd name="T36" fmla="*/ 1523969926 w 5526"/>
                <a:gd name="T37" fmla="*/ 218163631 h 3427"/>
                <a:gd name="T38" fmla="*/ 1524888035 w 5526"/>
                <a:gd name="T39" fmla="*/ 216726005 h 3427"/>
                <a:gd name="T40" fmla="*/ 1676611656 w 5526"/>
                <a:gd name="T41" fmla="*/ 3953771 h 3427"/>
                <a:gd name="T42" fmla="*/ 1687011731 w 5526"/>
                <a:gd name="T43" fmla="*/ 2875252 h 3427"/>
                <a:gd name="T44" fmla="*/ 1687929840 w 5526"/>
                <a:gd name="T45" fmla="*/ 15095072 h 3427"/>
                <a:gd name="T46" fmla="*/ 1536206220 w 5526"/>
                <a:gd name="T47" fmla="*/ 227867902 h 3427"/>
                <a:gd name="T48" fmla="*/ 1536817924 w 5526"/>
                <a:gd name="T49" fmla="*/ 226430277 h 3427"/>
                <a:gd name="T50" fmla="*/ 1385706007 w 5526"/>
                <a:gd name="T51" fmla="*/ 547385325 h 3427"/>
                <a:gd name="T52" fmla="*/ 1233981281 w 5526"/>
                <a:gd name="T53" fmla="*/ 990181901 h 3427"/>
                <a:gd name="T54" fmla="*/ 1230004651 w 5526"/>
                <a:gd name="T55" fmla="*/ 995213590 h 3427"/>
                <a:gd name="T56" fmla="*/ 1078892458 w 5526"/>
                <a:gd name="T57" fmla="*/ 1069612205 h 3427"/>
                <a:gd name="T58" fmla="*/ 927168285 w 5526"/>
                <a:gd name="T59" fmla="*/ 1167372533 h 3427"/>
                <a:gd name="T60" fmla="*/ 925944877 w 5526"/>
                <a:gd name="T61" fmla="*/ 1167731640 h 3427"/>
                <a:gd name="T62" fmla="*/ 769326518 w 5526"/>
                <a:gd name="T63" fmla="*/ 1230988358 h 3427"/>
                <a:gd name="T64" fmla="*/ 765349888 w 5526"/>
                <a:gd name="T65" fmla="*/ 1231347464 h 3427"/>
                <a:gd name="T66" fmla="*/ 613625715 w 5526"/>
                <a:gd name="T67" fmla="*/ 1191093353 h 3427"/>
                <a:gd name="T68" fmla="*/ 609649086 w 5526"/>
                <a:gd name="T69" fmla="*/ 1188218102 h 3427"/>
                <a:gd name="T70" fmla="*/ 457925327 w 5526"/>
                <a:gd name="T71" fmla="*/ 969695439 h 3427"/>
                <a:gd name="T72" fmla="*/ 457007771 w 5526"/>
                <a:gd name="T73" fmla="*/ 968257814 h 3427"/>
                <a:gd name="T74" fmla="*/ 305283597 w 5526"/>
                <a:gd name="T75" fmla="*/ 628972217 h 3427"/>
                <a:gd name="T76" fmla="*/ 306507005 w 5526"/>
                <a:gd name="T77" fmla="*/ 630409842 h 3427"/>
                <a:gd name="T78" fmla="*/ 154782763 w 5526"/>
                <a:gd name="T79" fmla="*/ 429138535 h 3427"/>
                <a:gd name="T80" fmla="*/ 166406799 w 5526"/>
                <a:gd name="T81" fmla="*/ 428419722 h 3427"/>
                <a:gd name="T82" fmla="*/ 14683114 w 5526"/>
                <a:gd name="T83" fmla="*/ 698698249 h 3427"/>
                <a:gd name="T84" fmla="*/ 4282482 w 5526"/>
                <a:gd name="T85" fmla="*/ 701214394 h 3427"/>
                <a:gd name="T86" fmla="*/ 2141518 w 5526"/>
                <a:gd name="T87" fmla="*/ 688993978 h 342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26"/>
                <a:gd name="T133" fmla="*/ 0 h 3427"/>
                <a:gd name="T134" fmla="*/ 5526 w 5526"/>
                <a:gd name="T135" fmla="*/ 3427 h 342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26" h="3427">
                  <a:moveTo>
                    <a:pt x="7" y="1917"/>
                  </a:moveTo>
                  <a:lnTo>
                    <a:pt x="503" y="1165"/>
                  </a:lnTo>
                  <a:cubicBezTo>
                    <a:pt x="508" y="1159"/>
                    <a:pt x="514" y="1155"/>
                    <a:pt x="522" y="1155"/>
                  </a:cubicBezTo>
                  <a:cubicBezTo>
                    <a:pt x="529" y="1154"/>
                    <a:pt x="536" y="1157"/>
                    <a:pt x="541" y="1163"/>
                  </a:cubicBezTo>
                  <a:lnTo>
                    <a:pt x="1037" y="1723"/>
                  </a:lnTo>
                  <a:cubicBezTo>
                    <a:pt x="1039" y="1724"/>
                    <a:pt x="1040" y="1726"/>
                    <a:pt x="1041" y="1727"/>
                  </a:cubicBezTo>
                  <a:lnTo>
                    <a:pt x="1537" y="2671"/>
                  </a:lnTo>
                  <a:lnTo>
                    <a:pt x="1534" y="2667"/>
                  </a:lnTo>
                  <a:lnTo>
                    <a:pt x="2030" y="3275"/>
                  </a:lnTo>
                  <a:lnTo>
                    <a:pt x="2017" y="3267"/>
                  </a:lnTo>
                  <a:lnTo>
                    <a:pt x="2513" y="3379"/>
                  </a:lnTo>
                  <a:lnTo>
                    <a:pt x="2500" y="3380"/>
                  </a:lnTo>
                  <a:lnTo>
                    <a:pt x="3012" y="3204"/>
                  </a:lnTo>
                  <a:lnTo>
                    <a:pt x="3008" y="3205"/>
                  </a:lnTo>
                  <a:lnTo>
                    <a:pt x="3504" y="2933"/>
                  </a:lnTo>
                  <a:lnTo>
                    <a:pt x="4002" y="2724"/>
                  </a:lnTo>
                  <a:lnTo>
                    <a:pt x="3989" y="2738"/>
                  </a:lnTo>
                  <a:lnTo>
                    <a:pt x="4485" y="1506"/>
                  </a:lnTo>
                  <a:lnTo>
                    <a:pt x="4982" y="607"/>
                  </a:lnTo>
                  <a:cubicBezTo>
                    <a:pt x="4983" y="606"/>
                    <a:pt x="4984" y="604"/>
                    <a:pt x="4985" y="603"/>
                  </a:cubicBezTo>
                  <a:lnTo>
                    <a:pt x="5481" y="11"/>
                  </a:lnTo>
                  <a:cubicBezTo>
                    <a:pt x="5490" y="1"/>
                    <a:pt x="5505" y="0"/>
                    <a:pt x="5515" y="8"/>
                  </a:cubicBezTo>
                  <a:cubicBezTo>
                    <a:pt x="5525" y="17"/>
                    <a:pt x="5526" y="32"/>
                    <a:pt x="5518" y="42"/>
                  </a:cubicBezTo>
                  <a:lnTo>
                    <a:pt x="5022" y="634"/>
                  </a:lnTo>
                  <a:lnTo>
                    <a:pt x="5024" y="630"/>
                  </a:lnTo>
                  <a:lnTo>
                    <a:pt x="4530" y="1523"/>
                  </a:lnTo>
                  <a:lnTo>
                    <a:pt x="4034" y="2755"/>
                  </a:lnTo>
                  <a:cubicBezTo>
                    <a:pt x="4031" y="2761"/>
                    <a:pt x="4027" y="2766"/>
                    <a:pt x="4021" y="2769"/>
                  </a:cubicBezTo>
                  <a:lnTo>
                    <a:pt x="3527" y="2976"/>
                  </a:lnTo>
                  <a:lnTo>
                    <a:pt x="3031" y="3248"/>
                  </a:lnTo>
                  <a:cubicBezTo>
                    <a:pt x="3030" y="3248"/>
                    <a:pt x="3029" y="3249"/>
                    <a:pt x="3027" y="3249"/>
                  </a:cubicBezTo>
                  <a:lnTo>
                    <a:pt x="2515" y="3425"/>
                  </a:lnTo>
                  <a:cubicBezTo>
                    <a:pt x="2511" y="3427"/>
                    <a:pt x="2507" y="3427"/>
                    <a:pt x="2502" y="3426"/>
                  </a:cubicBezTo>
                  <a:lnTo>
                    <a:pt x="2006" y="3314"/>
                  </a:lnTo>
                  <a:cubicBezTo>
                    <a:pt x="2001" y="3313"/>
                    <a:pt x="1996" y="3310"/>
                    <a:pt x="1993" y="3306"/>
                  </a:cubicBezTo>
                  <a:lnTo>
                    <a:pt x="1497" y="2698"/>
                  </a:lnTo>
                  <a:cubicBezTo>
                    <a:pt x="1496" y="2696"/>
                    <a:pt x="1495" y="2695"/>
                    <a:pt x="1494" y="2694"/>
                  </a:cubicBezTo>
                  <a:lnTo>
                    <a:pt x="998" y="1750"/>
                  </a:lnTo>
                  <a:lnTo>
                    <a:pt x="1002" y="1754"/>
                  </a:lnTo>
                  <a:lnTo>
                    <a:pt x="506" y="1194"/>
                  </a:lnTo>
                  <a:lnTo>
                    <a:pt x="544" y="1192"/>
                  </a:lnTo>
                  <a:lnTo>
                    <a:pt x="48" y="1944"/>
                  </a:lnTo>
                  <a:cubicBezTo>
                    <a:pt x="40" y="1955"/>
                    <a:pt x="25" y="1958"/>
                    <a:pt x="14" y="1951"/>
                  </a:cubicBezTo>
                  <a:cubicBezTo>
                    <a:pt x="3" y="1943"/>
                    <a:pt x="0" y="1928"/>
                    <a:pt x="7" y="1917"/>
                  </a:cubicBezTo>
                  <a:close/>
                </a:path>
              </a:pathLst>
            </a:custGeom>
            <a:solidFill>
              <a:srgbClr val="7D60A0"/>
            </a:solidFill>
            <a:ln w="5" cap="flat">
              <a:solidFill>
                <a:srgbClr val="7D60A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1" name="Freeform 75"/>
            <p:cNvSpPr>
              <a:spLocks noEditPoints="1"/>
            </p:cNvSpPr>
            <p:nvPr/>
          </p:nvSpPr>
          <p:spPr bwMode="auto">
            <a:xfrm>
              <a:off x="5329517" y="3315006"/>
              <a:ext cx="3043240" cy="18218"/>
            </a:xfrm>
            <a:custGeom>
              <a:avLst/>
              <a:gdLst>
                <a:gd name="T0" fmla="*/ 39131403 w 5504"/>
                <a:gd name="T1" fmla="*/ 5185867 h 32"/>
                <a:gd name="T2" fmla="*/ 0 w 5504"/>
                <a:gd name="T3" fmla="*/ 5185867 h 32"/>
                <a:gd name="T4" fmla="*/ 102719853 w 5504"/>
                <a:gd name="T5" fmla="*/ 0 h 32"/>
                <a:gd name="T6" fmla="*/ 73371176 w 5504"/>
                <a:gd name="T7" fmla="*/ 10371735 h 32"/>
                <a:gd name="T8" fmla="*/ 141851239 w 5504"/>
                <a:gd name="T9" fmla="*/ 0 h 32"/>
                <a:gd name="T10" fmla="*/ 176091582 w 5504"/>
                <a:gd name="T11" fmla="*/ 5185867 h 32"/>
                <a:gd name="T12" fmla="*/ 141851239 w 5504"/>
                <a:gd name="T13" fmla="*/ 10371735 h 32"/>
                <a:gd name="T14" fmla="*/ 210331338 w 5504"/>
                <a:gd name="T15" fmla="*/ 0 h 32"/>
                <a:gd name="T16" fmla="*/ 239680015 w 5504"/>
                <a:gd name="T17" fmla="*/ 10371735 h 32"/>
                <a:gd name="T18" fmla="*/ 210331338 w 5504"/>
                <a:gd name="T19" fmla="*/ 0 h 32"/>
                <a:gd name="T20" fmla="*/ 313051226 w 5504"/>
                <a:gd name="T21" fmla="*/ 5185867 h 32"/>
                <a:gd name="T22" fmla="*/ 273919771 w 5504"/>
                <a:gd name="T23" fmla="*/ 5185867 h 32"/>
                <a:gd name="T24" fmla="*/ 376639659 w 5504"/>
                <a:gd name="T25" fmla="*/ 0 h 32"/>
                <a:gd name="T26" fmla="*/ 347291534 w 5504"/>
                <a:gd name="T27" fmla="*/ 10371735 h 32"/>
                <a:gd name="T28" fmla="*/ 415771044 w 5504"/>
                <a:gd name="T29" fmla="*/ 0 h 32"/>
                <a:gd name="T30" fmla="*/ 445119722 w 5504"/>
                <a:gd name="T31" fmla="*/ 10371735 h 32"/>
                <a:gd name="T32" fmla="*/ 415771044 w 5504"/>
                <a:gd name="T33" fmla="*/ 0 h 32"/>
                <a:gd name="T34" fmla="*/ 518490863 w 5504"/>
                <a:gd name="T35" fmla="*/ 5185867 h 32"/>
                <a:gd name="T36" fmla="*/ 479359477 w 5504"/>
                <a:gd name="T37" fmla="*/ 5185867 h 32"/>
                <a:gd name="T38" fmla="*/ 582079988 w 5504"/>
                <a:gd name="T39" fmla="*/ 0 h 32"/>
                <a:gd name="T40" fmla="*/ 552731172 w 5504"/>
                <a:gd name="T41" fmla="*/ 10371735 h 32"/>
                <a:gd name="T42" fmla="*/ 621211373 w 5504"/>
                <a:gd name="T43" fmla="*/ 0 h 32"/>
                <a:gd name="T44" fmla="*/ 650560051 w 5504"/>
                <a:gd name="T45" fmla="*/ 10371735 h 32"/>
                <a:gd name="T46" fmla="*/ 621211373 w 5504"/>
                <a:gd name="T47" fmla="*/ 0 h 32"/>
                <a:gd name="T48" fmla="*/ 723931192 w 5504"/>
                <a:gd name="T49" fmla="*/ 5185867 h 32"/>
                <a:gd name="T50" fmla="*/ 684799806 w 5504"/>
                <a:gd name="T51" fmla="*/ 5185867 h 32"/>
                <a:gd name="T52" fmla="*/ 767954209 w 5504"/>
                <a:gd name="T53" fmla="*/ 0 h 32"/>
                <a:gd name="T54" fmla="*/ 787519625 w 5504"/>
                <a:gd name="T55" fmla="*/ 10371735 h 32"/>
                <a:gd name="T56" fmla="*/ 753279870 w 5504"/>
                <a:gd name="T57" fmla="*/ 5185867 h 32"/>
                <a:gd name="T58" fmla="*/ 855999689 w 5504"/>
                <a:gd name="T59" fmla="*/ 0 h 32"/>
                <a:gd name="T60" fmla="*/ 826651011 w 5504"/>
                <a:gd name="T61" fmla="*/ 10371735 h 32"/>
                <a:gd name="T62" fmla="*/ 895131075 w 5504"/>
                <a:gd name="T63" fmla="*/ 0 h 32"/>
                <a:gd name="T64" fmla="*/ 929370830 w 5504"/>
                <a:gd name="T65" fmla="*/ 5185867 h 32"/>
                <a:gd name="T66" fmla="*/ 895131075 w 5504"/>
                <a:gd name="T67" fmla="*/ 10371735 h 32"/>
                <a:gd name="T68" fmla="*/ 963611138 w 5504"/>
                <a:gd name="T69" fmla="*/ 0 h 32"/>
                <a:gd name="T70" fmla="*/ 992959263 w 5504"/>
                <a:gd name="T71" fmla="*/ 10371735 h 32"/>
                <a:gd name="T72" fmla="*/ 963611138 w 5504"/>
                <a:gd name="T73" fmla="*/ 0 h 32"/>
                <a:gd name="T74" fmla="*/ 1066330957 w 5504"/>
                <a:gd name="T75" fmla="*/ 5185867 h 32"/>
                <a:gd name="T76" fmla="*/ 1027199571 w 5504"/>
                <a:gd name="T77" fmla="*/ 5185867 h 32"/>
                <a:gd name="T78" fmla="*/ 1129919390 w 5504"/>
                <a:gd name="T79" fmla="*/ 0 h 32"/>
                <a:gd name="T80" fmla="*/ 1100570713 w 5504"/>
                <a:gd name="T81" fmla="*/ 10371735 h 32"/>
                <a:gd name="T82" fmla="*/ 1169051053 w 5504"/>
                <a:gd name="T83" fmla="*/ 0 h 32"/>
                <a:gd name="T84" fmla="*/ 1198399730 w 5504"/>
                <a:gd name="T85" fmla="*/ 10371735 h 32"/>
                <a:gd name="T86" fmla="*/ 1169051053 w 5504"/>
                <a:gd name="T87" fmla="*/ 0 h 32"/>
                <a:gd name="T88" fmla="*/ 1271771425 w 5504"/>
                <a:gd name="T89" fmla="*/ 5185867 h 32"/>
                <a:gd name="T90" fmla="*/ 1232639486 w 5504"/>
                <a:gd name="T91" fmla="*/ 5185867 h 32"/>
                <a:gd name="T92" fmla="*/ 1335359858 w 5504"/>
                <a:gd name="T93" fmla="*/ 0 h 32"/>
                <a:gd name="T94" fmla="*/ 1306011180 w 5504"/>
                <a:gd name="T95" fmla="*/ 10371735 h 32"/>
                <a:gd name="T96" fmla="*/ 1374490691 w 5504"/>
                <a:gd name="T97" fmla="*/ 0 h 32"/>
                <a:gd name="T98" fmla="*/ 1408730446 w 5504"/>
                <a:gd name="T99" fmla="*/ 5185867 h 32"/>
                <a:gd name="T100" fmla="*/ 1374490691 w 5504"/>
                <a:gd name="T101" fmla="*/ 10371735 h 32"/>
                <a:gd name="T102" fmla="*/ 1442970201 w 5504"/>
                <a:gd name="T103" fmla="*/ 0 h 32"/>
                <a:gd name="T104" fmla="*/ 1472318879 w 5504"/>
                <a:gd name="T105" fmla="*/ 10371735 h 32"/>
                <a:gd name="T106" fmla="*/ 1442970201 w 5504"/>
                <a:gd name="T107" fmla="*/ 0 h 32"/>
                <a:gd name="T108" fmla="*/ 1540799495 w 5504"/>
                <a:gd name="T109" fmla="*/ 0 h 32"/>
                <a:gd name="T110" fmla="*/ 1531016234 w 5504"/>
                <a:gd name="T111" fmla="*/ 10371735 h 32"/>
                <a:gd name="T112" fmla="*/ 1511450818 w 5504"/>
                <a:gd name="T113" fmla="*/ 0 h 32"/>
                <a:gd name="T114" fmla="*/ 1614170084 w 5504"/>
                <a:gd name="T115" fmla="*/ 5185867 h 32"/>
                <a:gd name="T116" fmla="*/ 1575039251 w 5504"/>
                <a:gd name="T117" fmla="*/ 5185867 h 32"/>
                <a:gd name="T118" fmla="*/ 1677758517 w 5504"/>
                <a:gd name="T119" fmla="*/ 0 h 32"/>
                <a:gd name="T120" fmla="*/ 1648410945 w 5504"/>
                <a:gd name="T121" fmla="*/ 10371735 h 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504"/>
                <a:gd name="T184" fmla="*/ 0 h 32"/>
                <a:gd name="T185" fmla="*/ 5504 w 5504"/>
                <a:gd name="T186" fmla="*/ 32 h 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504" h="32">
                  <a:moveTo>
                    <a:pt x="16" y="0"/>
                  </a:moveTo>
                  <a:lnTo>
                    <a:pt x="112" y="0"/>
                  </a:lnTo>
                  <a:cubicBezTo>
                    <a:pt x="121" y="0"/>
                    <a:pt x="128" y="8"/>
                    <a:pt x="128" y="16"/>
                  </a:cubicBezTo>
                  <a:cubicBezTo>
                    <a:pt x="128" y="25"/>
                    <a:pt x="121" y="32"/>
                    <a:pt x="112" y="32"/>
                  </a:cubicBezTo>
                  <a:lnTo>
                    <a:pt x="16" y="32"/>
                  </a:lnTo>
                  <a:cubicBezTo>
                    <a:pt x="8" y="32"/>
                    <a:pt x="0" y="25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lose/>
                  <a:moveTo>
                    <a:pt x="240" y="0"/>
                  </a:moveTo>
                  <a:lnTo>
                    <a:pt x="336" y="0"/>
                  </a:lnTo>
                  <a:cubicBezTo>
                    <a:pt x="345" y="0"/>
                    <a:pt x="352" y="8"/>
                    <a:pt x="352" y="16"/>
                  </a:cubicBezTo>
                  <a:cubicBezTo>
                    <a:pt x="352" y="25"/>
                    <a:pt x="345" y="32"/>
                    <a:pt x="336" y="32"/>
                  </a:cubicBezTo>
                  <a:lnTo>
                    <a:pt x="240" y="32"/>
                  </a:lnTo>
                  <a:cubicBezTo>
                    <a:pt x="232" y="32"/>
                    <a:pt x="224" y="25"/>
                    <a:pt x="224" y="16"/>
                  </a:cubicBezTo>
                  <a:cubicBezTo>
                    <a:pt x="224" y="8"/>
                    <a:pt x="232" y="0"/>
                    <a:pt x="240" y="0"/>
                  </a:cubicBezTo>
                  <a:close/>
                  <a:moveTo>
                    <a:pt x="464" y="0"/>
                  </a:moveTo>
                  <a:lnTo>
                    <a:pt x="512" y="0"/>
                  </a:lnTo>
                  <a:lnTo>
                    <a:pt x="560" y="0"/>
                  </a:lnTo>
                  <a:cubicBezTo>
                    <a:pt x="569" y="0"/>
                    <a:pt x="576" y="8"/>
                    <a:pt x="576" y="16"/>
                  </a:cubicBezTo>
                  <a:cubicBezTo>
                    <a:pt x="576" y="25"/>
                    <a:pt x="569" y="32"/>
                    <a:pt x="560" y="32"/>
                  </a:cubicBezTo>
                  <a:lnTo>
                    <a:pt x="512" y="32"/>
                  </a:lnTo>
                  <a:lnTo>
                    <a:pt x="464" y="32"/>
                  </a:lnTo>
                  <a:cubicBezTo>
                    <a:pt x="456" y="32"/>
                    <a:pt x="448" y="25"/>
                    <a:pt x="448" y="16"/>
                  </a:cubicBezTo>
                  <a:cubicBezTo>
                    <a:pt x="448" y="8"/>
                    <a:pt x="456" y="0"/>
                    <a:pt x="464" y="0"/>
                  </a:cubicBezTo>
                  <a:close/>
                  <a:moveTo>
                    <a:pt x="688" y="0"/>
                  </a:moveTo>
                  <a:lnTo>
                    <a:pt x="784" y="0"/>
                  </a:lnTo>
                  <a:cubicBezTo>
                    <a:pt x="793" y="0"/>
                    <a:pt x="800" y="8"/>
                    <a:pt x="800" y="16"/>
                  </a:cubicBezTo>
                  <a:cubicBezTo>
                    <a:pt x="800" y="25"/>
                    <a:pt x="793" y="32"/>
                    <a:pt x="784" y="32"/>
                  </a:cubicBezTo>
                  <a:lnTo>
                    <a:pt x="688" y="32"/>
                  </a:lnTo>
                  <a:cubicBezTo>
                    <a:pt x="680" y="32"/>
                    <a:pt x="672" y="25"/>
                    <a:pt x="672" y="16"/>
                  </a:cubicBezTo>
                  <a:cubicBezTo>
                    <a:pt x="672" y="8"/>
                    <a:pt x="680" y="0"/>
                    <a:pt x="688" y="0"/>
                  </a:cubicBezTo>
                  <a:close/>
                  <a:moveTo>
                    <a:pt x="912" y="0"/>
                  </a:moveTo>
                  <a:lnTo>
                    <a:pt x="1008" y="0"/>
                  </a:lnTo>
                  <a:cubicBezTo>
                    <a:pt x="1017" y="0"/>
                    <a:pt x="1024" y="8"/>
                    <a:pt x="1024" y="16"/>
                  </a:cubicBezTo>
                  <a:cubicBezTo>
                    <a:pt x="1024" y="25"/>
                    <a:pt x="1017" y="32"/>
                    <a:pt x="1008" y="32"/>
                  </a:cubicBezTo>
                  <a:lnTo>
                    <a:pt x="912" y="32"/>
                  </a:lnTo>
                  <a:cubicBezTo>
                    <a:pt x="904" y="32"/>
                    <a:pt x="896" y="25"/>
                    <a:pt x="896" y="16"/>
                  </a:cubicBezTo>
                  <a:cubicBezTo>
                    <a:pt x="896" y="8"/>
                    <a:pt x="904" y="0"/>
                    <a:pt x="912" y="0"/>
                  </a:cubicBezTo>
                  <a:close/>
                  <a:moveTo>
                    <a:pt x="1136" y="0"/>
                  </a:moveTo>
                  <a:lnTo>
                    <a:pt x="1232" y="0"/>
                  </a:lnTo>
                  <a:cubicBezTo>
                    <a:pt x="1241" y="0"/>
                    <a:pt x="1248" y="8"/>
                    <a:pt x="1248" y="16"/>
                  </a:cubicBezTo>
                  <a:cubicBezTo>
                    <a:pt x="1248" y="25"/>
                    <a:pt x="1241" y="32"/>
                    <a:pt x="1232" y="32"/>
                  </a:cubicBezTo>
                  <a:lnTo>
                    <a:pt x="1136" y="32"/>
                  </a:lnTo>
                  <a:cubicBezTo>
                    <a:pt x="1128" y="32"/>
                    <a:pt x="1120" y="25"/>
                    <a:pt x="1120" y="16"/>
                  </a:cubicBezTo>
                  <a:cubicBezTo>
                    <a:pt x="1120" y="8"/>
                    <a:pt x="1128" y="0"/>
                    <a:pt x="1136" y="0"/>
                  </a:cubicBezTo>
                  <a:close/>
                  <a:moveTo>
                    <a:pt x="1360" y="0"/>
                  </a:moveTo>
                  <a:lnTo>
                    <a:pt x="1456" y="0"/>
                  </a:lnTo>
                  <a:cubicBezTo>
                    <a:pt x="1465" y="0"/>
                    <a:pt x="1472" y="8"/>
                    <a:pt x="1472" y="16"/>
                  </a:cubicBezTo>
                  <a:cubicBezTo>
                    <a:pt x="1472" y="25"/>
                    <a:pt x="1465" y="32"/>
                    <a:pt x="1456" y="32"/>
                  </a:cubicBezTo>
                  <a:lnTo>
                    <a:pt x="1360" y="32"/>
                  </a:lnTo>
                  <a:cubicBezTo>
                    <a:pt x="1352" y="32"/>
                    <a:pt x="1344" y="25"/>
                    <a:pt x="1344" y="16"/>
                  </a:cubicBezTo>
                  <a:cubicBezTo>
                    <a:pt x="1344" y="8"/>
                    <a:pt x="1352" y="0"/>
                    <a:pt x="1360" y="0"/>
                  </a:cubicBezTo>
                  <a:close/>
                  <a:moveTo>
                    <a:pt x="1584" y="0"/>
                  </a:moveTo>
                  <a:lnTo>
                    <a:pt x="1680" y="0"/>
                  </a:lnTo>
                  <a:cubicBezTo>
                    <a:pt x="1689" y="0"/>
                    <a:pt x="1696" y="8"/>
                    <a:pt x="1696" y="16"/>
                  </a:cubicBezTo>
                  <a:cubicBezTo>
                    <a:pt x="1696" y="25"/>
                    <a:pt x="1689" y="32"/>
                    <a:pt x="1680" y="32"/>
                  </a:cubicBezTo>
                  <a:lnTo>
                    <a:pt x="1584" y="32"/>
                  </a:lnTo>
                  <a:cubicBezTo>
                    <a:pt x="1576" y="32"/>
                    <a:pt x="1568" y="25"/>
                    <a:pt x="1568" y="16"/>
                  </a:cubicBezTo>
                  <a:cubicBezTo>
                    <a:pt x="1568" y="8"/>
                    <a:pt x="1576" y="0"/>
                    <a:pt x="1584" y="0"/>
                  </a:cubicBezTo>
                  <a:close/>
                  <a:moveTo>
                    <a:pt x="1808" y="0"/>
                  </a:moveTo>
                  <a:lnTo>
                    <a:pt x="1904" y="0"/>
                  </a:lnTo>
                  <a:cubicBezTo>
                    <a:pt x="1913" y="0"/>
                    <a:pt x="1920" y="8"/>
                    <a:pt x="1920" y="16"/>
                  </a:cubicBezTo>
                  <a:cubicBezTo>
                    <a:pt x="1920" y="25"/>
                    <a:pt x="1913" y="32"/>
                    <a:pt x="1904" y="32"/>
                  </a:cubicBezTo>
                  <a:lnTo>
                    <a:pt x="1808" y="32"/>
                  </a:lnTo>
                  <a:cubicBezTo>
                    <a:pt x="1800" y="32"/>
                    <a:pt x="1792" y="25"/>
                    <a:pt x="1792" y="16"/>
                  </a:cubicBezTo>
                  <a:cubicBezTo>
                    <a:pt x="1792" y="8"/>
                    <a:pt x="1800" y="0"/>
                    <a:pt x="1808" y="0"/>
                  </a:cubicBezTo>
                  <a:close/>
                  <a:moveTo>
                    <a:pt x="2032" y="0"/>
                  </a:moveTo>
                  <a:lnTo>
                    <a:pt x="2128" y="0"/>
                  </a:lnTo>
                  <a:cubicBezTo>
                    <a:pt x="2137" y="0"/>
                    <a:pt x="2144" y="8"/>
                    <a:pt x="2144" y="16"/>
                  </a:cubicBezTo>
                  <a:cubicBezTo>
                    <a:pt x="2144" y="25"/>
                    <a:pt x="2137" y="32"/>
                    <a:pt x="2128" y="32"/>
                  </a:cubicBezTo>
                  <a:lnTo>
                    <a:pt x="2032" y="32"/>
                  </a:lnTo>
                  <a:cubicBezTo>
                    <a:pt x="2024" y="32"/>
                    <a:pt x="2016" y="25"/>
                    <a:pt x="2016" y="16"/>
                  </a:cubicBezTo>
                  <a:cubicBezTo>
                    <a:pt x="2016" y="8"/>
                    <a:pt x="2024" y="0"/>
                    <a:pt x="2032" y="0"/>
                  </a:cubicBezTo>
                  <a:close/>
                  <a:moveTo>
                    <a:pt x="2256" y="0"/>
                  </a:moveTo>
                  <a:lnTo>
                    <a:pt x="2352" y="0"/>
                  </a:lnTo>
                  <a:cubicBezTo>
                    <a:pt x="2361" y="0"/>
                    <a:pt x="2368" y="8"/>
                    <a:pt x="2368" y="16"/>
                  </a:cubicBezTo>
                  <a:cubicBezTo>
                    <a:pt x="2368" y="25"/>
                    <a:pt x="2361" y="32"/>
                    <a:pt x="2352" y="32"/>
                  </a:cubicBezTo>
                  <a:lnTo>
                    <a:pt x="2256" y="32"/>
                  </a:lnTo>
                  <a:cubicBezTo>
                    <a:pt x="2248" y="32"/>
                    <a:pt x="2240" y="25"/>
                    <a:pt x="2240" y="16"/>
                  </a:cubicBezTo>
                  <a:cubicBezTo>
                    <a:pt x="2240" y="8"/>
                    <a:pt x="2248" y="0"/>
                    <a:pt x="2256" y="0"/>
                  </a:cubicBezTo>
                  <a:close/>
                  <a:moveTo>
                    <a:pt x="2480" y="0"/>
                  </a:moveTo>
                  <a:lnTo>
                    <a:pt x="2512" y="0"/>
                  </a:lnTo>
                  <a:lnTo>
                    <a:pt x="2576" y="0"/>
                  </a:lnTo>
                  <a:cubicBezTo>
                    <a:pt x="2585" y="0"/>
                    <a:pt x="2592" y="8"/>
                    <a:pt x="2592" y="16"/>
                  </a:cubicBezTo>
                  <a:cubicBezTo>
                    <a:pt x="2592" y="25"/>
                    <a:pt x="2585" y="32"/>
                    <a:pt x="2576" y="32"/>
                  </a:cubicBezTo>
                  <a:lnTo>
                    <a:pt x="2512" y="32"/>
                  </a:lnTo>
                  <a:lnTo>
                    <a:pt x="2480" y="32"/>
                  </a:lnTo>
                  <a:cubicBezTo>
                    <a:pt x="2472" y="32"/>
                    <a:pt x="2464" y="25"/>
                    <a:pt x="2464" y="16"/>
                  </a:cubicBezTo>
                  <a:cubicBezTo>
                    <a:pt x="2464" y="8"/>
                    <a:pt x="2472" y="0"/>
                    <a:pt x="2480" y="0"/>
                  </a:cubicBezTo>
                  <a:close/>
                  <a:moveTo>
                    <a:pt x="2704" y="0"/>
                  </a:moveTo>
                  <a:lnTo>
                    <a:pt x="2800" y="0"/>
                  </a:lnTo>
                  <a:cubicBezTo>
                    <a:pt x="2809" y="0"/>
                    <a:pt x="2816" y="8"/>
                    <a:pt x="2816" y="16"/>
                  </a:cubicBezTo>
                  <a:cubicBezTo>
                    <a:pt x="2816" y="25"/>
                    <a:pt x="2809" y="32"/>
                    <a:pt x="2800" y="32"/>
                  </a:cubicBezTo>
                  <a:lnTo>
                    <a:pt x="2704" y="32"/>
                  </a:lnTo>
                  <a:cubicBezTo>
                    <a:pt x="2696" y="32"/>
                    <a:pt x="2688" y="25"/>
                    <a:pt x="2688" y="16"/>
                  </a:cubicBezTo>
                  <a:cubicBezTo>
                    <a:pt x="2688" y="8"/>
                    <a:pt x="2696" y="0"/>
                    <a:pt x="2704" y="0"/>
                  </a:cubicBezTo>
                  <a:close/>
                  <a:moveTo>
                    <a:pt x="2928" y="0"/>
                  </a:moveTo>
                  <a:lnTo>
                    <a:pt x="3008" y="0"/>
                  </a:lnTo>
                  <a:lnTo>
                    <a:pt x="3024" y="0"/>
                  </a:lnTo>
                  <a:cubicBezTo>
                    <a:pt x="3033" y="0"/>
                    <a:pt x="3040" y="8"/>
                    <a:pt x="3040" y="16"/>
                  </a:cubicBezTo>
                  <a:cubicBezTo>
                    <a:pt x="3040" y="25"/>
                    <a:pt x="3033" y="32"/>
                    <a:pt x="3024" y="32"/>
                  </a:cubicBezTo>
                  <a:lnTo>
                    <a:pt x="3008" y="32"/>
                  </a:lnTo>
                  <a:lnTo>
                    <a:pt x="2928" y="32"/>
                  </a:lnTo>
                  <a:cubicBezTo>
                    <a:pt x="2920" y="32"/>
                    <a:pt x="2912" y="25"/>
                    <a:pt x="2912" y="16"/>
                  </a:cubicBezTo>
                  <a:cubicBezTo>
                    <a:pt x="2912" y="8"/>
                    <a:pt x="2920" y="0"/>
                    <a:pt x="2928" y="0"/>
                  </a:cubicBezTo>
                  <a:close/>
                  <a:moveTo>
                    <a:pt x="3152" y="0"/>
                  </a:moveTo>
                  <a:lnTo>
                    <a:pt x="3248" y="0"/>
                  </a:lnTo>
                  <a:cubicBezTo>
                    <a:pt x="3257" y="0"/>
                    <a:pt x="3264" y="8"/>
                    <a:pt x="3264" y="16"/>
                  </a:cubicBezTo>
                  <a:cubicBezTo>
                    <a:pt x="3264" y="25"/>
                    <a:pt x="3257" y="32"/>
                    <a:pt x="3248" y="32"/>
                  </a:cubicBezTo>
                  <a:lnTo>
                    <a:pt x="3152" y="32"/>
                  </a:lnTo>
                  <a:cubicBezTo>
                    <a:pt x="3144" y="32"/>
                    <a:pt x="3136" y="25"/>
                    <a:pt x="3136" y="16"/>
                  </a:cubicBezTo>
                  <a:cubicBezTo>
                    <a:pt x="3136" y="8"/>
                    <a:pt x="3144" y="0"/>
                    <a:pt x="3152" y="0"/>
                  </a:cubicBezTo>
                  <a:close/>
                  <a:moveTo>
                    <a:pt x="3376" y="0"/>
                  </a:moveTo>
                  <a:lnTo>
                    <a:pt x="3472" y="0"/>
                  </a:lnTo>
                  <a:cubicBezTo>
                    <a:pt x="3481" y="0"/>
                    <a:pt x="3488" y="8"/>
                    <a:pt x="3488" y="16"/>
                  </a:cubicBezTo>
                  <a:cubicBezTo>
                    <a:pt x="3488" y="25"/>
                    <a:pt x="3481" y="32"/>
                    <a:pt x="3472" y="32"/>
                  </a:cubicBezTo>
                  <a:lnTo>
                    <a:pt x="3376" y="32"/>
                  </a:lnTo>
                  <a:cubicBezTo>
                    <a:pt x="3368" y="32"/>
                    <a:pt x="3360" y="25"/>
                    <a:pt x="3360" y="16"/>
                  </a:cubicBezTo>
                  <a:cubicBezTo>
                    <a:pt x="3360" y="8"/>
                    <a:pt x="3368" y="0"/>
                    <a:pt x="3376" y="0"/>
                  </a:cubicBezTo>
                  <a:close/>
                  <a:moveTo>
                    <a:pt x="3600" y="0"/>
                  </a:moveTo>
                  <a:lnTo>
                    <a:pt x="3696" y="0"/>
                  </a:lnTo>
                  <a:cubicBezTo>
                    <a:pt x="3705" y="0"/>
                    <a:pt x="3712" y="8"/>
                    <a:pt x="3712" y="16"/>
                  </a:cubicBezTo>
                  <a:cubicBezTo>
                    <a:pt x="3712" y="25"/>
                    <a:pt x="3705" y="32"/>
                    <a:pt x="3696" y="32"/>
                  </a:cubicBezTo>
                  <a:lnTo>
                    <a:pt x="3600" y="32"/>
                  </a:lnTo>
                  <a:cubicBezTo>
                    <a:pt x="3592" y="32"/>
                    <a:pt x="3584" y="25"/>
                    <a:pt x="3584" y="16"/>
                  </a:cubicBezTo>
                  <a:cubicBezTo>
                    <a:pt x="3584" y="8"/>
                    <a:pt x="3592" y="0"/>
                    <a:pt x="3600" y="0"/>
                  </a:cubicBezTo>
                  <a:close/>
                  <a:moveTo>
                    <a:pt x="3824" y="0"/>
                  </a:moveTo>
                  <a:lnTo>
                    <a:pt x="3920" y="0"/>
                  </a:lnTo>
                  <a:cubicBezTo>
                    <a:pt x="3929" y="0"/>
                    <a:pt x="3936" y="8"/>
                    <a:pt x="3936" y="16"/>
                  </a:cubicBezTo>
                  <a:cubicBezTo>
                    <a:pt x="3936" y="25"/>
                    <a:pt x="3929" y="32"/>
                    <a:pt x="3920" y="32"/>
                  </a:cubicBezTo>
                  <a:lnTo>
                    <a:pt x="3824" y="32"/>
                  </a:lnTo>
                  <a:cubicBezTo>
                    <a:pt x="3816" y="32"/>
                    <a:pt x="3808" y="25"/>
                    <a:pt x="3808" y="16"/>
                  </a:cubicBezTo>
                  <a:cubicBezTo>
                    <a:pt x="3808" y="8"/>
                    <a:pt x="3816" y="0"/>
                    <a:pt x="3824" y="0"/>
                  </a:cubicBezTo>
                  <a:close/>
                  <a:moveTo>
                    <a:pt x="4048" y="0"/>
                  </a:moveTo>
                  <a:lnTo>
                    <a:pt x="4144" y="0"/>
                  </a:lnTo>
                  <a:cubicBezTo>
                    <a:pt x="4153" y="0"/>
                    <a:pt x="4160" y="8"/>
                    <a:pt x="4160" y="16"/>
                  </a:cubicBezTo>
                  <a:cubicBezTo>
                    <a:pt x="4160" y="25"/>
                    <a:pt x="4153" y="32"/>
                    <a:pt x="4144" y="32"/>
                  </a:cubicBezTo>
                  <a:lnTo>
                    <a:pt x="4048" y="32"/>
                  </a:lnTo>
                  <a:cubicBezTo>
                    <a:pt x="4040" y="32"/>
                    <a:pt x="4032" y="25"/>
                    <a:pt x="4032" y="16"/>
                  </a:cubicBezTo>
                  <a:cubicBezTo>
                    <a:pt x="4032" y="8"/>
                    <a:pt x="4040" y="0"/>
                    <a:pt x="4048" y="0"/>
                  </a:cubicBezTo>
                  <a:close/>
                  <a:moveTo>
                    <a:pt x="4272" y="0"/>
                  </a:moveTo>
                  <a:lnTo>
                    <a:pt x="4368" y="0"/>
                  </a:lnTo>
                  <a:cubicBezTo>
                    <a:pt x="4377" y="0"/>
                    <a:pt x="4384" y="8"/>
                    <a:pt x="4384" y="16"/>
                  </a:cubicBezTo>
                  <a:cubicBezTo>
                    <a:pt x="4384" y="25"/>
                    <a:pt x="4377" y="32"/>
                    <a:pt x="4368" y="32"/>
                  </a:cubicBezTo>
                  <a:lnTo>
                    <a:pt x="4272" y="32"/>
                  </a:lnTo>
                  <a:cubicBezTo>
                    <a:pt x="4264" y="32"/>
                    <a:pt x="4256" y="25"/>
                    <a:pt x="4256" y="16"/>
                  </a:cubicBezTo>
                  <a:cubicBezTo>
                    <a:pt x="4256" y="8"/>
                    <a:pt x="4264" y="0"/>
                    <a:pt x="4272" y="0"/>
                  </a:cubicBezTo>
                  <a:close/>
                  <a:moveTo>
                    <a:pt x="4496" y="0"/>
                  </a:moveTo>
                  <a:lnTo>
                    <a:pt x="4512" y="0"/>
                  </a:lnTo>
                  <a:lnTo>
                    <a:pt x="4592" y="0"/>
                  </a:lnTo>
                  <a:cubicBezTo>
                    <a:pt x="4601" y="0"/>
                    <a:pt x="4608" y="8"/>
                    <a:pt x="4608" y="16"/>
                  </a:cubicBezTo>
                  <a:cubicBezTo>
                    <a:pt x="4608" y="25"/>
                    <a:pt x="4601" y="32"/>
                    <a:pt x="4592" y="32"/>
                  </a:cubicBezTo>
                  <a:lnTo>
                    <a:pt x="4512" y="32"/>
                  </a:lnTo>
                  <a:lnTo>
                    <a:pt x="4496" y="32"/>
                  </a:lnTo>
                  <a:cubicBezTo>
                    <a:pt x="4488" y="32"/>
                    <a:pt x="4480" y="25"/>
                    <a:pt x="4480" y="16"/>
                  </a:cubicBezTo>
                  <a:cubicBezTo>
                    <a:pt x="4480" y="8"/>
                    <a:pt x="4488" y="0"/>
                    <a:pt x="4496" y="0"/>
                  </a:cubicBezTo>
                  <a:close/>
                  <a:moveTo>
                    <a:pt x="4720" y="0"/>
                  </a:moveTo>
                  <a:lnTo>
                    <a:pt x="4816" y="0"/>
                  </a:lnTo>
                  <a:cubicBezTo>
                    <a:pt x="4825" y="0"/>
                    <a:pt x="4832" y="8"/>
                    <a:pt x="4832" y="16"/>
                  </a:cubicBezTo>
                  <a:cubicBezTo>
                    <a:pt x="4832" y="25"/>
                    <a:pt x="4825" y="32"/>
                    <a:pt x="4816" y="32"/>
                  </a:cubicBezTo>
                  <a:lnTo>
                    <a:pt x="4720" y="32"/>
                  </a:lnTo>
                  <a:cubicBezTo>
                    <a:pt x="4712" y="32"/>
                    <a:pt x="4704" y="25"/>
                    <a:pt x="4704" y="16"/>
                  </a:cubicBezTo>
                  <a:cubicBezTo>
                    <a:pt x="4704" y="8"/>
                    <a:pt x="4712" y="0"/>
                    <a:pt x="4720" y="0"/>
                  </a:cubicBezTo>
                  <a:close/>
                  <a:moveTo>
                    <a:pt x="4944" y="0"/>
                  </a:moveTo>
                  <a:lnTo>
                    <a:pt x="5008" y="0"/>
                  </a:lnTo>
                  <a:lnTo>
                    <a:pt x="5040" y="0"/>
                  </a:lnTo>
                  <a:cubicBezTo>
                    <a:pt x="5049" y="0"/>
                    <a:pt x="5056" y="8"/>
                    <a:pt x="5056" y="16"/>
                  </a:cubicBezTo>
                  <a:cubicBezTo>
                    <a:pt x="5056" y="25"/>
                    <a:pt x="5049" y="32"/>
                    <a:pt x="5040" y="32"/>
                  </a:cubicBezTo>
                  <a:lnTo>
                    <a:pt x="5008" y="32"/>
                  </a:lnTo>
                  <a:lnTo>
                    <a:pt x="4944" y="32"/>
                  </a:lnTo>
                  <a:cubicBezTo>
                    <a:pt x="4936" y="32"/>
                    <a:pt x="4928" y="25"/>
                    <a:pt x="4928" y="16"/>
                  </a:cubicBezTo>
                  <a:cubicBezTo>
                    <a:pt x="4928" y="8"/>
                    <a:pt x="4936" y="0"/>
                    <a:pt x="4944" y="0"/>
                  </a:cubicBezTo>
                  <a:close/>
                  <a:moveTo>
                    <a:pt x="5168" y="0"/>
                  </a:moveTo>
                  <a:lnTo>
                    <a:pt x="5264" y="0"/>
                  </a:lnTo>
                  <a:cubicBezTo>
                    <a:pt x="5273" y="0"/>
                    <a:pt x="5280" y="8"/>
                    <a:pt x="5280" y="16"/>
                  </a:cubicBezTo>
                  <a:cubicBezTo>
                    <a:pt x="5280" y="25"/>
                    <a:pt x="5273" y="32"/>
                    <a:pt x="5264" y="32"/>
                  </a:cubicBezTo>
                  <a:lnTo>
                    <a:pt x="5168" y="32"/>
                  </a:lnTo>
                  <a:cubicBezTo>
                    <a:pt x="5160" y="32"/>
                    <a:pt x="5152" y="25"/>
                    <a:pt x="5152" y="16"/>
                  </a:cubicBezTo>
                  <a:cubicBezTo>
                    <a:pt x="5152" y="8"/>
                    <a:pt x="5160" y="0"/>
                    <a:pt x="5168" y="0"/>
                  </a:cubicBezTo>
                  <a:close/>
                  <a:moveTo>
                    <a:pt x="5392" y="0"/>
                  </a:moveTo>
                  <a:lnTo>
                    <a:pt x="5488" y="0"/>
                  </a:lnTo>
                  <a:cubicBezTo>
                    <a:pt x="5497" y="0"/>
                    <a:pt x="5504" y="8"/>
                    <a:pt x="5504" y="16"/>
                  </a:cubicBezTo>
                  <a:cubicBezTo>
                    <a:pt x="5504" y="25"/>
                    <a:pt x="5497" y="32"/>
                    <a:pt x="5488" y="32"/>
                  </a:cubicBezTo>
                  <a:lnTo>
                    <a:pt x="5392" y="32"/>
                  </a:lnTo>
                  <a:cubicBezTo>
                    <a:pt x="5384" y="32"/>
                    <a:pt x="5376" y="25"/>
                    <a:pt x="5376" y="16"/>
                  </a:cubicBezTo>
                  <a:cubicBezTo>
                    <a:pt x="5376" y="8"/>
                    <a:pt x="5384" y="0"/>
                    <a:pt x="5392" y="0"/>
                  </a:cubicBezTo>
                  <a:close/>
                </a:path>
              </a:pathLst>
            </a:custGeom>
            <a:solidFill>
              <a:srgbClr val="E46C0A"/>
            </a:solidFill>
            <a:ln w="5" cap="flat">
              <a:solidFill>
                <a:srgbClr val="E46C0A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2" name="Rectangle 76"/>
            <p:cNvSpPr>
              <a:spLocks noChangeArrowheads="1"/>
            </p:cNvSpPr>
            <p:nvPr/>
          </p:nvSpPr>
          <p:spPr bwMode="auto">
            <a:xfrm>
              <a:off x="5002788" y="4078113"/>
              <a:ext cx="8496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Calibri" pitchFamily="34" charset="0"/>
                </a:rPr>
                <a:t>0</a:t>
              </a:r>
              <a:endParaRPr lang="ru-RU" sz="1300"/>
            </a:p>
          </p:txBody>
        </p:sp>
        <p:sp>
          <p:nvSpPr>
            <p:cNvPr id="29723" name="Rectangle 77"/>
            <p:cNvSpPr>
              <a:spLocks noChangeArrowheads="1"/>
            </p:cNvSpPr>
            <p:nvPr/>
          </p:nvSpPr>
          <p:spPr bwMode="auto">
            <a:xfrm>
              <a:off x="4896369" y="3772466"/>
              <a:ext cx="211596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Calibri" pitchFamily="34" charset="0"/>
                </a:rPr>
                <a:t>0.5</a:t>
              </a:r>
              <a:endParaRPr lang="ru-RU" sz="1300"/>
            </a:p>
          </p:txBody>
        </p:sp>
        <p:sp>
          <p:nvSpPr>
            <p:cNvPr id="29724" name="Rectangle 78"/>
            <p:cNvSpPr>
              <a:spLocks noChangeArrowheads="1"/>
            </p:cNvSpPr>
            <p:nvPr/>
          </p:nvSpPr>
          <p:spPr bwMode="auto">
            <a:xfrm>
              <a:off x="5002788" y="3468842"/>
              <a:ext cx="8496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ru-RU" sz="1300"/>
            </a:p>
          </p:txBody>
        </p:sp>
        <p:sp>
          <p:nvSpPr>
            <p:cNvPr id="29725" name="Rectangle 79"/>
            <p:cNvSpPr>
              <a:spLocks noChangeArrowheads="1"/>
            </p:cNvSpPr>
            <p:nvPr/>
          </p:nvSpPr>
          <p:spPr bwMode="auto">
            <a:xfrm>
              <a:off x="4896369" y="3163193"/>
              <a:ext cx="211596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Calibri" pitchFamily="34" charset="0"/>
                </a:rPr>
                <a:t>1.5</a:t>
              </a:r>
              <a:endParaRPr lang="ru-RU" sz="1300"/>
            </a:p>
          </p:txBody>
        </p:sp>
        <p:sp>
          <p:nvSpPr>
            <p:cNvPr id="29726" name="Rectangle 80"/>
            <p:cNvSpPr>
              <a:spLocks noChangeArrowheads="1"/>
            </p:cNvSpPr>
            <p:nvPr/>
          </p:nvSpPr>
          <p:spPr bwMode="auto">
            <a:xfrm>
              <a:off x="5002788" y="2859569"/>
              <a:ext cx="8496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endParaRPr lang="ru-RU" sz="1300"/>
            </a:p>
          </p:txBody>
        </p:sp>
        <p:sp>
          <p:nvSpPr>
            <p:cNvPr id="29727" name="Rectangle 81"/>
            <p:cNvSpPr>
              <a:spLocks noChangeArrowheads="1"/>
            </p:cNvSpPr>
            <p:nvPr/>
          </p:nvSpPr>
          <p:spPr bwMode="auto">
            <a:xfrm>
              <a:off x="4896369" y="2555945"/>
              <a:ext cx="211596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Calibri" pitchFamily="34" charset="0"/>
                </a:rPr>
                <a:t>2.5</a:t>
              </a:r>
              <a:endParaRPr lang="ru-RU" sz="1300"/>
            </a:p>
          </p:txBody>
        </p:sp>
        <p:sp>
          <p:nvSpPr>
            <p:cNvPr id="29728" name="Rectangle 82"/>
            <p:cNvSpPr>
              <a:spLocks noChangeArrowheads="1"/>
            </p:cNvSpPr>
            <p:nvPr/>
          </p:nvSpPr>
          <p:spPr bwMode="auto">
            <a:xfrm>
              <a:off x="5002788" y="2250298"/>
              <a:ext cx="8496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endParaRPr lang="ru-RU" sz="1300"/>
            </a:p>
          </p:txBody>
        </p:sp>
        <p:sp>
          <p:nvSpPr>
            <p:cNvPr id="29729" name="Rectangle 83"/>
            <p:cNvSpPr>
              <a:spLocks noChangeArrowheads="1"/>
            </p:cNvSpPr>
            <p:nvPr/>
          </p:nvSpPr>
          <p:spPr bwMode="auto">
            <a:xfrm>
              <a:off x="4896369" y="1946674"/>
              <a:ext cx="211596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Calibri" pitchFamily="34" charset="0"/>
                </a:rPr>
                <a:t>3.5</a:t>
              </a:r>
              <a:endParaRPr lang="ru-RU" sz="1300"/>
            </a:p>
          </p:txBody>
        </p:sp>
        <p:sp>
          <p:nvSpPr>
            <p:cNvPr id="29730" name="Rectangle 84"/>
            <p:cNvSpPr>
              <a:spLocks noChangeArrowheads="1"/>
            </p:cNvSpPr>
            <p:nvPr/>
          </p:nvSpPr>
          <p:spPr bwMode="auto">
            <a:xfrm>
              <a:off x="5002788" y="1643050"/>
              <a:ext cx="8496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Calibri" pitchFamily="34" charset="0"/>
                </a:rPr>
                <a:t>4</a:t>
              </a:r>
              <a:endParaRPr lang="ru-RU" sz="1300"/>
            </a:p>
          </p:txBody>
        </p:sp>
        <p:sp>
          <p:nvSpPr>
            <p:cNvPr id="29731" name="Rectangle 85"/>
            <p:cNvSpPr>
              <a:spLocks noChangeArrowheads="1"/>
            </p:cNvSpPr>
            <p:nvPr/>
          </p:nvSpPr>
          <p:spPr bwMode="auto">
            <a:xfrm>
              <a:off x="5249235" y="4321012"/>
              <a:ext cx="221214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Calibri" pitchFamily="34" charset="0"/>
                </a:rPr>
                <a:t>Jan</a:t>
              </a:r>
              <a:endParaRPr lang="ru-RU" sz="1300"/>
            </a:p>
          </p:txBody>
        </p:sp>
        <p:sp>
          <p:nvSpPr>
            <p:cNvPr id="29732" name="Rectangle 86"/>
            <p:cNvSpPr>
              <a:spLocks noChangeArrowheads="1"/>
            </p:cNvSpPr>
            <p:nvPr/>
          </p:nvSpPr>
          <p:spPr bwMode="auto">
            <a:xfrm>
              <a:off x="5516219" y="4321012"/>
              <a:ext cx="246029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Calibri" pitchFamily="34" charset="0"/>
                </a:rPr>
                <a:t>Feb</a:t>
              </a:r>
              <a:endParaRPr lang="ru-RU" sz="1300"/>
            </a:p>
          </p:txBody>
        </p:sp>
        <p:sp>
          <p:nvSpPr>
            <p:cNvPr id="29733" name="Rectangle 87"/>
            <p:cNvSpPr>
              <a:spLocks noChangeArrowheads="1"/>
            </p:cNvSpPr>
            <p:nvPr/>
          </p:nvSpPr>
          <p:spPr bwMode="auto">
            <a:xfrm>
              <a:off x="5764532" y="4321012"/>
              <a:ext cx="280526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Calibri" pitchFamily="34" charset="0"/>
                </a:rPr>
                <a:t>Mar</a:t>
              </a:r>
              <a:endParaRPr lang="ru-RU" sz="1300"/>
            </a:p>
          </p:txBody>
        </p:sp>
        <p:sp>
          <p:nvSpPr>
            <p:cNvPr id="29734" name="Rectangle 88"/>
            <p:cNvSpPr>
              <a:spLocks noChangeArrowheads="1"/>
            </p:cNvSpPr>
            <p:nvPr/>
          </p:nvSpPr>
          <p:spPr bwMode="auto">
            <a:xfrm>
              <a:off x="6066989" y="4321012"/>
              <a:ext cx="242054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Calibri" pitchFamily="34" charset="0"/>
                </a:rPr>
                <a:t>Apr</a:t>
              </a:r>
              <a:endParaRPr lang="ru-RU" sz="1300"/>
            </a:p>
          </p:txBody>
        </p:sp>
        <p:sp>
          <p:nvSpPr>
            <p:cNvPr id="29735" name="Rectangle 89"/>
            <p:cNvSpPr>
              <a:spLocks noChangeArrowheads="1"/>
            </p:cNvSpPr>
            <p:nvPr/>
          </p:nvSpPr>
          <p:spPr bwMode="auto">
            <a:xfrm>
              <a:off x="6317169" y="4321012"/>
              <a:ext cx="295081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Calibri" pitchFamily="34" charset="0"/>
                </a:rPr>
                <a:t>May</a:t>
              </a:r>
              <a:endParaRPr lang="ru-RU" sz="1300"/>
            </a:p>
          </p:txBody>
        </p:sp>
        <p:sp>
          <p:nvSpPr>
            <p:cNvPr id="29736" name="Rectangle 90"/>
            <p:cNvSpPr>
              <a:spLocks noChangeArrowheads="1"/>
            </p:cNvSpPr>
            <p:nvPr/>
          </p:nvSpPr>
          <p:spPr bwMode="auto">
            <a:xfrm>
              <a:off x="6627095" y="4321012"/>
              <a:ext cx="22923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Calibri" pitchFamily="34" charset="0"/>
                </a:rPr>
                <a:t>Jun</a:t>
              </a:r>
              <a:endParaRPr lang="ru-RU" sz="1300"/>
            </a:p>
          </p:txBody>
        </p:sp>
        <p:sp>
          <p:nvSpPr>
            <p:cNvPr id="29737" name="Rectangle 91"/>
            <p:cNvSpPr>
              <a:spLocks noChangeArrowheads="1"/>
            </p:cNvSpPr>
            <p:nvPr/>
          </p:nvSpPr>
          <p:spPr bwMode="auto">
            <a:xfrm>
              <a:off x="6920217" y="4321012"/>
              <a:ext cx="179536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Calibri" pitchFamily="34" charset="0"/>
                </a:rPr>
                <a:t>Jul</a:t>
              </a:r>
              <a:endParaRPr lang="ru-RU" sz="1300"/>
            </a:p>
          </p:txBody>
        </p:sp>
        <p:sp>
          <p:nvSpPr>
            <p:cNvPr id="29738" name="Rectangle 92"/>
            <p:cNvSpPr>
              <a:spLocks noChangeArrowheads="1"/>
            </p:cNvSpPr>
            <p:nvPr/>
          </p:nvSpPr>
          <p:spPr bwMode="auto">
            <a:xfrm>
              <a:off x="7161062" y="4321012"/>
              <a:ext cx="26289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Calibri" pitchFamily="34" charset="0"/>
                </a:rPr>
                <a:t>Aug</a:t>
              </a:r>
              <a:endParaRPr lang="ru-RU" sz="1300"/>
            </a:p>
          </p:txBody>
        </p:sp>
        <p:sp>
          <p:nvSpPr>
            <p:cNvPr id="29739" name="Rectangle 93"/>
            <p:cNvSpPr>
              <a:spLocks noChangeArrowheads="1"/>
            </p:cNvSpPr>
            <p:nvPr/>
          </p:nvSpPr>
          <p:spPr bwMode="auto">
            <a:xfrm>
              <a:off x="7444849" y="4321012"/>
              <a:ext cx="248466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Calibri" pitchFamily="34" charset="0"/>
                </a:rPr>
                <a:t>Sep</a:t>
              </a:r>
              <a:endParaRPr lang="ru-RU" sz="1300"/>
            </a:p>
          </p:txBody>
        </p:sp>
        <p:sp>
          <p:nvSpPr>
            <p:cNvPr id="29740" name="Rectangle 94"/>
            <p:cNvSpPr>
              <a:spLocks noChangeArrowheads="1"/>
            </p:cNvSpPr>
            <p:nvPr/>
          </p:nvSpPr>
          <p:spPr bwMode="auto">
            <a:xfrm>
              <a:off x="7721167" y="4321012"/>
              <a:ext cx="237244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Calibri" pitchFamily="34" charset="0"/>
                </a:rPr>
                <a:t>Oct</a:t>
              </a:r>
              <a:endParaRPr lang="ru-RU" sz="1300"/>
            </a:p>
          </p:txBody>
        </p:sp>
        <p:sp>
          <p:nvSpPr>
            <p:cNvPr id="29741" name="Rectangle 95"/>
            <p:cNvSpPr>
              <a:spLocks noChangeArrowheads="1"/>
            </p:cNvSpPr>
            <p:nvPr/>
          </p:nvSpPr>
          <p:spPr bwMode="auto">
            <a:xfrm>
              <a:off x="7988152" y="4321012"/>
              <a:ext cx="27020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Calibri" pitchFamily="34" charset="0"/>
                </a:rPr>
                <a:t>Nov</a:t>
              </a:r>
              <a:endParaRPr lang="ru-RU" sz="1300"/>
            </a:p>
          </p:txBody>
        </p:sp>
        <p:sp>
          <p:nvSpPr>
            <p:cNvPr id="29742" name="Rectangle 96"/>
            <p:cNvSpPr>
              <a:spLocks noChangeArrowheads="1"/>
            </p:cNvSpPr>
            <p:nvPr/>
          </p:nvSpPr>
          <p:spPr bwMode="auto">
            <a:xfrm>
              <a:off x="8262603" y="4321012"/>
              <a:ext cx="256480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300">
                  <a:solidFill>
                    <a:srgbClr val="000000"/>
                  </a:solidFill>
                  <a:latin typeface="Calibri" pitchFamily="34" charset="0"/>
                </a:rPr>
                <a:t>Dec</a:t>
              </a:r>
              <a:endParaRPr lang="ru-RU" sz="1300"/>
            </a:p>
          </p:txBody>
        </p:sp>
        <p:sp>
          <p:nvSpPr>
            <p:cNvPr id="29743" name="Прямоугольник 5"/>
            <p:cNvSpPr>
              <a:spLocks noChangeArrowheads="1"/>
            </p:cNvSpPr>
            <p:nvPr/>
          </p:nvSpPr>
          <p:spPr bwMode="auto">
            <a:xfrm>
              <a:off x="5357818" y="1500174"/>
              <a:ext cx="928459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C00000"/>
                  </a:solidFill>
                </a:rPr>
                <a:t>Prague</a:t>
              </a: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3786188" y="4945063"/>
            <a:ext cx="2571750" cy="14260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IND – Industry</a:t>
            </a:r>
          </a:p>
          <a:p>
            <a:pPr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RES – Residential heating</a:t>
            </a:r>
          </a:p>
          <a:p>
            <a:pPr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ROT – Road transport</a:t>
            </a:r>
          </a:p>
          <a:p>
            <a:pPr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Measurements</a:t>
            </a:r>
          </a:p>
          <a:p>
            <a:pPr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Mean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annual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concentrations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402013" y="5043488"/>
            <a:ext cx="357187" cy="1651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138" name="Прямоугольник 137"/>
          <p:cNvSpPr/>
          <p:nvPr/>
        </p:nvSpPr>
        <p:spPr>
          <a:xfrm>
            <a:off x="3402013" y="5311775"/>
            <a:ext cx="357187" cy="1651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139" name="Прямоугольник 138"/>
          <p:cNvSpPr/>
          <p:nvPr/>
        </p:nvSpPr>
        <p:spPr>
          <a:xfrm>
            <a:off x="3402013" y="5570538"/>
            <a:ext cx="357187" cy="1651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141" name="Freeform 57"/>
          <p:cNvSpPr>
            <a:spLocks noEditPoints="1"/>
          </p:cNvSpPr>
          <p:nvPr/>
        </p:nvSpPr>
        <p:spPr bwMode="auto">
          <a:xfrm>
            <a:off x="3383860" y="6194445"/>
            <a:ext cx="373062" cy="20637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12" y="0"/>
              </a:cxn>
              <a:cxn ang="0">
                <a:pos x="128" y="16"/>
              </a:cxn>
              <a:cxn ang="0">
                <a:pos x="112" y="32"/>
              </a:cxn>
              <a:cxn ang="0">
                <a:pos x="16" y="32"/>
              </a:cxn>
              <a:cxn ang="0">
                <a:pos x="0" y="16"/>
              </a:cxn>
              <a:cxn ang="0">
                <a:pos x="16" y="0"/>
              </a:cxn>
              <a:cxn ang="0">
                <a:pos x="240" y="0"/>
              </a:cxn>
              <a:cxn ang="0">
                <a:pos x="336" y="0"/>
              </a:cxn>
              <a:cxn ang="0">
                <a:pos x="352" y="16"/>
              </a:cxn>
              <a:cxn ang="0">
                <a:pos x="336" y="32"/>
              </a:cxn>
              <a:cxn ang="0">
                <a:pos x="240" y="32"/>
              </a:cxn>
              <a:cxn ang="0">
                <a:pos x="224" y="16"/>
              </a:cxn>
              <a:cxn ang="0">
                <a:pos x="240" y="0"/>
              </a:cxn>
              <a:cxn ang="0">
                <a:pos x="464" y="0"/>
              </a:cxn>
              <a:cxn ang="0">
                <a:pos x="560" y="0"/>
              </a:cxn>
              <a:cxn ang="0">
                <a:pos x="576" y="16"/>
              </a:cxn>
              <a:cxn ang="0">
                <a:pos x="560" y="32"/>
              </a:cxn>
              <a:cxn ang="0">
                <a:pos x="464" y="32"/>
              </a:cxn>
              <a:cxn ang="0">
                <a:pos x="448" y="16"/>
              </a:cxn>
              <a:cxn ang="0">
                <a:pos x="464" y="0"/>
              </a:cxn>
            </a:cxnLst>
            <a:rect l="0" t="0" r="r" b="b"/>
            <a:pathLst>
              <a:path w="576" h="32">
                <a:moveTo>
                  <a:pt x="16" y="0"/>
                </a:moveTo>
                <a:lnTo>
                  <a:pt x="112" y="0"/>
                </a:lnTo>
                <a:cubicBezTo>
                  <a:pt x="121" y="0"/>
                  <a:pt x="128" y="8"/>
                  <a:pt x="128" y="16"/>
                </a:cubicBezTo>
                <a:cubicBezTo>
                  <a:pt x="128" y="25"/>
                  <a:pt x="121" y="32"/>
                  <a:pt x="112" y="32"/>
                </a:cubicBezTo>
                <a:lnTo>
                  <a:pt x="16" y="32"/>
                </a:lnTo>
                <a:cubicBezTo>
                  <a:pt x="8" y="32"/>
                  <a:pt x="0" y="25"/>
                  <a:pt x="0" y="16"/>
                </a:cubicBezTo>
                <a:cubicBezTo>
                  <a:pt x="0" y="8"/>
                  <a:pt x="8" y="0"/>
                  <a:pt x="16" y="0"/>
                </a:cubicBezTo>
                <a:close/>
                <a:moveTo>
                  <a:pt x="240" y="0"/>
                </a:moveTo>
                <a:lnTo>
                  <a:pt x="336" y="0"/>
                </a:lnTo>
                <a:cubicBezTo>
                  <a:pt x="345" y="0"/>
                  <a:pt x="352" y="8"/>
                  <a:pt x="352" y="16"/>
                </a:cubicBezTo>
                <a:cubicBezTo>
                  <a:pt x="352" y="25"/>
                  <a:pt x="345" y="32"/>
                  <a:pt x="336" y="32"/>
                </a:cubicBezTo>
                <a:lnTo>
                  <a:pt x="240" y="32"/>
                </a:lnTo>
                <a:cubicBezTo>
                  <a:pt x="232" y="32"/>
                  <a:pt x="224" y="25"/>
                  <a:pt x="224" y="16"/>
                </a:cubicBezTo>
                <a:cubicBezTo>
                  <a:pt x="224" y="8"/>
                  <a:pt x="232" y="0"/>
                  <a:pt x="240" y="0"/>
                </a:cubicBezTo>
                <a:close/>
                <a:moveTo>
                  <a:pt x="464" y="0"/>
                </a:moveTo>
                <a:lnTo>
                  <a:pt x="560" y="0"/>
                </a:lnTo>
                <a:cubicBezTo>
                  <a:pt x="569" y="0"/>
                  <a:pt x="576" y="8"/>
                  <a:pt x="576" y="16"/>
                </a:cubicBezTo>
                <a:cubicBezTo>
                  <a:pt x="576" y="25"/>
                  <a:pt x="569" y="32"/>
                  <a:pt x="560" y="32"/>
                </a:cubicBezTo>
                <a:lnTo>
                  <a:pt x="464" y="32"/>
                </a:lnTo>
                <a:cubicBezTo>
                  <a:pt x="456" y="32"/>
                  <a:pt x="448" y="25"/>
                  <a:pt x="448" y="16"/>
                </a:cubicBezTo>
                <a:cubicBezTo>
                  <a:pt x="448" y="8"/>
                  <a:pt x="456" y="0"/>
                  <a:pt x="464" y="0"/>
                </a:cubicBezTo>
                <a:close/>
              </a:path>
            </a:pathLst>
          </a:custGeom>
          <a:solidFill>
            <a:srgbClr val="E46C0A"/>
          </a:solidFill>
          <a:ln w="25400" cap="flat">
            <a:solidFill>
              <a:srgbClr val="E46C0A"/>
            </a:solidFill>
            <a:prstDash val="solid"/>
            <a:bevel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+mn-lt"/>
              <a:cs typeface="+mn-cs"/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3386814" y="5946699"/>
            <a:ext cx="357190" cy="1588"/>
          </a:xfrm>
          <a:prstGeom prst="line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25" descr="! 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13" y="2214563"/>
            <a:ext cx="3097212" cy="3714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0" y="47667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Pollution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from Large Point Sources (LPS)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  <a:cs typeface="+mn-cs"/>
            </a:endParaRPr>
          </a:p>
        </p:txBody>
      </p:sp>
      <p:pic>
        <p:nvPicPr>
          <p:cNvPr id="31753" name="Picture 2" descr="!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643063"/>
            <a:ext cx="2143125" cy="243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3071813" y="1285875"/>
            <a:ext cx="250031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Pb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, the Netherlands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31755" name="Рисунок 18" descr="новый-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9588" y="1928813"/>
            <a:ext cx="30543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новый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5313" y="4000500"/>
            <a:ext cx="750887" cy="78105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175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4500563"/>
            <a:ext cx="2346325" cy="2046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5470525" y="1714500"/>
            <a:ext cx="23876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Pb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, Belarus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43438" y="4130675"/>
            <a:ext cx="27860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Cd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, the Czech Republic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1785926"/>
            <a:ext cx="34289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rPr>
              <a:t>Pb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rPr>
              <a:t> emissions from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rPr>
              <a:t>industry, 2013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595438" y="4230688"/>
            <a:ext cx="3119437" cy="1484312"/>
          </a:xfrm>
          <a:prstGeom prst="straightConnector1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2214563" y="4071938"/>
            <a:ext cx="4429125" cy="285750"/>
          </a:xfrm>
          <a:prstGeom prst="straightConnector1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1785938" y="3143250"/>
            <a:ext cx="1643062" cy="642938"/>
          </a:xfrm>
          <a:prstGeom prst="straightConnector1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7215206" y="5429264"/>
            <a:ext cx="857256" cy="1151564"/>
            <a:chOff x="7572396" y="5214950"/>
            <a:chExt cx="857256" cy="1151564"/>
          </a:xfrm>
        </p:grpSpPr>
        <p:pic>
          <p:nvPicPr>
            <p:cNvPr id="33794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72396" y="5214950"/>
              <a:ext cx="857256" cy="11515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6" name="Прямоугольник 25"/>
            <p:cNvSpPr/>
            <p:nvPr/>
          </p:nvSpPr>
          <p:spPr>
            <a:xfrm>
              <a:off x="7643834" y="6176982"/>
              <a:ext cx="571504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5214950"/>
              <a:ext cx="785818" cy="1000132"/>
            </a:xfrm>
            <a:prstGeom prst="rect">
              <a:avLst/>
            </a:prstGeom>
            <a:noFill/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314" y="1357298"/>
            <a:ext cx="758190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 Box 7"/>
          <p:cNvSpPr txBox="1">
            <a:spLocks noChangeArrowheads="1"/>
          </p:cNvSpPr>
          <p:nvPr/>
        </p:nvSpPr>
        <p:spPr bwMode="auto">
          <a:xfrm>
            <a:off x="714375" y="5786438"/>
            <a:ext cx="8280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Implementation of CLRTAP provides a mechanism by which parties </a:t>
            </a:r>
            <a:r>
              <a:rPr lang="en-US" sz="1900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en-US" sz="1900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</a:br>
            <a:r>
              <a:rPr lang="en-US" sz="1900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can </a:t>
            </a:r>
            <a:r>
              <a:rPr lang="en-US" sz="1900" i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meet their obligations to other international agreements</a:t>
            </a:r>
            <a:endParaRPr lang="ru-RU" sz="1900" i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40"/>
          <p:cNvSpPr txBox="1">
            <a:spLocks noChangeArrowheads="1"/>
          </p:cNvSpPr>
          <p:nvPr/>
        </p:nvSpPr>
        <p:spPr>
          <a:xfrm>
            <a:off x="0" y="241282"/>
            <a:ext cx="9144000" cy="61595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Cooperation with international bodies </a:t>
            </a:r>
            <a:endParaRPr lang="ru-RU" sz="2800" b="1" dirty="0">
              <a:latin typeface="+mn-lt"/>
              <a:cs typeface="+mn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0" y="779447"/>
            <a:ext cx="9144000" cy="5064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23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Cooperation between CLRTAP and relevant international bodies</a:t>
            </a:r>
            <a:endParaRPr lang="ru-RU" altLang="zh-CN" sz="2300" dirty="0">
              <a:solidFill>
                <a:schemeClr val="tx2">
                  <a:lumMod val="50000"/>
                </a:schemeClr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0" y="1744663"/>
            <a:ext cx="4427538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7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Modelled</a:t>
            </a:r>
            <a:r>
              <a:rPr lang="en-US" sz="17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and observed </a:t>
            </a:r>
            <a:r>
              <a:rPr lang="en-US" sz="17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Cd</a:t>
            </a:r>
            <a:r>
              <a:rPr lang="en-US" sz="17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deposition (2013)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2189163" y="2395538"/>
            <a:ext cx="452437" cy="1746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35843" name="Picture 6" descr="Log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6480175"/>
            <a:ext cx="520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428625" y="5380038"/>
            <a:ext cx="83581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HELCOM expressed its interest  for evaluation of Baltic Sea pollution by new substances (PBDE, HBCDD, PFOS) (</a:t>
            </a:r>
            <a:r>
              <a:rPr lang="en-US" i="1" dirty="0">
                <a:solidFill>
                  <a:srgbClr val="C00000"/>
                </a:solidFill>
                <a:latin typeface="+mn-lt"/>
                <a:cs typeface="+mn-cs"/>
              </a:rPr>
              <a:t>PRESSURE group meeting, 2015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)</a:t>
            </a:r>
          </a:p>
        </p:txBody>
      </p:sp>
      <p:pic>
        <p:nvPicPr>
          <p:cNvPr id="3584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2138363"/>
            <a:ext cx="3024187" cy="255905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5846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925" y="2138363"/>
            <a:ext cx="3960813" cy="2517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3074" name="Text Box 18"/>
          <p:cNvSpPr txBox="1">
            <a:spLocks noChangeArrowheads="1"/>
          </p:cNvSpPr>
          <p:nvPr/>
        </p:nvSpPr>
        <p:spPr bwMode="auto">
          <a:xfrm>
            <a:off x="5076825" y="1731963"/>
            <a:ext cx="385286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7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HM deposition to Baltic Sea (1990-2013)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5849" name="Rectangle 5"/>
          <p:cNvSpPr txBox="1">
            <a:spLocks noChangeArrowheads="1"/>
          </p:cNvSpPr>
          <p:nvPr/>
        </p:nvSpPr>
        <p:spPr bwMode="auto">
          <a:xfrm>
            <a:off x="0" y="836613"/>
            <a:ext cx="9144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2300" dirty="0" err="1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Pb</a:t>
            </a:r>
            <a:r>
              <a:rPr lang="en-US" altLang="zh-CN" sz="2300" dirty="0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, </a:t>
            </a:r>
            <a:r>
              <a:rPr lang="en-US" altLang="zh-CN" sz="2300" dirty="0" err="1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Cd</a:t>
            </a:r>
            <a:r>
              <a:rPr lang="en-US" altLang="zh-CN" sz="2300" dirty="0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, Hg, PCB-153 deposition to the Baltic Sea for 1990-2013</a:t>
            </a:r>
            <a:endParaRPr lang="ru-RU" altLang="zh-CN" sz="2300" dirty="0">
              <a:solidFill>
                <a:schemeClr val="tx2">
                  <a:lumMod val="50000"/>
                </a:schemeClr>
              </a:solidFill>
              <a:latin typeface="+mj-lt"/>
              <a:cs typeface="+mn-cs"/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Rectangle 40"/>
          <p:cNvSpPr txBox="1">
            <a:spLocks noChangeArrowheads="1"/>
          </p:cNvSpPr>
          <p:nvPr/>
        </p:nvSpPr>
        <p:spPr>
          <a:xfrm>
            <a:off x="0" y="241282"/>
            <a:ext cx="9144000" cy="61595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Cooperation with international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bodies (HELCOM) </a:t>
            </a:r>
            <a:endParaRPr lang="ru-RU" sz="28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207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Long-term trends of HMs and POPs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7187" y="1357298"/>
            <a:ext cx="8786813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GB" sz="1900" dirty="0">
                <a:latin typeface="Calibri" pitchFamily="34" charset="0"/>
              </a:rPr>
              <a:t>    Trend evaluation for the whole EMEP domain and particular countries </a:t>
            </a:r>
            <a:br>
              <a:rPr lang="en-GB" sz="1900" dirty="0">
                <a:latin typeface="Calibri" pitchFamily="34" charset="0"/>
              </a:rPr>
            </a:br>
            <a:r>
              <a:rPr lang="en-GB" sz="1900" dirty="0">
                <a:latin typeface="Calibri" pitchFamily="34" charset="0"/>
              </a:rPr>
              <a:t>       based on model calculations</a:t>
            </a:r>
            <a:endParaRPr lang="en-US" sz="1900" dirty="0">
              <a:latin typeface="Calibri" pitchFamily="34" charset="0"/>
            </a:endParaRPr>
          </a:p>
          <a:p>
            <a:pPr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US" sz="1900" dirty="0" smtClean="0">
                <a:latin typeface="Calibri" pitchFamily="34" charset="0"/>
              </a:rPr>
              <a:t>    Non-linear </a:t>
            </a:r>
            <a:r>
              <a:rPr lang="en-US" sz="1900" dirty="0">
                <a:latin typeface="Calibri" pitchFamily="34" charset="0"/>
              </a:rPr>
              <a:t>character of the pollution trends was investigated (methodology of </a:t>
            </a:r>
            <a:br>
              <a:rPr lang="en-US" sz="1900" dirty="0">
                <a:latin typeface="Calibri" pitchFamily="34" charset="0"/>
              </a:rPr>
            </a:br>
            <a:r>
              <a:rPr lang="en-US" sz="1900" dirty="0">
                <a:latin typeface="Calibri" pitchFamily="34" charset="0"/>
              </a:rPr>
              <a:t>       analysis was elaborated and applied)</a:t>
            </a: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468313" y="5556247"/>
            <a:ext cx="3836987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>
                <a:solidFill>
                  <a:srgbClr val="10253F"/>
                </a:solidFill>
              </a:rPr>
              <a:t>Reduction of HMs and B[a]P in the EMEP region, EU28 and EECCA countries</a:t>
            </a:r>
            <a:endParaRPr lang="ru-RU" sz="1600">
              <a:solidFill>
                <a:srgbClr val="10253F"/>
              </a:solidFill>
            </a:endParaRP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5214938" y="5751510"/>
            <a:ext cx="3294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10253F"/>
                </a:solidFill>
              </a:rPr>
              <a:t>B[a]P air concentrations in Germany</a:t>
            </a:r>
            <a:endParaRPr lang="ru-RU" sz="1600">
              <a:solidFill>
                <a:srgbClr val="10253F"/>
              </a:solidFill>
            </a:endParaRPr>
          </a:p>
        </p:txBody>
      </p:sp>
      <p:pic>
        <p:nvPicPr>
          <p:cNvPr id="10245" name="Picture 1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3000372"/>
            <a:ext cx="36496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001713" y="3141660"/>
            <a:ext cx="2790825" cy="2155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001713" y="5297485"/>
            <a:ext cx="2790825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1001713" y="4991097"/>
            <a:ext cx="27908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1001713" y="4371972"/>
            <a:ext cx="27908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1001713" y="4067172"/>
            <a:ext cx="27908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1001713" y="3760785"/>
            <a:ext cx="2790825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1001713" y="3446460"/>
            <a:ext cx="2790825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1001713" y="3141660"/>
            <a:ext cx="2790825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1001713" y="3141660"/>
            <a:ext cx="2790825" cy="215582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119188" y="3478210"/>
            <a:ext cx="155575" cy="1200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816100" y="3870322"/>
            <a:ext cx="157163" cy="8080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514600" y="4317997"/>
            <a:ext cx="157163" cy="360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3211513" y="4246560"/>
            <a:ext cx="157162" cy="431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1274763" y="3440110"/>
            <a:ext cx="149225" cy="123825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1973263" y="3760785"/>
            <a:ext cx="149225" cy="91757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2671763" y="4144960"/>
            <a:ext cx="147637" cy="5334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3368675" y="4051297"/>
            <a:ext cx="149225" cy="62706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1423988" y="3509960"/>
            <a:ext cx="157162" cy="1168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2122488" y="3933822"/>
            <a:ext cx="157162" cy="7445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2819400" y="4395785"/>
            <a:ext cx="157163" cy="2825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517900" y="4622797"/>
            <a:ext cx="157163" cy="5556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flipV="1">
            <a:off x="1196975" y="3282947"/>
            <a:ext cx="1588" cy="19526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1173163" y="3282947"/>
            <a:ext cx="55562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V="1">
            <a:off x="1895475" y="3517897"/>
            <a:ext cx="1588" cy="35242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1871663" y="3517897"/>
            <a:ext cx="53975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V="1">
            <a:off x="2592388" y="3603622"/>
            <a:ext cx="1587" cy="7143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>
            <a:off x="2568575" y="3603622"/>
            <a:ext cx="55563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 flipV="1">
            <a:off x="3290888" y="3290885"/>
            <a:ext cx="1587" cy="9556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3267075" y="3290885"/>
            <a:ext cx="55563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1196975" y="3478210"/>
            <a:ext cx="1588" cy="7921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>
            <a:off x="1173163" y="4270372"/>
            <a:ext cx="55562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>
            <a:off x="1895475" y="3870322"/>
            <a:ext cx="1588" cy="89376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1871663" y="4764085"/>
            <a:ext cx="539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>
            <a:off x="2592388" y="4317997"/>
            <a:ext cx="1587" cy="50800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2568575" y="4825997"/>
            <a:ext cx="55563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>
            <a:off x="3290888" y="4246560"/>
            <a:ext cx="1587" cy="94932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>
            <a:off x="3267075" y="5195885"/>
            <a:ext cx="55563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 flipV="1">
            <a:off x="1346200" y="3282947"/>
            <a:ext cx="1588" cy="15716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4" name="Line 44"/>
          <p:cNvSpPr>
            <a:spLocks noChangeShapeType="1"/>
          </p:cNvSpPr>
          <p:nvPr/>
        </p:nvSpPr>
        <p:spPr bwMode="auto">
          <a:xfrm>
            <a:off x="1322388" y="3282947"/>
            <a:ext cx="55562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5" name="Line 45"/>
          <p:cNvSpPr>
            <a:spLocks noChangeShapeType="1"/>
          </p:cNvSpPr>
          <p:nvPr/>
        </p:nvSpPr>
        <p:spPr bwMode="auto">
          <a:xfrm flipV="1">
            <a:off x="2043113" y="3517897"/>
            <a:ext cx="1587" cy="2428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6" name="Line 46"/>
          <p:cNvSpPr>
            <a:spLocks noChangeShapeType="1"/>
          </p:cNvSpPr>
          <p:nvPr/>
        </p:nvSpPr>
        <p:spPr bwMode="auto">
          <a:xfrm>
            <a:off x="2020888" y="3517897"/>
            <a:ext cx="53975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7" name="Line 47"/>
          <p:cNvSpPr>
            <a:spLocks noChangeShapeType="1"/>
          </p:cNvSpPr>
          <p:nvPr/>
        </p:nvSpPr>
        <p:spPr bwMode="auto">
          <a:xfrm flipV="1">
            <a:off x="2741613" y="3603622"/>
            <a:ext cx="1587" cy="54133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2717800" y="3603622"/>
            <a:ext cx="55563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 flipV="1">
            <a:off x="3440113" y="3290885"/>
            <a:ext cx="1587" cy="76041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>
            <a:off x="3416300" y="3290885"/>
            <a:ext cx="539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1" name="Line 51"/>
          <p:cNvSpPr>
            <a:spLocks noChangeShapeType="1"/>
          </p:cNvSpPr>
          <p:nvPr/>
        </p:nvSpPr>
        <p:spPr bwMode="auto">
          <a:xfrm>
            <a:off x="1346200" y="3440110"/>
            <a:ext cx="1588" cy="50165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2" name="Line 52"/>
          <p:cNvSpPr>
            <a:spLocks noChangeShapeType="1"/>
          </p:cNvSpPr>
          <p:nvPr/>
        </p:nvSpPr>
        <p:spPr bwMode="auto">
          <a:xfrm>
            <a:off x="1322388" y="3941760"/>
            <a:ext cx="55562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3" name="Line 53"/>
          <p:cNvSpPr>
            <a:spLocks noChangeShapeType="1"/>
          </p:cNvSpPr>
          <p:nvPr/>
        </p:nvSpPr>
        <p:spPr bwMode="auto">
          <a:xfrm>
            <a:off x="2043113" y="3760785"/>
            <a:ext cx="1587" cy="53340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2020888" y="4294185"/>
            <a:ext cx="539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5" name="Line 55"/>
          <p:cNvSpPr>
            <a:spLocks noChangeShapeType="1"/>
          </p:cNvSpPr>
          <p:nvPr/>
        </p:nvSpPr>
        <p:spPr bwMode="auto">
          <a:xfrm>
            <a:off x="2741613" y="4144960"/>
            <a:ext cx="1587" cy="49371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6" name="Line 56"/>
          <p:cNvSpPr>
            <a:spLocks noChangeShapeType="1"/>
          </p:cNvSpPr>
          <p:nvPr/>
        </p:nvSpPr>
        <p:spPr bwMode="auto">
          <a:xfrm>
            <a:off x="2717800" y="4638672"/>
            <a:ext cx="55563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7" name="Line 57"/>
          <p:cNvSpPr>
            <a:spLocks noChangeShapeType="1"/>
          </p:cNvSpPr>
          <p:nvPr/>
        </p:nvSpPr>
        <p:spPr bwMode="auto">
          <a:xfrm>
            <a:off x="3440113" y="4051297"/>
            <a:ext cx="1587" cy="9159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8" name="Line 58"/>
          <p:cNvSpPr>
            <a:spLocks noChangeShapeType="1"/>
          </p:cNvSpPr>
          <p:nvPr/>
        </p:nvSpPr>
        <p:spPr bwMode="auto">
          <a:xfrm>
            <a:off x="3416300" y="4967285"/>
            <a:ext cx="539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9" name="Line 59"/>
          <p:cNvSpPr>
            <a:spLocks noChangeShapeType="1"/>
          </p:cNvSpPr>
          <p:nvPr/>
        </p:nvSpPr>
        <p:spPr bwMode="auto">
          <a:xfrm flipV="1">
            <a:off x="1503363" y="3344860"/>
            <a:ext cx="1587" cy="165100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0" name="Line 60"/>
          <p:cNvSpPr>
            <a:spLocks noChangeShapeType="1"/>
          </p:cNvSpPr>
          <p:nvPr/>
        </p:nvSpPr>
        <p:spPr bwMode="auto">
          <a:xfrm>
            <a:off x="1479550" y="3344860"/>
            <a:ext cx="539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1" name="Line 61"/>
          <p:cNvSpPr>
            <a:spLocks noChangeShapeType="1"/>
          </p:cNvSpPr>
          <p:nvPr/>
        </p:nvSpPr>
        <p:spPr bwMode="auto">
          <a:xfrm flipV="1">
            <a:off x="2200275" y="3611560"/>
            <a:ext cx="1588" cy="32226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2" name="Line 62"/>
          <p:cNvSpPr>
            <a:spLocks noChangeShapeType="1"/>
          </p:cNvSpPr>
          <p:nvPr/>
        </p:nvSpPr>
        <p:spPr bwMode="auto">
          <a:xfrm>
            <a:off x="2176463" y="3611560"/>
            <a:ext cx="55562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3" name="Line 63"/>
          <p:cNvSpPr>
            <a:spLocks noChangeShapeType="1"/>
          </p:cNvSpPr>
          <p:nvPr/>
        </p:nvSpPr>
        <p:spPr bwMode="auto">
          <a:xfrm flipV="1">
            <a:off x="2898775" y="3752847"/>
            <a:ext cx="1588" cy="64293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4" name="Line 64"/>
          <p:cNvSpPr>
            <a:spLocks noChangeShapeType="1"/>
          </p:cNvSpPr>
          <p:nvPr/>
        </p:nvSpPr>
        <p:spPr bwMode="auto">
          <a:xfrm>
            <a:off x="2874963" y="3752847"/>
            <a:ext cx="55562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 flipV="1">
            <a:off x="3595688" y="3565522"/>
            <a:ext cx="1587" cy="1057275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6" name="Line 66"/>
          <p:cNvSpPr>
            <a:spLocks noChangeShapeType="1"/>
          </p:cNvSpPr>
          <p:nvPr/>
        </p:nvSpPr>
        <p:spPr bwMode="auto">
          <a:xfrm>
            <a:off x="3573463" y="3565522"/>
            <a:ext cx="53975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7" name="Line 67"/>
          <p:cNvSpPr>
            <a:spLocks noChangeShapeType="1"/>
          </p:cNvSpPr>
          <p:nvPr/>
        </p:nvSpPr>
        <p:spPr bwMode="auto">
          <a:xfrm>
            <a:off x="1503363" y="3509960"/>
            <a:ext cx="1587" cy="76041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8" name="Line 68"/>
          <p:cNvSpPr>
            <a:spLocks noChangeShapeType="1"/>
          </p:cNvSpPr>
          <p:nvPr/>
        </p:nvSpPr>
        <p:spPr bwMode="auto">
          <a:xfrm>
            <a:off x="1479550" y="4270372"/>
            <a:ext cx="53975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09" name="Line 69"/>
          <p:cNvSpPr>
            <a:spLocks noChangeShapeType="1"/>
          </p:cNvSpPr>
          <p:nvPr/>
        </p:nvSpPr>
        <p:spPr bwMode="auto">
          <a:xfrm>
            <a:off x="2200275" y="3933822"/>
            <a:ext cx="1588" cy="830263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0" name="Line 70"/>
          <p:cNvSpPr>
            <a:spLocks noChangeShapeType="1"/>
          </p:cNvSpPr>
          <p:nvPr/>
        </p:nvSpPr>
        <p:spPr bwMode="auto">
          <a:xfrm>
            <a:off x="2176463" y="4764085"/>
            <a:ext cx="55562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1" name="Line 71"/>
          <p:cNvSpPr>
            <a:spLocks noChangeShapeType="1"/>
          </p:cNvSpPr>
          <p:nvPr/>
        </p:nvSpPr>
        <p:spPr bwMode="auto">
          <a:xfrm>
            <a:off x="2898775" y="4395785"/>
            <a:ext cx="1588" cy="430212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2" name="Line 72"/>
          <p:cNvSpPr>
            <a:spLocks noChangeShapeType="1"/>
          </p:cNvSpPr>
          <p:nvPr/>
        </p:nvSpPr>
        <p:spPr bwMode="auto">
          <a:xfrm>
            <a:off x="2874963" y="4825997"/>
            <a:ext cx="55562" cy="15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3595688" y="4622797"/>
            <a:ext cx="1587" cy="573088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4" name="Line 74"/>
          <p:cNvSpPr>
            <a:spLocks noChangeShapeType="1"/>
          </p:cNvSpPr>
          <p:nvPr/>
        </p:nvSpPr>
        <p:spPr bwMode="auto">
          <a:xfrm>
            <a:off x="3573463" y="5195885"/>
            <a:ext cx="53975" cy="1587"/>
          </a:xfrm>
          <a:prstGeom prst="line">
            <a:avLst/>
          </a:prstGeom>
          <a:noFill/>
          <a:ln w="1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5" name="Line 75"/>
          <p:cNvSpPr>
            <a:spLocks noChangeShapeType="1"/>
          </p:cNvSpPr>
          <p:nvPr/>
        </p:nvSpPr>
        <p:spPr bwMode="auto">
          <a:xfrm>
            <a:off x="1001713" y="3141660"/>
            <a:ext cx="1587" cy="2155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6" name="Line 76"/>
          <p:cNvSpPr>
            <a:spLocks noChangeShapeType="1"/>
          </p:cNvSpPr>
          <p:nvPr/>
        </p:nvSpPr>
        <p:spPr bwMode="auto">
          <a:xfrm>
            <a:off x="962025" y="5297485"/>
            <a:ext cx="396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7" name="Line 77"/>
          <p:cNvSpPr>
            <a:spLocks noChangeShapeType="1"/>
          </p:cNvSpPr>
          <p:nvPr/>
        </p:nvSpPr>
        <p:spPr bwMode="auto">
          <a:xfrm>
            <a:off x="962025" y="4991097"/>
            <a:ext cx="39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8" name="Line 78"/>
          <p:cNvSpPr>
            <a:spLocks noChangeShapeType="1"/>
          </p:cNvSpPr>
          <p:nvPr/>
        </p:nvSpPr>
        <p:spPr bwMode="auto">
          <a:xfrm>
            <a:off x="962025" y="4678360"/>
            <a:ext cx="396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19" name="Line 79"/>
          <p:cNvSpPr>
            <a:spLocks noChangeShapeType="1"/>
          </p:cNvSpPr>
          <p:nvPr/>
        </p:nvSpPr>
        <p:spPr bwMode="auto">
          <a:xfrm>
            <a:off x="962025" y="4371972"/>
            <a:ext cx="39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0" name="Line 80"/>
          <p:cNvSpPr>
            <a:spLocks noChangeShapeType="1"/>
          </p:cNvSpPr>
          <p:nvPr/>
        </p:nvSpPr>
        <p:spPr bwMode="auto">
          <a:xfrm>
            <a:off x="962025" y="4067172"/>
            <a:ext cx="396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1" name="Line 81"/>
          <p:cNvSpPr>
            <a:spLocks noChangeShapeType="1"/>
          </p:cNvSpPr>
          <p:nvPr/>
        </p:nvSpPr>
        <p:spPr bwMode="auto">
          <a:xfrm>
            <a:off x="962025" y="3760785"/>
            <a:ext cx="396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2" name="Line 82"/>
          <p:cNvSpPr>
            <a:spLocks noChangeShapeType="1"/>
          </p:cNvSpPr>
          <p:nvPr/>
        </p:nvSpPr>
        <p:spPr bwMode="auto">
          <a:xfrm>
            <a:off x="962025" y="3446460"/>
            <a:ext cx="396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3" name="Line 83"/>
          <p:cNvSpPr>
            <a:spLocks noChangeShapeType="1"/>
          </p:cNvSpPr>
          <p:nvPr/>
        </p:nvSpPr>
        <p:spPr bwMode="auto">
          <a:xfrm>
            <a:off x="962025" y="3141660"/>
            <a:ext cx="396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4" name="Line 84"/>
          <p:cNvSpPr>
            <a:spLocks noChangeShapeType="1"/>
          </p:cNvSpPr>
          <p:nvPr/>
        </p:nvSpPr>
        <p:spPr bwMode="auto">
          <a:xfrm>
            <a:off x="1001713" y="4678360"/>
            <a:ext cx="27908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 flipV="1">
            <a:off x="1001713" y="4678360"/>
            <a:ext cx="1587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6" name="Line 86"/>
          <p:cNvSpPr>
            <a:spLocks noChangeShapeType="1"/>
          </p:cNvSpPr>
          <p:nvPr/>
        </p:nvSpPr>
        <p:spPr bwMode="auto">
          <a:xfrm flipV="1">
            <a:off x="1698625" y="4678360"/>
            <a:ext cx="1588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7" name="Line 87"/>
          <p:cNvSpPr>
            <a:spLocks noChangeShapeType="1"/>
          </p:cNvSpPr>
          <p:nvPr/>
        </p:nvSpPr>
        <p:spPr bwMode="auto">
          <a:xfrm flipV="1">
            <a:off x="2397125" y="4678360"/>
            <a:ext cx="1588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8" name="Line 88"/>
          <p:cNvSpPr>
            <a:spLocks noChangeShapeType="1"/>
          </p:cNvSpPr>
          <p:nvPr/>
        </p:nvSpPr>
        <p:spPr bwMode="auto">
          <a:xfrm flipV="1">
            <a:off x="3094038" y="4678360"/>
            <a:ext cx="1587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29" name="Line 89"/>
          <p:cNvSpPr>
            <a:spLocks noChangeShapeType="1"/>
          </p:cNvSpPr>
          <p:nvPr/>
        </p:nvSpPr>
        <p:spPr bwMode="auto">
          <a:xfrm flipV="1">
            <a:off x="3792538" y="4678360"/>
            <a:ext cx="1587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30" name="Rectangle 90"/>
          <p:cNvSpPr>
            <a:spLocks noChangeArrowheads="1"/>
          </p:cNvSpPr>
          <p:nvPr/>
        </p:nvSpPr>
        <p:spPr bwMode="auto">
          <a:xfrm>
            <a:off x="719138" y="5226047"/>
            <a:ext cx="23495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</a:rPr>
              <a:t>-40</a:t>
            </a:r>
            <a:endParaRPr lang="ru-RU"/>
          </a:p>
        </p:txBody>
      </p:sp>
      <p:sp>
        <p:nvSpPr>
          <p:cNvPr id="10331" name="Rectangle 91"/>
          <p:cNvSpPr>
            <a:spLocks noChangeArrowheads="1"/>
          </p:cNvSpPr>
          <p:nvPr/>
        </p:nvSpPr>
        <p:spPr bwMode="auto">
          <a:xfrm>
            <a:off x="719138" y="4921247"/>
            <a:ext cx="23495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</a:rPr>
              <a:t>-20</a:t>
            </a:r>
            <a:endParaRPr lang="ru-RU"/>
          </a:p>
        </p:txBody>
      </p:sp>
      <p:sp>
        <p:nvSpPr>
          <p:cNvPr id="10332" name="Rectangle 92"/>
          <p:cNvSpPr>
            <a:spLocks noChangeArrowheads="1"/>
          </p:cNvSpPr>
          <p:nvPr/>
        </p:nvSpPr>
        <p:spPr bwMode="auto">
          <a:xfrm>
            <a:off x="828675" y="4606922"/>
            <a:ext cx="125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</a:rPr>
              <a:t>0</a:t>
            </a:r>
            <a:endParaRPr lang="ru-RU"/>
          </a:p>
        </p:txBody>
      </p:sp>
      <p:sp>
        <p:nvSpPr>
          <p:cNvPr id="10333" name="Rectangle 93"/>
          <p:cNvSpPr>
            <a:spLocks noChangeArrowheads="1"/>
          </p:cNvSpPr>
          <p:nvPr/>
        </p:nvSpPr>
        <p:spPr bwMode="auto">
          <a:xfrm>
            <a:off x="757238" y="4302122"/>
            <a:ext cx="19526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</a:rPr>
              <a:t>20</a:t>
            </a:r>
            <a:endParaRPr lang="ru-RU"/>
          </a:p>
        </p:txBody>
      </p:sp>
      <p:sp>
        <p:nvSpPr>
          <p:cNvPr id="10334" name="Rectangle 94"/>
          <p:cNvSpPr>
            <a:spLocks noChangeArrowheads="1"/>
          </p:cNvSpPr>
          <p:nvPr/>
        </p:nvSpPr>
        <p:spPr bwMode="auto">
          <a:xfrm>
            <a:off x="757238" y="3995735"/>
            <a:ext cx="19526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</a:rPr>
              <a:t>40</a:t>
            </a:r>
            <a:endParaRPr lang="ru-RU"/>
          </a:p>
        </p:txBody>
      </p:sp>
      <p:sp>
        <p:nvSpPr>
          <p:cNvPr id="10335" name="Rectangle 95"/>
          <p:cNvSpPr>
            <a:spLocks noChangeArrowheads="1"/>
          </p:cNvSpPr>
          <p:nvPr/>
        </p:nvSpPr>
        <p:spPr bwMode="auto">
          <a:xfrm>
            <a:off x="757238" y="3690935"/>
            <a:ext cx="19526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</a:rPr>
              <a:t>60</a:t>
            </a:r>
            <a:endParaRPr lang="ru-RU"/>
          </a:p>
        </p:txBody>
      </p:sp>
      <p:sp>
        <p:nvSpPr>
          <p:cNvPr id="10336" name="Rectangle 96"/>
          <p:cNvSpPr>
            <a:spLocks noChangeArrowheads="1"/>
          </p:cNvSpPr>
          <p:nvPr/>
        </p:nvSpPr>
        <p:spPr bwMode="auto">
          <a:xfrm>
            <a:off x="757238" y="3376610"/>
            <a:ext cx="19526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</a:rPr>
              <a:t>80</a:t>
            </a:r>
            <a:endParaRPr lang="ru-RU"/>
          </a:p>
        </p:txBody>
      </p:sp>
      <p:sp>
        <p:nvSpPr>
          <p:cNvPr id="10337" name="Rectangle 97"/>
          <p:cNvSpPr>
            <a:spLocks noChangeArrowheads="1"/>
          </p:cNvSpPr>
          <p:nvPr/>
        </p:nvSpPr>
        <p:spPr bwMode="auto">
          <a:xfrm>
            <a:off x="687388" y="3070222"/>
            <a:ext cx="26670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>
                <a:solidFill>
                  <a:srgbClr val="000000"/>
                </a:solidFill>
              </a:rPr>
              <a:t>100</a:t>
            </a:r>
            <a:endParaRPr lang="ru-RU"/>
          </a:p>
        </p:txBody>
      </p:sp>
      <p:sp>
        <p:nvSpPr>
          <p:cNvPr id="1122" name="Rectangle 98"/>
          <p:cNvSpPr>
            <a:spLocks noChangeArrowheads="1"/>
          </p:cNvSpPr>
          <p:nvPr/>
        </p:nvSpPr>
        <p:spPr bwMode="auto">
          <a:xfrm>
            <a:off x="1212850" y="3000372"/>
            <a:ext cx="22066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+mn-cs"/>
              </a:rPr>
              <a:t>Pb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1123" name="Rectangle 99"/>
          <p:cNvSpPr>
            <a:spLocks noChangeArrowheads="1"/>
          </p:cNvSpPr>
          <p:nvPr/>
        </p:nvSpPr>
        <p:spPr bwMode="auto">
          <a:xfrm>
            <a:off x="1901825" y="3000372"/>
            <a:ext cx="23018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+mn-cs"/>
              </a:rPr>
              <a:t>Cd</a:t>
            </a:r>
          </a:p>
        </p:txBody>
      </p:sp>
      <p:sp>
        <p:nvSpPr>
          <p:cNvPr id="1124" name="Rectangle 100"/>
          <p:cNvSpPr>
            <a:spLocks noChangeArrowheads="1"/>
          </p:cNvSpPr>
          <p:nvPr/>
        </p:nvSpPr>
        <p:spPr bwMode="auto">
          <a:xfrm>
            <a:off x="2608263" y="3000372"/>
            <a:ext cx="230187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+mn-cs"/>
              </a:rPr>
              <a:t>Hg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3203575" y="3000372"/>
            <a:ext cx="43973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+mn-cs"/>
              </a:rPr>
              <a:t>B[a]P</a:t>
            </a:r>
          </a:p>
        </p:txBody>
      </p:sp>
      <p:sp>
        <p:nvSpPr>
          <p:cNvPr id="10342" name="Rectangle 102"/>
          <p:cNvSpPr>
            <a:spLocks noChangeArrowheads="1"/>
          </p:cNvSpPr>
          <p:nvPr/>
        </p:nvSpPr>
        <p:spPr bwMode="auto">
          <a:xfrm rot="-5400000">
            <a:off x="13494" y="4101303"/>
            <a:ext cx="114458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000" b="1">
                <a:solidFill>
                  <a:srgbClr val="000000"/>
                </a:solidFill>
              </a:rPr>
              <a:t>Total redcution, %</a:t>
            </a:r>
            <a:endParaRPr lang="ru-RU"/>
          </a:p>
        </p:txBody>
      </p:sp>
      <p:sp>
        <p:nvSpPr>
          <p:cNvPr id="10343" name="Rectangle 103"/>
          <p:cNvSpPr>
            <a:spLocks noChangeArrowheads="1"/>
          </p:cNvSpPr>
          <p:nvPr/>
        </p:nvSpPr>
        <p:spPr bwMode="auto">
          <a:xfrm>
            <a:off x="3965575" y="3603622"/>
            <a:ext cx="798513" cy="13557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" name="Rectangle 104"/>
          <p:cNvSpPr>
            <a:spLocks noChangeArrowheads="1"/>
          </p:cNvSpPr>
          <p:nvPr/>
        </p:nvSpPr>
        <p:spPr bwMode="auto">
          <a:xfrm>
            <a:off x="4051300" y="3800472"/>
            <a:ext cx="93663" cy="93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45" name="Rectangle 105"/>
          <p:cNvSpPr>
            <a:spLocks noChangeArrowheads="1"/>
          </p:cNvSpPr>
          <p:nvPr/>
        </p:nvSpPr>
        <p:spPr bwMode="auto">
          <a:xfrm>
            <a:off x="4184650" y="3752847"/>
            <a:ext cx="4857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EMEP</a:t>
            </a:r>
            <a:endParaRPr lang="ru-RU"/>
          </a:p>
        </p:txBody>
      </p:sp>
      <p:sp>
        <p:nvSpPr>
          <p:cNvPr id="10346" name="Rectangle 106"/>
          <p:cNvSpPr>
            <a:spLocks noChangeArrowheads="1"/>
          </p:cNvSpPr>
          <p:nvPr/>
        </p:nvSpPr>
        <p:spPr bwMode="auto">
          <a:xfrm>
            <a:off x="4051300" y="4246560"/>
            <a:ext cx="93663" cy="93662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7" name="Rectangle 107"/>
          <p:cNvSpPr>
            <a:spLocks noChangeArrowheads="1"/>
          </p:cNvSpPr>
          <p:nvPr/>
        </p:nvSpPr>
        <p:spPr bwMode="auto">
          <a:xfrm>
            <a:off x="4184650" y="4198935"/>
            <a:ext cx="439738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EU28</a:t>
            </a:r>
            <a:endParaRPr lang="ru-RU"/>
          </a:p>
        </p:txBody>
      </p:sp>
      <p:sp>
        <p:nvSpPr>
          <p:cNvPr id="10348" name="Rectangle 108"/>
          <p:cNvSpPr>
            <a:spLocks noChangeArrowheads="1"/>
          </p:cNvSpPr>
          <p:nvPr/>
        </p:nvSpPr>
        <p:spPr bwMode="auto">
          <a:xfrm>
            <a:off x="4051300" y="4694235"/>
            <a:ext cx="93663" cy="9366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9" name="Rectangle 109"/>
          <p:cNvSpPr>
            <a:spLocks noChangeArrowheads="1"/>
          </p:cNvSpPr>
          <p:nvPr/>
        </p:nvSpPr>
        <p:spPr bwMode="auto">
          <a:xfrm>
            <a:off x="4184650" y="4646610"/>
            <a:ext cx="579438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200">
                <a:solidFill>
                  <a:srgbClr val="000000"/>
                </a:solidFill>
              </a:rPr>
              <a:t>EECCA</a:t>
            </a:r>
            <a:endParaRPr lang="ru-RU"/>
          </a:p>
        </p:txBody>
      </p:sp>
      <p:sp>
        <p:nvSpPr>
          <p:cNvPr id="10350" name="Text Box 111"/>
          <p:cNvSpPr txBox="1">
            <a:spLocks noChangeArrowheads="1"/>
          </p:cNvSpPr>
          <p:nvPr/>
        </p:nvSpPr>
        <p:spPr bwMode="auto">
          <a:xfrm>
            <a:off x="0" y="6858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Contribution to CLRTAP, WGE and TFMM 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Assessments-2016</a:t>
            </a:r>
            <a:endParaRPr lang="ru-RU" altLang="zh-CN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Oval 163"/>
          <p:cNvSpPr>
            <a:spLocks noChangeAspect="1" noChangeArrowheads="1"/>
          </p:cNvSpPr>
          <p:nvPr/>
        </p:nvSpPr>
        <p:spPr bwMode="auto">
          <a:xfrm>
            <a:off x="415925" y="2657494"/>
            <a:ext cx="3148013" cy="314325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36866" name="Group 174"/>
          <p:cNvGrpSpPr>
            <a:grpSpLocks/>
          </p:cNvGrpSpPr>
          <p:nvPr/>
        </p:nvGrpSpPr>
        <p:grpSpPr bwMode="auto">
          <a:xfrm>
            <a:off x="409575" y="2654319"/>
            <a:ext cx="3162300" cy="3162300"/>
            <a:chOff x="198" y="1303"/>
            <a:chExt cx="1992" cy="1992"/>
          </a:xfrm>
        </p:grpSpPr>
        <p:pic>
          <p:nvPicPr>
            <p:cNvPr id="36876" name="Picture 162" descr="domain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" y="1303"/>
              <a:ext cx="1992" cy="1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7" name="Text Box 166"/>
            <p:cNvSpPr txBox="1">
              <a:spLocks noChangeArrowheads="1"/>
            </p:cNvSpPr>
            <p:nvPr/>
          </p:nvSpPr>
          <p:spPr bwMode="auto">
            <a:xfrm>
              <a:off x="1439" y="2272"/>
              <a:ext cx="4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rgbClr val="009900"/>
                  </a:solidFill>
                </a:rPr>
                <a:t>EMEP</a:t>
              </a:r>
              <a:endParaRPr lang="ru-RU" sz="1400">
                <a:solidFill>
                  <a:srgbClr val="009900"/>
                </a:solidFill>
              </a:endParaRPr>
            </a:p>
          </p:txBody>
        </p:sp>
      </p:grpSp>
      <p:pic>
        <p:nvPicPr>
          <p:cNvPr id="36867" name="Picture 173" descr="domain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988" y="2649556"/>
            <a:ext cx="3163887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111"/>
          <p:cNvSpPr txBox="1">
            <a:spLocks noChangeArrowheads="1"/>
          </p:cNvSpPr>
          <p:nvPr/>
        </p:nvSpPr>
        <p:spPr bwMode="auto">
          <a:xfrm>
            <a:off x="3786188" y="2093931"/>
            <a:ext cx="5259387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>
                <a:latin typeface="Calibri" pitchFamily="34" charset="0"/>
              </a:rPr>
              <a:t>Regular pollution assessment</a:t>
            </a:r>
            <a:r>
              <a:rPr lang="en-US" b="1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en-US" b="1">
                <a:latin typeface="Calibri" pitchFamily="34" charset="0"/>
              </a:rPr>
              <a:t>over the </a:t>
            </a:r>
            <a:r>
              <a:rPr lang="en-US" b="1">
                <a:solidFill>
                  <a:srgbClr val="009900"/>
                </a:solidFill>
                <a:latin typeface="Calibri" pitchFamily="34" charset="0"/>
              </a:rPr>
              <a:t>EMEP domain</a:t>
            </a:r>
            <a:r>
              <a:rPr lang="en-US" b="1">
                <a:latin typeface="Calibri" pitchFamily="34" charset="0"/>
              </a:rPr>
              <a:t>:</a:t>
            </a:r>
            <a:endParaRPr lang="en-GB" b="1">
              <a:latin typeface="Calibri" pitchFamily="34" charset="0"/>
            </a:endParaRPr>
          </a:p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5"/>
              </a:buBlip>
            </a:pPr>
            <a:r>
              <a:rPr lang="en-US">
                <a:latin typeface="Calibri" pitchFamily="34" charset="0"/>
              </a:rPr>
              <a:t>Substances – Pb, Cd, Hg, PAHs, HCB, PCBs, PCDD/Fs</a:t>
            </a:r>
          </a:p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5"/>
              </a:buBlip>
            </a:pPr>
            <a:r>
              <a:rPr lang="en-US">
                <a:latin typeface="Calibri" pitchFamily="34" charset="0"/>
              </a:rPr>
              <a:t>Concentration and deposition maps</a:t>
            </a:r>
          </a:p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5"/>
              </a:buBlip>
            </a:pPr>
            <a:r>
              <a:rPr lang="en-US">
                <a:latin typeface="Calibri" pitchFamily="34" charset="0"/>
              </a:rPr>
              <a:t>Source-receptor relationships</a:t>
            </a:r>
          </a:p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5"/>
              </a:buBlip>
            </a:pPr>
            <a:r>
              <a:rPr lang="en-US">
                <a:latin typeface="Calibri" pitchFamily="34" charset="0"/>
              </a:rPr>
              <a:t>Long-term trends (1990-2013)</a:t>
            </a:r>
          </a:p>
        </p:txBody>
      </p:sp>
      <p:sp>
        <p:nvSpPr>
          <p:cNvPr id="36869" name="Text Box 164"/>
          <p:cNvSpPr txBox="1">
            <a:spLocks noChangeArrowheads="1"/>
          </p:cNvSpPr>
          <p:nvPr/>
        </p:nvSpPr>
        <p:spPr bwMode="auto">
          <a:xfrm>
            <a:off x="795338" y="2249506"/>
            <a:ext cx="2470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AMAP and EMEP domains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6870" name="Text Box 167"/>
          <p:cNvSpPr txBox="1">
            <a:spLocks noChangeArrowheads="1"/>
          </p:cNvSpPr>
          <p:nvPr/>
        </p:nvSpPr>
        <p:spPr bwMode="auto">
          <a:xfrm>
            <a:off x="1662113" y="2835294"/>
            <a:ext cx="688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hlink"/>
                </a:solidFill>
              </a:rPr>
              <a:t>AMAP</a:t>
            </a:r>
            <a:endParaRPr lang="ru-RU" sz="1400">
              <a:solidFill>
                <a:schemeClr val="hlink"/>
              </a:solidFill>
            </a:endParaRPr>
          </a:p>
        </p:txBody>
      </p:sp>
      <p:sp>
        <p:nvSpPr>
          <p:cNvPr id="36871" name="Freeform 168" descr="Широкий диагональный 2"/>
          <p:cNvSpPr>
            <a:spLocks/>
          </p:cNvSpPr>
          <p:nvPr/>
        </p:nvSpPr>
        <p:spPr bwMode="auto">
          <a:xfrm>
            <a:off x="1246188" y="3067069"/>
            <a:ext cx="1444625" cy="933450"/>
          </a:xfrm>
          <a:custGeom>
            <a:avLst/>
            <a:gdLst>
              <a:gd name="T0" fmla="*/ 0 w 910"/>
              <a:gd name="T1" fmla="*/ 2147483647 h 588"/>
              <a:gd name="T2" fmla="*/ 2147483647 w 910"/>
              <a:gd name="T3" fmla="*/ 2147483647 h 588"/>
              <a:gd name="T4" fmla="*/ 2147483647 w 910"/>
              <a:gd name="T5" fmla="*/ 2147483647 h 588"/>
              <a:gd name="T6" fmla="*/ 2147483647 w 910"/>
              <a:gd name="T7" fmla="*/ 2147483647 h 588"/>
              <a:gd name="T8" fmla="*/ 2147483647 w 910"/>
              <a:gd name="T9" fmla="*/ 2147483647 h 588"/>
              <a:gd name="T10" fmla="*/ 2147483647 w 910"/>
              <a:gd name="T11" fmla="*/ 2147483647 h 588"/>
              <a:gd name="T12" fmla="*/ 2147483647 w 910"/>
              <a:gd name="T13" fmla="*/ 2147483647 h 588"/>
              <a:gd name="T14" fmla="*/ 2147483647 w 910"/>
              <a:gd name="T15" fmla="*/ 2147483647 h 588"/>
              <a:gd name="T16" fmla="*/ 2147483647 w 910"/>
              <a:gd name="T17" fmla="*/ 2147483647 h 588"/>
              <a:gd name="T18" fmla="*/ 2147483647 w 910"/>
              <a:gd name="T19" fmla="*/ 2147483647 h 588"/>
              <a:gd name="T20" fmla="*/ 2147483647 w 910"/>
              <a:gd name="T21" fmla="*/ 0 h 588"/>
              <a:gd name="T22" fmla="*/ 2147483647 w 910"/>
              <a:gd name="T23" fmla="*/ 2147483647 h 588"/>
              <a:gd name="T24" fmla="*/ 2147483647 w 910"/>
              <a:gd name="T25" fmla="*/ 2147483647 h 588"/>
              <a:gd name="T26" fmla="*/ 2147483647 w 910"/>
              <a:gd name="T27" fmla="*/ 2147483647 h 588"/>
              <a:gd name="T28" fmla="*/ 2147483647 w 910"/>
              <a:gd name="T29" fmla="*/ 2147483647 h 588"/>
              <a:gd name="T30" fmla="*/ 2147483647 w 910"/>
              <a:gd name="T31" fmla="*/ 2147483647 h 588"/>
              <a:gd name="T32" fmla="*/ 2147483647 w 910"/>
              <a:gd name="T33" fmla="*/ 2147483647 h 588"/>
              <a:gd name="T34" fmla="*/ 2147483647 w 910"/>
              <a:gd name="T35" fmla="*/ 2147483647 h 588"/>
              <a:gd name="T36" fmla="*/ 2147483647 w 910"/>
              <a:gd name="T37" fmla="*/ 2147483647 h 588"/>
              <a:gd name="T38" fmla="*/ 2147483647 w 910"/>
              <a:gd name="T39" fmla="*/ 2147483647 h 588"/>
              <a:gd name="T40" fmla="*/ 2147483647 w 910"/>
              <a:gd name="T41" fmla="*/ 2147483647 h 588"/>
              <a:gd name="T42" fmla="*/ 2147483647 w 910"/>
              <a:gd name="T43" fmla="*/ 2147483647 h 588"/>
              <a:gd name="T44" fmla="*/ 2147483647 w 910"/>
              <a:gd name="T45" fmla="*/ 2147483647 h 588"/>
              <a:gd name="T46" fmla="*/ 2147483647 w 910"/>
              <a:gd name="T47" fmla="*/ 2147483647 h 588"/>
              <a:gd name="T48" fmla="*/ 2147483647 w 910"/>
              <a:gd name="T49" fmla="*/ 2147483647 h 588"/>
              <a:gd name="T50" fmla="*/ 2147483647 w 910"/>
              <a:gd name="T51" fmla="*/ 2147483647 h 588"/>
              <a:gd name="T52" fmla="*/ 2147483647 w 910"/>
              <a:gd name="T53" fmla="*/ 2147483647 h 588"/>
              <a:gd name="T54" fmla="*/ 2147483647 w 910"/>
              <a:gd name="T55" fmla="*/ 2147483647 h 588"/>
              <a:gd name="T56" fmla="*/ 2147483647 w 910"/>
              <a:gd name="T57" fmla="*/ 2147483647 h 588"/>
              <a:gd name="T58" fmla="*/ 2147483647 w 910"/>
              <a:gd name="T59" fmla="*/ 2147483647 h 588"/>
              <a:gd name="T60" fmla="*/ 2147483647 w 910"/>
              <a:gd name="T61" fmla="*/ 2147483647 h 588"/>
              <a:gd name="T62" fmla="*/ 2147483647 w 910"/>
              <a:gd name="T63" fmla="*/ 2147483647 h 588"/>
              <a:gd name="T64" fmla="*/ 2147483647 w 910"/>
              <a:gd name="T65" fmla="*/ 2147483647 h 588"/>
              <a:gd name="T66" fmla="*/ 2147483647 w 910"/>
              <a:gd name="T67" fmla="*/ 2147483647 h 588"/>
              <a:gd name="T68" fmla="*/ 2147483647 w 910"/>
              <a:gd name="T69" fmla="*/ 2147483647 h 588"/>
              <a:gd name="T70" fmla="*/ 2147483647 w 910"/>
              <a:gd name="T71" fmla="*/ 2147483647 h 588"/>
              <a:gd name="T72" fmla="*/ 2147483647 w 910"/>
              <a:gd name="T73" fmla="*/ 2147483647 h 588"/>
              <a:gd name="T74" fmla="*/ 2147483647 w 910"/>
              <a:gd name="T75" fmla="*/ 2147483647 h 588"/>
              <a:gd name="T76" fmla="*/ 2147483647 w 910"/>
              <a:gd name="T77" fmla="*/ 2147483647 h 588"/>
              <a:gd name="T78" fmla="*/ 2147483647 w 910"/>
              <a:gd name="T79" fmla="*/ 2147483647 h 588"/>
              <a:gd name="T80" fmla="*/ 2147483647 w 910"/>
              <a:gd name="T81" fmla="*/ 2147483647 h 588"/>
              <a:gd name="T82" fmla="*/ 2147483647 w 910"/>
              <a:gd name="T83" fmla="*/ 2147483647 h 588"/>
              <a:gd name="T84" fmla="*/ 2147483647 w 910"/>
              <a:gd name="T85" fmla="*/ 2147483647 h 588"/>
              <a:gd name="T86" fmla="*/ 2147483647 w 910"/>
              <a:gd name="T87" fmla="*/ 2147483647 h 588"/>
              <a:gd name="T88" fmla="*/ 2147483647 w 910"/>
              <a:gd name="T89" fmla="*/ 2147483647 h 588"/>
              <a:gd name="T90" fmla="*/ 2147483647 w 910"/>
              <a:gd name="T91" fmla="*/ 2147483647 h 588"/>
              <a:gd name="T92" fmla="*/ 2147483647 w 910"/>
              <a:gd name="T93" fmla="*/ 2147483647 h 588"/>
              <a:gd name="T94" fmla="*/ 2147483647 w 910"/>
              <a:gd name="T95" fmla="*/ 2147483647 h 588"/>
              <a:gd name="T96" fmla="*/ 2147483647 w 910"/>
              <a:gd name="T97" fmla="*/ 2147483647 h 588"/>
              <a:gd name="T98" fmla="*/ 2147483647 w 910"/>
              <a:gd name="T99" fmla="*/ 2147483647 h 588"/>
              <a:gd name="T100" fmla="*/ 2147483647 w 910"/>
              <a:gd name="T101" fmla="*/ 2147483647 h 588"/>
              <a:gd name="T102" fmla="*/ 2147483647 w 910"/>
              <a:gd name="T103" fmla="*/ 2147483647 h 588"/>
              <a:gd name="T104" fmla="*/ 2147483647 w 910"/>
              <a:gd name="T105" fmla="*/ 2147483647 h 588"/>
              <a:gd name="T106" fmla="*/ 2147483647 w 910"/>
              <a:gd name="T107" fmla="*/ 2147483647 h 588"/>
              <a:gd name="T108" fmla="*/ 2147483647 w 910"/>
              <a:gd name="T109" fmla="*/ 2147483647 h 588"/>
              <a:gd name="T110" fmla="*/ 2147483647 w 910"/>
              <a:gd name="T111" fmla="*/ 2147483647 h 588"/>
              <a:gd name="T112" fmla="*/ 2147483647 w 910"/>
              <a:gd name="T113" fmla="*/ 2147483647 h 588"/>
              <a:gd name="T114" fmla="*/ 2147483647 w 910"/>
              <a:gd name="T115" fmla="*/ 2147483647 h 588"/>
              <a:gd name="T116" fmla="*/ 2147483647 w 910"/>
              <a:gd name="T117" fmla="*/ 2147483647 h 588"/>
              <a:gd name="T118" fmla="*/ 2147483647 w 910"/>
              <a:gd name="T119" fmla="*/ 2147483647 h 588"/>
              <a:gd name="T120" fmla="*/ 2147483647 w 910"/>
              <a:gd name="T121" fmla="*/ 2147483647 h 588"/>
              <a:gd name="T122" fmla="*/ 2147483647 w 910"/>
              <a:gd name="T123" fmla="*/ 2147483647 h 588"/>
              <a:gd name="T124" fmla="*/ 0 w 910"/>
              <a:gd name="T125" fmla="*/ 2147483647 h 5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910"/>
              <a:gd name="T190" fmla="*/ 0 h 588"/>
              <a:gd name="T191" fmla="*/ 910 w 910"/>
              <a:gd name="T192" fmla="*/ 588 h 58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910" h="588">
                <a:moveTo>
                  <a:pt x="0" y="442"/>
                </a:moveTo>
                <a:lnTo>
                  <a:pt x="72" y="376"/>
                </a:lnTo>
                <a:lnTo>
                  <a:pt x="150" y="310"/>
                </a:lnTo>
                <a:lnTo>
                  <a:pt x="242" y="242"/>
                </a:lnTo>
                <a:lnTo>
                  <a:pt x="330" y="182"/>
                </a:lnTo>
                <a:lnTo>
                  <a:pt x="408" y="138"/>
                </a:lnTo>
                <a:lnTo>
                  <a:pt x="488" y="96"/>
                </a:lnTo>
                <a:lnTo>
                  <a:pt x="566" y="64"/>
                </a:lnTo>
                <a:lnTo>
                  <a:pt x="646" y="32"/>
                </a:lnTo>
                <a:lnTo>
                  <a:pt x="708" y="12"/>
                </a:lnTo>
                <a:lnTo>
                  <a:pt x="764" y="0"/>
                </a:lnTo>
                <a:lnTo>
                  <a:pt x="798" y="42"/>
                </a:lnTo>
                <a:lnTo>
                  <a:pt x="830" y="86"/>
                </a:lnTo>
                <a:lnTo>
                  <a:pt x="858" y="124"/>
                </a:lnTo>
                <a:lnTo>
                  <a:pt x="894" y="174"/>
                </a:lnTo>
                <a:lnTo>
                  <a:pt x="902" y="196"/>
                </a:lnTo>
                <a:lnTo>
                  <a:pt x="906" y="212"/>
                </a:lnTo>
                <a:lnTo>
                  <a:pt x="906" y="224"/>
                </a:lnTo>
                <a:lnTo>
                  <a:pt x="910" y="242"/>
                </a:lnTo>
                <a:lnTo>
                  <a:pt x="892" y="256"/>
                </a:lnTo>
                <a:lnTo>
                  <a:pt x="896" y="284"/>
                </a:lnTo>
                <a:lnTo>
                  <a:pt x="884" y="296"/>
                </a:lnTo>
                <a:lnTo>
                  <a:pt x="876" y="308"/>
                </a:lnTo>
                <a:lnTo>
                  <a:pt x="878" y="322"/>
                </a:lnTo>
                <a:lnTo>
                  <a:pt x="878" y="334"/>
                </a:lnTo>
                <a:lnTo>
                  <a:pt x="860" y="348"/>
                </a:lnTo>
                <a:lnTo>
                  <a:pt x="854" y="358"/>
                </a:lnTo>
                <a:lnTo>
                  <a:pt x="838" y="350"/>
                </a:lnTo>
                <a:lnTo>
                  <a:pt x="822" y="360"/>
                </a:lnTo>
                <a:lnTo>
                  <a:pt x="806" y="386"/>
                </a:lnTo>
                <a:lnTo>
                  <a:pt x="786" y="406"/>
                </a:lnTo>
                <a:lnTo>
                  <a:pt x="778" y="432"/>
                </a:lnTo>
                <a:lnTo>
                  <a:pt x="764" y="450"/>
                </a:lnTo>
                <a:lnTo>
                  <a:pt x="740" y="456"/>
                </a:lnTo>
                <a:lnTo>
                  <a:pt x="712" y="466"/>
                </a:lnTo>
                <a:lnTo>
                  <a:pt x="702" y="474"/>
                </a:lnTo>
                <a:lnTo>
                  <a:pt x="688" y="470"/>
                </a:lnTo>
                <a:lnTo>
                  <a:pt x="672" y="482"/>
                </a:lnTo>
                <a:lnTo>
                  <a:pt x="584" y="516"/>
                </a:lnTo>
                <a:lnTo>
                  <a:pt x="562" y="534"/>
                </a:lnTo>
                <a:lnTo>
                  <a:pt x="562" y="546"/>
                </a:lnTo>
                <a:lnTo>
                  <a:pt x="550" y="538"/>
                </a:lnTo>
                <a:lnTo>
                  <a:pt x="542" y="550"/>
                </a:lnTo>
                <a:lnTo>
                  <a:pt x="536" y="530"/>
                </a:lnTo>
                <a:lnTo>
                  <a:pt x="518" y="516"/>
                </a:lnTo>
                <a:lnTo>
                  <a:pt x="510" y="528"/>
                </a:lnTo>
                <a:lnTo>
                  <a:pt x="454" y="530"/>
                </a:lnTo>
                <a:lnTo>
                  <a:pt x="404" y="524"/>
                </a:lnTo>
                <a:lnTo>
                  <a:pt x="384" y="522"/>
                </a:lnTo>
                <a:lnTo>
                  <a:pt x="368" y="530"/>
                </a:lnTo>
                <a:lnTo>
                  <a:pt x="364" y="542"/>
                </a:lnTo>
                <a:lnTo>
                  <a:pt x="352" y="552"/>
                </a:lnTo>
                <a:lnTo>
                  <a:pt x="326" y="566"/>
                </a:lnTo>
                <a:lnTo>
                  <a:pt x="304" y="580"/>
                </a:lnTo>
                <a:lnTo>
                  <a:pt x="238" y="556"/>
                </a:lnTo>
                <a:lnTo>
                  <a:pt x="224" y="588"/>
                </a:lnTo>
                <a:lnTo>
                  <a:pt x="202" y="578"/>
                </a:lnTo>
                <a:lnTo>
                  <a:pt x="204" y="538"/>
                </a:lnTo>
                <a:lnTo>
                  <a:pt x="156" y="510"/>
                </a:lnTo>
                <a:lnTo>
                  <a:pt x="118" y="480"/>
                </a:lnTo>
                <a:lnTo>
                  <a:pt x="84" y="444"/>
                </a:lnTo>
                <a:lnTo>
                  <a:pt x="54" y="448"/>
                </a:lnTo>
                <a:lnTo>
                  <a:pt x="0" y="442"/>
                </a:lnTo>
                <a:close/>
              </a:path>
            </a:pathLst>
          </a:custGeom>
          <a:pattFill prst="wdUpDiag">
            <a:fgClr>
              <a:schemeClr val="accent2">
                <a:alpha val="39999"/>
              </a:schemeClr>
            </a:fgClr>
            <a:bgClr>
              <a:schemeClr val="hlink">
                <a:alpha val="39999"/>
              </a:schemeClr>
            </a:bgClr>
          </a:pattFill>
          <a:ln w="0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872" name="Text Box 170"/>
          <p:cNvSpPr txBox="1">
            <a:spLocks noChangeArrowheads="1"/>
          </p:cNvSpPr>
          <p:nvPr/>
        </p:nvSpPr>
        <p:spPr bwMode="auto">
          <a:xfrm>
            <a:off x="3857625" y="4321194"/>
            <a:ext cx="476091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b="1" dirty="0">
                <a:latin typeface="Calibri" pitchFamily="34" charset="0"/>
              </a:rPr>
              <a:t>Pollution assessment</a:t>
            </a:r>
            <a:r>
              <a:rPr lang="en-US" b="1" dirty="0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en-US" b="1" dirty="0">
                <a:latin typeface="Calibri" pitchFamily="34" charset="0"/>
              </a:rPr>
              <a:t>on a </a:t>
            </a:r>
            <a:r>
              <a:rPr lang="en-US" b="1" dirty="0">
                <a:solidFill>
                  <a:srgbClr val="009900"/>
                </a:solidFill>
                <a:latin typeface="Calibri" pitchFamily="34" charset="0"/>
              </a:rPr>
              <a:t>global scale</a:t>
            </a:r>
            <a:r>
              <a:rPr lang="en-US" b="1" dirty="0">
                <a:latin typeface="Calibri" pitchFamily="34" charset="0"/>
              </a:rPr>
              <a:t>:</a:t>
            </a:r>
            <a:endParaRPr lang="en-GB" b="1" dirty="0">
              <a:latin typeface="Calibri" pitchFamily="34" charset="0"/>
            </a:endParaRPr>
          </a:p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5"/>
              </a:buBlip>
            </a:pPr>
            <a:r>
              <a:rPr lang="en-US" dirty="0">
                <a:latin typeface="Calibri" pitchFamily="34" charset="0"/>
              </a:rPr>
              <a:t>Substances – Hg, HCB, PCBs, PCDD/Fs</a:t>
            </a:r>
          </a:p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5"/>
              </a:buBlip>
            </a:pPr>
            <a:r>
              <a:rPr lang="en-US" dirty="0">
                <a:latin typeface="Calibri" pitchFamily="34" charset="0"/>
              </a:rPr>
              <a:t>Includes the whole AMAP region</a:t>
            </a:r>
          </a:p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Tx/>
              <a:buBlip>
                <a:blip r:embed="rId5"/>
              </a:buBlip>
            </a:pPr>
            <a:r>
              <a:rPr lang="en-US" dirty="0">
                <a:latin typeface="Calibri" pitchFamily="34" charset="0"/>
              </a:rPr>
              <a:t>Intercontinental transport</a:t>
            </a:r>
          </a:p>
          <a:p>
            <a:pPr marL="265113" indent="-265113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6874" name="Прямоугольник 14"/>
          <p:cNvSpPr>
            <a:spLocks noChangeArrowheads="1"/>
          </p:cNvSpPr>
          <p:nvPr/>
        </p:nvSpPr>
        <p:spPr bwMode="auto">
          <a:xfrm>
            <a:off x="642910" y="1357298"/>
            <a:ext cx="6270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C00000"/>
                </a:solidFill>
                <a:latin typeface="Calibri" pitchFamily="34" charset="0"/>
              </a:rPr>
              <a:t>Joint AMAP/CLRTAP workshop, Potsdam, Germany, February 2016</a:t>
            </a:r>
            <a:endParaRPr lang="ru-RU" i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" name="Rectangle 40"/>
          <p:cNvSpPr txBox="1">
            <a:spLocks noChangeArrowheads="1"/>
          </p:cNvSpPr>
          <p:nvPr/>
        </p:nvSpPr>
        <p:spPr>
          <a:xfrm>
            <a:off x="0" y="241282"/>
            <a:ext cx="9144000" cy="61595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Cooperation with international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bodies (AMAP) </a:t>
            </a:r>
            <a:endParaRPr lang="ru-RU" sz="2800" b="1" dirty="0">
              <a:latin typeface="+mn-lt"/>
              <a:cs typeface="+mn-cs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0" y="836613"/>
            <a:ext cx="9144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zh-CN" sz="23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MSC-E activities relevant to the Arctic</a:t>
            </a:r>
            <a:endParaRPr lang="ru-RU" altLang="zh-CN" sz="2300" dirty="0" smtClean="0">
              <a:solidFill>
                <a:schemeClr val="tx2">
                  <a:lumMod val="50000"/>
                </a:schemeClr>
              </a:solidFill>
              <a:latin typeface="+mj-lt"/>
              <a:cs typeface="+mn-cs"/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UNEP ALL HEADER CY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71461"/>
            <a:ext cx="8085137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85750" y="1816106"/>
            <a:ext cx="8715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 pitchFamily="34" charset="0"/>
                <a:cs typeface="Arial" pitchFamily="34" charset="0"/>
              </a:rPr>
              <a:t>Project Concept for the Global Mercury Assessment 2018 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285750" y="2565406"/>
            <a:ext cx="85725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+mn-lt"/>
                <a:ea typeface="Calibri" pitchFamily="34" charset="0"/>
                <a:cs typeface="Arial" pitchFamily="34" charset="0"/>
              </a:rPr>
              <a:t>Updating information on modelling of atmospheric transport of mercury from source to receptor regions</a:t>
            </a:r>
          </a:p>
          <a:p>
            <a:pPr>
              <a:defRPr/>
            </a:pPr>
            <a:endParaRPr lang="ru-RU" sz="1100" dirty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GB" dirty="0">
                <a:latin typeface="+mn-lt"/>
                <a:ea typeface="Calibri" pitchFamily="34" charset="0"/>
                <a:cs typeface="Arial" pitchFamily="34" charset="0"/>
              </a:rPr>
              <a:t>Work on this component will be conducted by a core team of modelling experts (</a:t>
            </a:r>
            <a:r>
              <a:rPr lang="en-GB" b="1" dirty="0">
                <a:solidFill>
                  <a:srgbClr val="C00000"/>
                </a:solidFill>
                <a:latin typeface="+mn-lt"/>
                <a:ea typeface="Calibri" pitchFamily="34" charset="0"/>
                <a:cs typeface="Arial" pitchFamily="34" charset="0"/>
              </a:rPr>
              <a:t>Modelling Team</a:t>
            </a:r>
            <a:r>
              <a:rPr lang="en-GB" baseline="30000" dirty="0">
                <a:solidFill>
                  <a:srgbClr val="C00000"/>
                </a:solidFill>
                <a:latin typeface="+mn-lt"/>
                <a:ea typeface="Calibri" pitchFamily="34" charset="0"/>
                <a:cs typeface="Arial" pitchFamily="34" charset="0"/>
              </a:rPr>
              <a:t>[</a:t>
            </a:r>
            <a:r>
              <a:rPr lang="en-GB" baseline="30000" dirty="0" bmk="">
                <a:solidFill>
                  <a:srgbClr val="C00000"/>
                </a:solidFill>
                <a:latin typeface="+mn-lt"/>
                <a:ea typeface="Calibri" pitchFamily="34" charset="0"/>
                <a:cs typeface="Arial" pitchFamily="34" charset="0"/>
              </a:rPr>
              <a:t>1</a:t>
            </a:r>
            <a:r>
              <a:rPr lang="en-GB" baseline="30000" dirty="0" bmk="">
                <a:latin typeface="+mn-lt"/>
                <a:ea typeface="Calibri" pitchFamily="34" charset="0"/>
                <a:cs typeface="Arial" pitchFamily="34" charset="0"/>
              </a:rPr>
              <a:t>]</a:t>
            </a:r>
            <a:r>
              <a:rPr lang="en-GB" dirty="0">
                <a:latin typeface="+mn-lt"/>
                <a:ea typeface="Calibri" pitchFamily="34" charset="0"/>
                <a:cs typeface="Arial" pitchFamily="34" charset="0"/>
              </a:rPr>
              <a:t>) involving international experts and organizations. </a:t>
            </a:r>
            <a:endParaRPr lang="ru-RU" sz="2800" dirty="0">
              <a:latin typeface="+mn-lt"/>
              <a:cs typeface="+mn-cs"/>
            </a:endParaRPr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285720" y="4149735"/>
            <a:ext cx="8429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aseline="300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[1]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Modelling</a:t>
            </a:r>
            <a:r>
              <a:rPr lang="ru-RU" b="1" i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Team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 </a:t>
            </a:r>
            <a:r>
              <a:rPr lang="ru-RU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Provisional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lead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Meteorological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Synthesi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z</a:t>
            </a:r>
            <a:r>
              <a:rPr lang="ru-RU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ing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Centre-East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(MSC-E)  </a:t>
            </a:r>
            <a:endParaRPr lang="ru-RU" sz="4000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214950"/>
            <a:ext cx="81439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 smtClean="0">
                <a:latin typeface="+mn-lt"/>
              </a:rPr>
              <a:t>The First meeting of the Project Coordination Group for the Global Mercury Assessment 2018 will held 13-16 April 2016</a:t>
            </a:r>
            <a:endParaRPr lang="ru-RU" sz="17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468313" y="1196752"/>
            <a:ext cx="67935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10253F"/>
                </a:solidFill>
                <a:latin typeface="Calibri" pitchFamily="34" charset="0"/>
              </a:rPr>
              <a:t>               Global data on emissions and measured pollution levels</a:t>
            </a:r>
            <a:endParaRPr lang="ru-RU" sz="2000" i="1" dirty="0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38922" name="Text Box 6"/>
          <p:cNvSpPr txBox="1">
            <a:spLocks noChangeArrowheads="1"/>
          </p:cNvSpPr>
          <p:nvPr/>
        </p:nvSpPr>
        <p:spPr bwMode="auto">
          <a:xfrm>
            <a:off x="285720" y="1721080"/>
            <a:ext cx="8715404" cy="156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spcBef>
                <a:spcPct val="5000"/>
              </a:spcBef>
              <a:spcAft>
                <a:spcPct val="30000"/>
              </a:spcAft>
              <a:buBlip>
                <a:blip r:embed="rId2"/>
              </a:buBlip>
            </a:pPr>
            <a:r>
              <a:rPr lang="en-US" dirty="0">
                <a:latin typeface="+mn-lt"/>
              </a:rPr>
              <a:t>PCDD/F emissions of more than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140 countries </a:t>
            </a:r>
            <a:r>
              <a:rPr lang="en-US" dirty="0">
                <a:latin typeface="+mn-lt"/>
              </a:rPr>
              <a:t>(based on UNEP Toolkit)</a:t>
            </a:r>
          </a:p>
          <a:p>
            <a:pPr marL="361950" indent="-361950">
              <a:spcBef>
                <a:spcPct val="5000"/>
              </a:spcBef>
              <a:spcAft>
                <a:spcPct val="30000"/>
              </a:spcAft>
              <a:buBlip>
                <a:blip r:embed="rId2"/>
              </a:buBlip>
            </a:pPr>
            <a:r>
              <a:rPr lang="en-US" dirty="0">
                <a:latin typeface="+mn-lt"/>
              </a:rPr>
              <a:t>Emission data include PCDD/F releases to air, land, and water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900" dirty="0" smtClean="0"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             Measurements </a:t>
            </a:r>
            <a:r>
              <a:rPr lang="en-US" dirty="0">
                <a:latin typeface="+mn-lt"/>
              </a:rPr>
              <a:t>of POP air concentrations over the globe (SC GMP Data </a:t>
            </a:r>
            <a:r>
              <a:rPr lang="en-US" dirty="0" smtClean="0">
                <a:latin typeface="+mn-lt"/>
              </a:rPr>
              <a:t>Warehouse)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EMEP/MSC-E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contribution to the </a:t>
            </a:r>
            <a:r>
              <a:rPr lang="en-US" i="1" dirty="0" smtClean="0">
                <a:solidFill>
                  <a:srgbClr val="C00000"/>
                </a:solidFill>
                <a:latin typeface="+mn-lt"/>
              </a:rPr>
              <a:t>UNEP SC Second Global GMP report, 2016</a:t>
            </a:r>
            <a:endParaRPr lang="ru-RU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179356" y="5807094"/>
            <a:ext cx="4321175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Annual PCDD/F emissions to air (g I-TEQ/yr)</a:t>
            </a:r>
            <a:endParaRPr lang="ru-RU" sz="17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8924" name="Picture 23" descr="emis_to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02044"/>
            <a:ext cx="42132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14" descr="hcb_gmp_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2794" y="3500438"/>
            <a:ext cx="4078910" cy="2134800"/>
          </a:xfrm>
          <a:prstGeom prst="rect">
            <a:avLst/>
          </a:prstGeom>
          <a:noFill/>
        </p:spPr>
      </p:pic>
      <p:sp>
        <p:nvSpPr>
          <p:cNvPr id="38927" name="Text Box 14"/>
          <p:cNvSpPr txBox="1">
            <a:spLocks noChangeArrowheads="1"/>
          </p:cNvSpPr>
          <p:nvPr/>
        </p:nvSpPr>
        <p:spPr bwMode="auto">
          <a:xfrm>
            <a:off x="4570381" y="5807094"/>
            <a:ext cx="432117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Measured HCB air concentrations (pg/m</a:t>
            </a:r>
            <a:r>
              <a:rPr lang="en-US" sz="1700" baseline="30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3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  <a:p>
            <a:pPr algn="ctr"/>
            <a:endParaRPr lang="ru-RU" sz="17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40"/>
          <p:cNvSpPr txBox="1">
            <a:spLocks noChangeArrowheads="1"/>
          </p:cNvSpPr>
          <p:nvPr/>
        </p:nvSpPr>
        <p:spPr>
          <a:xfrm>
            <a:off x="0" y="357166"/>
            <a:ext cx="9144000" cy="830264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Cooperation with international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bodies 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altLang="zh-CN" sz="23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(Stockholm Convention)</a:t>
            </a:r>
            <a:endParaRPr lang="ru-RU" altLang="zh-CN" sz="2300" dirty="0">
              <a:solidFill>
                <a:schemeClr val="tx2">
                  <a:lumMod val="50000"/>
                </a:schemeClr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35" name="Group 71"/>
          <p:cNvGraphicFramePr>
            <a:graphicFrameLocks noGrp="1"/>
          </p:cNvGraphicFramePr>
          <p:nvPr/>
        </p:nvGraphicFramePr>
        <p:xfrm>
          <a:off x="428596" y="1714500"/>
          <a:ext cx="8572561" cy="4460564"/>
        </p:xfrm>
        <a:graphic>
          <a:graphicData uri="http://schemas.openxmlformats.org/drawingml/2006/table">
            <a:tbl>
              <a:tblPr/>
              <a:tblGrid>
                <a:gridCol w="5055619"/>
                <a:gridCol w="1685216"/>
                <a:gridCol w="1831726"/>
              </a:tblGrid>
              <a:tr h="65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Information on HM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Pb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Hg) and 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POP (PAHs, HCB, PCBs, PCDD/Fs) emissions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Official  emission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data 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CEIP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Emission data required for  modeling  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MSC-E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Time-series of national total emissions (annually)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Gridded sectoral emissions (once in five years)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Emissions of Large Point Sources (once in five years)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Gridded total emissions for the latest reported year generated by CEIP (except PCBs) (annually)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Time-series of gridded annual emissions 1990-2012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Vertical distribution of emissions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Speciation of Hg forms (Hg˚, Hg(II)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gas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, Hg(II)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Congener composition for POPs (PCDD/Fs – 17 congeners, PCBs)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Temporal variation of emissions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Historical emissions of PCBs, HCB, PCDD/Fs up to 1990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Emissions to other environmental compartments (PCDD/Fs, HCB)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Emissions for non-EMEP countries within the EMEP domain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/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(North Africa and Middle East)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Natural emissions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Re-suspension, re-emissions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Global emission inventories (PCDD/Fs, HCB, PCBs, Hg)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X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11331" name="Rectangle 2"/>
          <p:cNvSpPr>
            <a:spLocks noChangeArrowheads="1"/>
          </p:cNvSpPr>
          <p:nvPr/>
        </p:nvSpPr>
        <p:spPr bwMode="auto">
          <a:xfrm>
            <a:off x="571500" y="1125538"/>
            <a:ext cx="7786688" cy="46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Source: MSC-E contribution to the joint CEIP/MSC-E technical report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0" y="404665"/>
            <a:ext cx="9144000" cy="738336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Emission data required for model assessment of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pollution</a:t>
            </a:r>
            <a:endParaRPr lang="ru-RU" altLang="zh-CN" sz="24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Rectangle 40"/>
          <p:cNvSpPr txBox="1">
            <a:spLocks noChangeArrowheads="1"/>
          </p:cNvSpPr>
          <p:nvPr/>
        </p:nvSpPr>
        <p:spPr>
          <a:xfrm>
            <a:off x="0" y="142875"/>
            <a:ext cx="9144000" cy="61595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5"/>
          <p:cNvSpPr>
            <a:spLocks noChangeArrowheads="1"/>
          </p:cNvSpPr>
          <p:nvPr/>
        </p:nvSpPr>
        <p:spPr bwMode="auto">
          <a:xfrm>
            <a:off x="71406" y="4860925"/>
            <a:ext cx="31432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dirty="0" smtClean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Gridded </a:t>
            </a:r>
            <a:r>
              <a:rPr lang="en-US" dirty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emission data </a:t>
            </a:r>
            <a:endParaRPr lang="en-US" dirty="0" smtClean="0">
              <a:solidFill>
                <a:srgbClr val="17375E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                       areas covered</a:t>
            </a:r>
          </a:p>
          <a:p>
            <a:r>
              <a:rPr lang="en-US" dirty="0" smtClean="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                       areas not covered</a:t>
            </a:r>
            <a:endParaRPr lang="en-US" dirty="0">
              <a:solidFill>
                <a:srgbClr val="FF5353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2290" name="Рисунок 11" descr="! 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571625"/>
            <a:ext cx="3000375" cy="3162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Rectangle 40"/>
          <p:cNvSpPr txBox="1">
            <a:spLocks noChangeArrowheads="1"/>
          </p:cNvSpPr>
          <p:nvPr/>
        </p:nvSpPr>
        <p:spPr>
          <a:xfrm>
            <a:off x="0" y="142875"/>
            <a:ext cx="9144000" cy="61595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906" y="1425578"/>
            <a:ext cx="54292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143406" y="314007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228600" algn="l"/>
                <a:tab pos="1371600" algn="l"/>
                <a:tab pos="2400300" algn="l"/>
                <a:tab pos="3429000" algn="l"/>
              </a:tabLs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  <a:cs typeface="TimesNewRomanPS-BoldItalicMT"/>
              </a:rPr>
              <a:t>Temporal variations of B[a]P emissions at a particular location in Central Europe</a:t>
            </a:r>
          </a:p>
        </p:txBody>
      </p:sp>
      <p:pic>
        <p:nvPicPr>
          <p:cNvPr id="12294" name="Picture 2" descr="!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29" y="3857628"/>
            <a:ext cx="3857625" cy="1933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295" name="Прямоугольник 10"/>
          <p:cNvSpPr>
            <a:spLocks noChangeArrowheads="1"/>
          </p:cNvSpPr>
          <p:nvPr/>
        </p:nvSpPr>
        <p:spPr bwMode="auto">
          <a:xfrm>
            <a:off x="4143404" y="5857878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17375E"/>
                </a:solidFill>
                <a:latin typeface="Calibri" pitchFamily="34" charset="0"/>
                <a:ea typeface="Times New Roman" pitchFamily="18" charset="0"/>
                <a:cs typeface="TimesNewRomanPS-BoldItalicMT"/>
              </a:rPr>
              <a:t>Spatial distribution of global annual PCDD/F emissions to the atmosphere </a:t>
            </a:r>
            <a:endParaRPr lang="ru-RU">
              <a:solidFill>
                <a:srgbClr val="17375E"/>
              </a:solidFill>
              <a:latin typeface="Calibri" pitchFamily="34" charset="0"/>
              <a:ea typeface="Times New Roman" pitchFamily="18" charset="0"/>
              <a:cs typeface="TimesNewRomanPS-BoldItalicM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428604"/>
            <a:ext cx="914400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Emission characteristics affecting assessment of pollution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17" y="5286388"/>
            <a:ext cx="428628" cy="142876"/>
          </a:xfrm>
          <a:prstGeom prst="rect">
            <a:avLst/>
          </a:prstGeom>
          <a:solidFill>
            <a:srgbClr val="66FF3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14317" y="5543565"/>
            <a:ext cx="428628" cy="14287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0568" y="1500177"/>
          <a:ext cx="8740103" cy="3071831"/>
        </p:xfrm>
        <a:graphic>
          <a:graphicData uri="http://schemas.openxmlformats.org/drawingml/2006/table">
            <a:tbl>
              <a:tblPr/>
              <a:tblGrid>
                <a:gridCol w="3547047"/>
                <a:gridCol w="1037960"/>
                <a:gridCol w="1038774"/>
                <a:gridCol w="1038774"/>
                <a:gridCol w="1038774"/>
                <a:gridCol w="1038774"/>
              </a:tblGrid>
              <a:tr h="609988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Emission parameter</a:t>
                      </a:r>
                      <a:endParaRPr lang="ru-RU" sz="1500" b="1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Pb</a:t>
                      </a:r>
                      <a:r>
                        <a:rPr lang="en-US" sz="16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and </a:t>
                      </a:r>
                      <a:r>
                        <a:rPr lang="en-US" sz="1600" b="1" i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Cd</a:t>
                      </a:r>
                      <a:endParaRPr lang="ru-RU" sz="2400" b="1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Hg</a:t>
                      </a:r>
                      <a:endParaRPr lang="ru-RU" sz="2400" b="1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PAHs</a:t>
                      </a:r>
                      <a:endParaRPr lang="ru-RU" sz="2400" b="1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PCDD/Fs and PCBs</a:t>
                      </a:r>
                      <a:endParaRPr lang="ru-RU" sz="2400" b="1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HCB</a:t>
                      </a:r>
                      <a:endParaRPr lang="ru-RU" sz="2400" b="1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85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latin typeface="+mn-lt"/>
                          <a:ea typeface="Times New Roman"/>
                          <a:cs typeface="Times New Roman"/>
                        </a:rPr>
                        <a:t>Quality of gridded anthropogenic emissions</a:t>
                      </a:r>
                      <a:endParaRPr lang="ru-RU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</a:tr>
              <a:tr h="30499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latin typeface="+mn-lt"/>
                          <a:ea typeface="Times New Roman"/>
                          <a:cs typeface="Times New Roman"/>
                        </a:rPr>
                        <a:t>Chemical composition</a:t>
                      </a:r>
                      <a:endParaRPr lang="ru-RU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9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>
                          <a:latin typeface="+mn-lt"/>
                          <a:ea typeface="Times New Roman"/>
                          <a:cs typeface="Times New Roman"/>
                        </a:rPr>
                        <a:t>Temporal variation</a:t>
                      </a:r>
                      <a:endParaRPr lang="ru-RU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0499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latin typeface="+mn-lt"/>
                          <a:ea typeface="Times New Roman"/>
                          <a:cs typeface="Times New Roman"/>
                        </a:rPr>
                        <a:t>Vertical distribution</a:t>
                      </a:r>
                      <a:endParaRPr lang="ru-RU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highlight>
                            <a:srgbClr val="FFFF00"/>
                          </a:highlight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0499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>
                          <a:latin typeface="+mn-lt"/>
                          <a:ea typeface="Times New Roman"/>
                          <a:cs typeface="Times New Roman"/>
                        </a:rPr>
                        <a:t>Global emissions inventory</a:t>
                      </a:r>
                      <a:endParaRPr lang="ru-RU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highlight>
                            <a:srgbClr val="FFFF00"/>
                          </a:highlight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499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>
                          <a:latin typeface="+mn-lt"/>
                          <a:ea typeface="Times New Roman"/>
                          <a:cs typeface="Times New Roman"/>
                        </a:rPr>
                        <a:t>Historical emissions</a:t>
                      </a:r>
                      <a:endParaRPr lang="ru-RU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353"/>
                    </a:solidFill>
                  </a:tcPr>
                </a:tc>
              </a:tr>
              <a:tr h="30499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500">
                          <a:latin typeface="+mn-lt"/>
                          <a:ea typeface="Times New Roman"/>
                          <a:cs typeface="Times New Roman"/>
                        </a:rPr>
                        <a:t>Emissions to other media</a:t>
                      </a:r>
                      <a:endParaRPr lang="ru-RU" sz="15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4994"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en-US" sz="1500" dirty="0">
                          <a:latin typeface="+mn-lt"/>
                          <a:ea typeface="Times New Roman"/>
                          <a:cs typeface="Times New Roman"/>
                        </a:rPr>
                        <a:t> - First </a:t>
                      </a:r>
                      <a:r>
                        <a:rPr lang="en-US" sz="1500" dirty="0" smtClean="0">
                          <a:latin typeface="+mn-lt"/>
                          <a:ea typeface="Times New Roman"/>
                          <a:cs typeface="Times New Roman"/>
                        </a:rPr>
                        <a:t>priority                      - </a:t>
                      </a:r>
                      <a:r>
                        <a:rPr lang="en-US" sz="1500" dirty="0">
                          <a:latin typeface="+mn-lt"/>
                          <a:ea typeface="Times New Roman"/>
                          <a:cs typeface="Times New Roman"/>
                        </a:rPr>
                        <a:t>Second </a:t>
                      </a:r>
                      <a:r>
                        <a:rPr lang="en-US" sz="1500" dirty="0" smtClean="0">
                          <a:latin typeface="+mn-lt"/>
                          <a:ea typeface="Times New Roman"/>
                          <a:cs typeface="Times New Roman"/>
                        </a:rPr>
                        <a:t>priority                    - </a:t>
                      </a:r>
                      <a:r>
                        <a:rPr lang="en-US" sz="1500" dirty="0">
                          <a:latin typeface="+mn-lt"/>
                          <a:ea typeface="Times New Roman"/>
                          <a:cs typeface="Times New Roman"/>
                        </a:rPr>
                        <a:t>Third priority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1593850" y="4400550"/>
            <a:ext cx="263525" cy="142875"/>
          </a:xfrm>
          <a:prstGeom prst="rect">
            <a:avLst/>
          </a:prstGeom>
          <a:solidFill>
            <a:srgbClr val="FF535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594100" y="4389438"/>
            <a:ext cx="263525" cy="1539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5737225" y="4400550"/>
            <a:ext cx="263525" cy="142875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072074"/>
            <a:ext cx="771525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itchFamily="18" charset="0"/>
                <a:cs typeface="+mn-cs"/>
              </a:rPr>
              <a:t>Key emission parameters affecting quality of model estimates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429994"/>
            <a:ext cx="914400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Priorities for emission data preparation for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modeling 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9" name="Rectangle 40"/>
          <p:cNvSpPr txBox="1">
            <a:spLocks noChangeArrowheads="1"/>
          </p:cNvSpPr>
          <p:nvPr/>
        </p:nvSpPr>
        <p:spPr>
          <a:xfrm>
            <a:off x="0" y="142875"/>
            <a:ext cx="9144000" cy="61595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5" y="1857364"/>
            <a:ext cx="85725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+mn-lt"/>
                <a:cs typeface="+mn-cs"/>
              </a:rPr>
              <a:t>Local/regional/global </a:t>
            </a:r>
            <a:r>
              <a:rPr lang="en-US" sz="2000" dirty="0" err="1">
                <a:latin typeface="+mn-lt"/>
                <a:cs typeface="+mn-cs"/>
              </a:rPr>
              <a:t>transboundary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smtClean="0">
                <a:latin typeface="+mn-lt"/>
                <a:cs typeface="+mn-cs"/>
              </a:rPr>
              <a:t>transport</a:t>
            </a:r>
            <a:endParaRPr lang="en-US" sz="2000" dirty="0">
              <a:latin typeface="+mn-lt"/>
              <a:cs typeface="+mn-cs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+mn-lt"/>
                <a:cs typeface="+mn-cs"/>
              </a:rPr>
              <a:t>Transition to the new EMEP </a:t>
            </a:r>
            <a:r>
              <a:rPr lang="en-US" sz="2000" dirty="0" smtClean="0">
                <a:latin typeface="+mn-lt"/>
                <a:cs typeface="+mn-cs"/>
              </a:rPr>
              <a:t>grid</a:t>
            </a:r>
            <a:r>
              <a:rPr lang="en-US" sz="2000" dirty="0" smtClean="0">
                <a:latin typeface="+mn-lt"/>
              </a:rPr>
              <a:t> including model parameterization.</a:t>
            </a:r>
            <a:endParaRPr lang="en-US" sz="2000" dirty="0">
              <a:latin typeface="+mn-lt"/>
              <a:cs typeface="+mn-cs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+mn-lt"/>
                <a:cs typeface="+mn-cs"/>
              </a:rPr>
              <a:t>Cooperation with Belarus, UK, Poland (Case studies)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+mn-lt"/>
                <a:cs typeface="+mn-cs"/>
              </a:rPr>
              <a:t>Pollution of cities (Prague, Ostrava </a:t>
            </a:r>
            <a:r>
              <a:rPr lang="en-US" sz="2000" dirty="0" smtClean="0">
                <a:latin typeface="+mn-lt"/>
                <a:cs typeface="+mn-cs"/>
              </a:rPr>
              <a:t>…)</a:t>
            </a:r>
            <a:r>
              <a:rPr lang="en-US" sz="2000" dirty="0" smtClean="0">
                <a:latin typeface="+mn-lt"/>
              </a:rPr>
              <a:t>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+mn-lt"/>
                <a:cs typeface="+mn-cs"/>
              </a:rPr>
              <a:t>Exchange of information with  </a:t>
            </a:r>
            <a:r>
              <a:rPr lang="en-US" sz="2000" dirty="0">
                <a:latin typeface="+mn-lt"/>
                <a:cs typeface="+mn-cs"/>
              </a:rPr>
              <a:t>AMAP, UNEP (Hg), SC, HELCOM </a:t>
            </a:r>
            <a:endParaRPr lang="en-US" sz="2000" dirty="0" smtClean="0">
              <a:latin typeface="+mn-lt"/>
              <a:cs typeface="+mn-cs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en-US" sz="2000" dirty="0" smtClean="0">
                <a:latin typeface="+mn-lt"/>
              </a:rPr>
              <a:t>Contribution to the development of emission strategy (CEIP/MSC-E report)</a:t>
            </a:r>
          </a:p>
          <a:p>
            <a:pPr marL="457200" indent="-457200">
              <a:spcAft>
                <a:spcPts val="1200"/>
              </a:spcAft>
              <a:defRPr/>
            </a:pPr>
            <a:r>
              <a:rPr lang="en-US" sz="2000" dirty="0" smtClean="0">
                <a:latin typeface="+mn-lt"/>
                <a:cs typeface="+mn-cs"/>
              </a:rPr>
              <a:t>                                                             </a:t>
            </a: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6470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376092"/>
                </a:solidFill>
                <a:latin typeface="Calibri" pitchFamily="34" charset="0"/>
                <a:cs typeface="+mn-cs"/>
              </a:rPr>
              <a:t>Main goals in </a:t>
            </a:r>
            <a:r>
              <a:rPr lang="en-US" sz="3200" b="1" dirty="0" smtClean="0">
                <a:solidFill>
                  <a:srgbClr val="376092"/>
                </a:solidFill>
                <a:latin typeface="Calibri" pitchFamily="34" charset="0"/>
                <a:cs typeface="+mn-cs"/>
              </a:rPr>
              <a:t>2016/2017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3"/>
          <p:cNvSpPr txBox="1">
            <a:spLocks noChangeArrowheads="1"/>
          </p:cNvSpPr>
          <p:nvPr/>
        </p:nvSpPr>
        <p:spPr bwMode="auto">
          <a:xfrm>
            <a:off x="3490883" y="5670967"/>
            <a:ext cx="273526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66788"/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EMEP monitoring stations + moss measurements</a:t>
            </a:r>
            <a:endParaRPr lang="ru-RU" sz="17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2783" name="Picture 14" descr="emep_sites_moss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7858" y="2424530"/>
            <a:ext cx="2879725" cy="309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6500826" y="3737160"/>
            <a:ext cx="257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6788">
              <a:buFontTx/>
              <a:buBlip>
                <a:blip r:embed="rId3"/>
              </a:buBlip>
            </a:pPr>
            <a:r>
              <a:rPr lang="en-US" dirty="0">
                <a:latin typeface="Calibri" pitchFamily="34" charset="0"/>
              </a:rPr>
              <a:t>  wider spatial coverage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6443694" y="4165788"/>
            <a:ext cx="2557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6788">
              <a:buFontTx/>
              <a:buBlip>
                <a:blip r:embed="rId3"/>
              </a:buBlip>
            </a:pPr>
            <a:r>
              <a:rPr lang="en-US" dirty="0">
                <a:latin typeface="Calibri" pitchFamily="34" charset="0"/>
              </a:rPr>
              <a:t>  more detailed spatial 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     resolution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440458" y="2849769"/>
            <a:ext cx="213207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667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Measurements in mosses provide: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500034" y="1857364"/>
            <a:ext cx="7000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667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+mn-cs"/>
              </a:rPr>
              <a:t>Why do we need data on concentrations in mosses?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0" y="779463"/>
            <a:ext cx="9144000" cy="50641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altLang="zh-CN" sz="2300" dirty="0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Long-term trends of HM pollution (measurements in mosses vs. modelling)</a:t>
            </a:r>
            <a:endParaRPr lang="ru-RU" sz="2300" dirty="0">
              <a:solidFill>
                <a:schemeClr val="tx2">
                  <a:lumMod val="50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32777" name="Прямоугольник 17"/>
          <p:cNvSpPr>
            <a:spLocks noChangeArrowheads="1"/>
          </p:cNvSpPr>
          <p:nvPr/>
        </p:nvSpPr>
        <p:spPr bwMode="auto">
          <a:xfrm>
            <a:off x="214282" y="1285860"/>
            <a:ext cx="8215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29th TF meeting of the ICP-Vegetation</a:t>
            </a:r>
            <a:r>
              <a:rPr lang="en-GB" i="1" dirty="0">
                <a:solidFill>
                  <a:srgbClr val="C00000"/>
                </a:solidFill>
                <a:latin typeface="Calibri" pitchFamily="34" charset="0"/>
              </a:rPr>
              <a:t>,</a:t>
            </a:r>
            <a:r>
              <a:rPr lang="ru-RU" i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Dubna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, Russia, March</a:t>
            </a:r>
            <a:r>
              <a:rPr lang="en-GB" i="1" dirty="0">
                <a:solidFill>
                  <a:srgbClr val="C00000"/>
                </a:solidFill>
                <a:latin typeface="Calibri" pitchFamily="34" charset="0"/>
              </a:rPr>
              <a:t> 2016</a:t>
            </a:r>
            <a:endParaRPr lang="ru-RU" i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32778" name="Picture 10" descr="emep_si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670" y="2424530"/>
            <a:ext cx="2816225" cy="309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2779" name="Group 13"/>
          <p:cNvGrpSpPr>
            <a:grpSpLocks/>
          </p:cNvGrpSpPr>
          <p:nvPr/>
        </p:nvGrpSpPr>
        <p:grpSpPr bwMode="auto">
          <a:xfrm>
            <a:off x="465108" y="2428868"/>
            <a:ext cx="1320800" cy="276225"/>
            <a:chOff x="3107" y="3566"/>
            <a:chExt cx="832" cy="174"/>
          </a:xfrm>
        </p:grpSpPr>
        <p:sp>
          <p:nvSpPr>
            <p:cNvPr id="32781" name="Text Box 11"/>
            <p:cNvSpPr txBox="1">
              <a:spLocks noChangeArrowheads="1"/>
            </p:cNvSpPr>
            <p:nvPr/>
          </p:nvSpPr>
          <p:spPr bwMode="auto">
            <a:xfrm>
              <a:off x="3243" y="3566"/>
              <a:ext cx="69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+mn-lt"/>
                </a:rPr>
                <a:t>EMEP sites</a:t>
              </a:r>
              <a:endParaRPr lang="ru-RU" dirty="0">
                <a:latin typeface="+mn-lt"/>
              </a:endParaRPr>
            </a:p>
          </p:txBody>
        </p:sp>
        <p:sp>
          <p:nvSpPr>
            <p:cNvPr id="32782" name="Oval 12"/>
            <p:cNvSpPr>
              <a:spLocks noChangeArrowheads="1"/>
            </p:cNvSpPr>
            <p:nvPr/>
          </p:nvSpPr>
          <p:spPr bwMode="auto">
            <a:xfrm>
              <a:off x="3107" y="3615"/>
              <a:ext cx="91" cy="91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b="1">
                <a:latin typeface="+mn-lt"/>
              </a:endParaRPr>
            </a:p>
          </p:txBody>
        </p:sp>
      </p:grpSp>
      <p:sp>
        <p:nvSpPr>
          <p:cNvPr id="32780" name="Text Box 3"/>
          <p:cNvSpPr txBox="1">
            <a:spLocks noChangeArrowheads="1"/>
          </p:cNvSpPr>
          <p:nvPr/>
        </p:nvSpPr>
        <p:spPr bwMode="auto">
          <a:xfrm>
            <a:off x="285720" y="5670967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66788"/>
            <a:r>
              <a:rPr lang="en-US" sz="170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EMEP monitoring stations</a:t>
            </a:r>
            <a:endParaRPr lang="ru-RU" sz="170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Rectangle 40"/>
          <p:cNvSpPr txBox="1">
            <a:spLocks noChangeArrowheads="1"/>
          </p:cNvSpPr>
          <p:nvPr/>
        </p:nvSpPr>
        <p:spPr>
          <a:xfrm>
            <a:off x="0" y="241282"/>
            <a:ext cx="9144000" cy="61595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Cooperation with effects community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57554" y="2362193"/>
            <a:ext cx="2136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Moss measurements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ma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5425" y="1357313"/>
            <a:ext cx="3124200" cy="23971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8" name="Рисунок 17" descr="ma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75" y="3825875"/>
            <a:ext cx="3160713" cy="2428875"/>
          </a:xfrm>
          <a:prstGeom prst="rect">
            <a:avLst/>
          </a:prstGeom>
          <a:ln w="6350">
            <a:solidFill>
              <a:schemeClr val="tx2">
                <a:lumMod val="75000"/>
              </a:schemeClr>
            </a:solidFill>
          </a:ln>
        </p:spPr>
      </p:pic>
      <p:pic>
        <p:nvPicPr>
          <p:cNvPr id="3" name="Picture 3" descr="pb_grids_allyears_1234_23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503363"/>
            <a:ext cx="2466975" cy="275113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3796" name="AutoShape 14"/>
          <p:cNvSpPr>
            <a:spLocks noChangeArrowheads="1"/>
          </p:cNvSpPr>
          <p:nvPr/>
        </p:nvSpPr>
        <p:spPr bwMode="auto">
          <a:xfrm>
            <a:off x="3143250" y="1397000"/>
            <a:ext cx="1857375" cy="4929188"/>
          </a:xfrm>
          <a:prstGeom prst="wedgeRectCallout">
            <a:avLst>
              <a:gd name="adj1" fmla="val -91616"/>
              <a:gd name="adj2" fmla="val -25741"/>
            </a:avLst>
          </a:prstGeom>
          <a:solidFill>
            <a:schemeClr val="bg1">
              <a:alpha val="50195"/>
            </a:scheme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33797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2613" y="1468438"/>
            <a:ext cx="173513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0" y="3040063"/>
            <a:ext cx="17351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50" y="4633913"/>
            <a:ext cx="17351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5138" y="4402138"/>
            <a:ext cx="2519362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Text Box 13"/>
          <p:cNvSpPr txBox="1">
            <a:spLocks noChangeArrowheads="1"/>
          </p:cNvSpPr>
          <p:nvPr/>
        </p:nvSpPr>
        <p:spPr bwMode="auto">
          <a:xfrm>
            <a:off x="5357813" y="1397000"/>
            <a:ext cx="3000375" cy="492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600">
                <a:latin typeface="Calibri" pitchFamily="34" charset="0"/>
              </a:rPr>
              <a:t>Reduction (%) of </a:t>
            </a:r>
            <a:r>
              <a:rPr lang="en-US" sz="1600" b="1">
                <a:solidFill>
                  <a:schemeClr val="accent1"/>
                </a:solidFill>
                <a:latin typeface="Calibri" pitchFamily="34" charset="0"/>
              </a:rPr>
              <a:t>modelled</a:t>
            </a:r>
            <a:r>
              <a:rPr lang="en-US" sz="1600">
                <a:latin typeface="Calibri" pitchFamily="34" charset="0"/>
              </a:rPr>
              <a:t> 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total deposition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3802" name="Text Box 14"/>
          <p:cNvSpPr txBox="1">
            <a:spLocks noChangeArrowheads="1"/>
          </p:cNvSpPr>
          <p:nvPr/>
        </p:nvSpPr>
        <p:spPr bwMode="auto">
          <a:xfrm>
            <a:off x="5370513" y="3825875"/>
            <a:ext cx="2773362" cy="492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600">
                <a:latin typeface="Calibri" pitchFamily="34" charset="0"/>
              </a:rPr>
              <a:t>Reduction (%) of </a:t>
            </a:r>
            <a:r>
              <a:rPr lang="en-US" sz="1600" b="1">
                <a:solidFill>
                  <a:schemeClr val="accent1"/>
                </a:solidFill>
                <a:latin typeface="Calibri" pitchFamily="34" charset="0"/>
              </a:rPr>
              <a:t>observed</a:t>
            </a:r>
            <a:r>
              <a:rPr lang="en-US" sz="1600">
                <a:latin typeface="Calibri" pitchFamily="34" charset="0"/>
              </a:rPr>
              <a:t> 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conc. in mosses</a:t>
            </a:r>
            <a:endParaRPr lang="ru-RU" sz="1600">
              <a:latin typeface="Calibri" pitchFamily="34" charset="0"/>
            </a:endParaRPr>
          </a:p>
        </p:txBody>
      </p:sp>
      <p:pic>
        <p:nvPicPr>
          <p:cNvPr id="33803" name="Рисунок 19" descr="legend_scandinavia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9563" y="2825750"/>
            <a:ext cx="635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Рисунок 20" descr="legend_scandinavia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2438" y="5326063"/>
            <a:ext cx="635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40"/>
          <p:cNvSpPr txBox="1">
            <a:spLocks noChangeArrowheads="1"/>
          </p:cNvSpPr>
          <p:nvPr/>
        </p:nvSpPr>
        <p:spPr>
          <a:xfrm>
            <a:off x="0" y="241282"/>
            <a:ext cx="9144000" cy="61595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Cooperation with effects community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>
          <a:xfrm>
            <a:off x="0" y="779447"/>
            <a:ext cx="9144000" cy="5064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2300" dirty="0">
                <a:solidFill>
                  <a:schemeClr val="tx2">
                    <a:lumMod val="50000"/>
                  </a:schemeClr>
                </a:solidFill>
                <a:latin typeface="+mj-lt"/>
                <a:cs typeface="+mn-cs"/>
              </a:rPr>
              <a:t>Comparison of changes of lead deposition and concentrations in mosses</a:t>
            </a:r>
            <a:endParaRPr lang="ru-RU" altLang="zh-CN" sz="2300" dirty="0">
              <a:solidFill>
                <a:schemeClr val="tx2">
                  <a:lumMod val="50000"/>
                </a:schemeClr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50825" y="1868488"/>
            <a:ext cx="419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Hg wet deposition (0.2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°×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0.2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°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338" name="Picture 5" descr="hg_wet(jul_2010)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2300288"/>
            <a:ext cx="410527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hg_wet(jul_2010)lege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3" y="4922838"/>
            <a:ext cx="32385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4806950" y="1571625"/>
            <a:ext cx="3586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Model evaluation vs. measurements</a:t>
            </a:r>
          </a:p>
          <a:p>
            <a:pPr algn="ctr"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at site DE02 (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Waldhof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Germany)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4341" name="Group 20"/>
          <p:cNvGrpSpPr>
            <a:grpSpLocks/>
          </p:cNvGrpSpPr>
          <p:nvPr/>
        </p:nvGrpSpPr>
        <p:grpSpPr bwMode="auto">
          <a:xfrm>
            <a:off x="5148263" y="5564188"/>
            <a:ext cx="3116262" cy="338137"/>
            <a:chOff x="2672" y="3737"/>
            <a:chExt cx="1963" cy="213"/>
          </a:xfrm>
        </p:grpSpPr>
        <p:sp>
          <p:nvSpPr>
            <p:cNvPr id="57365" name="Line 21"/>
            <p:cNvSpPr>
              <a:spLocks noChangeShapeType="1"/>
            </p:cNvSpPr>
            <p:nvPr/>
          </p:nvSpPr>
          <p:spPr bwMode="auto">
            <a:xfrm>
              <a:off x="3918" y="3855"/>
              <a:ext cx="220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7366" name="Line 22"/>
            <p:cNvSpPr>
              <a:spLocks noChangeShapeType="1"/>
            </p:cNvSpPr>
            <p:nvPr/>
          </p:nvSpPr>
          <p:spPr bwMode="auto">
            <a:xfrm>
              <a:off x="2672" y="3855"/>
              <a:ext cx="22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7367" name="Text Box 23"/>
            <p:cNvSpPr txBox="1">
              <a:spLocks noChangeArrowheads="1"/>
            </p:cNvSpPr>
            <p:nvPr/>
          </p:nvSpPr>
          <p:spPr bwMode="auto">
            <a:xfrm>
              <a:off x="4171" y="3737"/>
              <a:ext cx="4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Model</a:t>
              </a:r>
              <a:endParaRPr lang="ru-RU" sz="160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57368" name="Text Box 24"/>
            <p:cNvSpPr txBox="1">
              <a:spLocks noChangeArrowheads="1"/>
            </p:cNvSpPr>
            <p:nvPr/>
          </p:nvSpPr>
          <p:spPr bwMode="auto">
            <a:xfrm>
              <a:off x="2921" y="3737"/>
              <a:ext cx="80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Observations</a:t>
              </a:r>
              <a:endParaRPr lang="ru-RU" sz="1600">
                <a:solidFill>
                  <a:schemeClr val="tx2">
                    <a:lumMod val="50000"/>
                  </a:schemeClr>
                </a:solidFill>
                <a:latin typeface="+mn-lt"/>
              </a:endParaRPr>
            </a:p>
          </p:txBody>
        </p:sp>
      </p:grpSp>
      <p:pic>
        <p:nvPicPr>
          <p:cNvPr id="14342" name="Picture 136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2219325"/>
            <a:ext cx="4318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738" name="Rectangle 1370"/>
          <p:cNvSpPr>
            <a:spLocks noChangeArrowheads="1"/>
          </p:cNvSpPr>
          <p:nvPr/>
        </p:nvSpPr>
        <p:spPr bwMode="auto">
          <a:xfrm>
            <a:off x="6588125" y="3227388"/>
            <a:ext cx="2052638" cy="2127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344" name="Picture 13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3876675"/>
            <a:ext cx="43180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741" name="Rectangle 1373"/>
          <p:cNvSpPr>
            <a:spLocks noChangeArrowheads="1"/>
          </p:cNvSpPr>
          <p:nvPr/>
        </p:nvSpPr>
        <p:spPr bwMode="auto">
          <a:xfrm>
            <a:off x="6624638" y="4006850"/>
            <a:ext cx="2052637" cy="1571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 useBgFill="1">
        <p:nvSpPr>
          <p:cNvPr id="59749" name="Rectangle 1381"/>
          <p:cNvSpPr>
            <a:spLocks noChangeArrowheads="1"/>
          </p:cNvSpPr>
          <p:nvPr/>
        </p:nvSpPr>
        <p:spPr bwMode="auto">
          <a:xfrm>
            <a:off x="6445250" y="3659188"/>
            <a:ext cx="735013" cy="1746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900">
                <a:solidFill>
                  <a:schemeClr val="tx2">
                    <a:lumMod val="50000"/>
                  </a:schemeClr>
                </a:solidFill>
                <a:latin typeface="+mn-lt"/>
              </a:rPr>
              <a:t>Day of year</a:t>
            </a:r>
            <a:endParaRPr lang="ru-RU" sz="90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 useBgFill="1">
        <p:nvSpPr>
          <p:cNvPr id="59750" name="Rectangle 1382"/>
          <p:cNvSpPr>
            <a:spLocks noChangeArrowheads="1"/>
          </p:cNvSpPr>
          <p:nvPr/>
        </p:nvSpPr>
        <p:spPr bwMode="auto">
          <a:xfrm>
            <a:off x="6445250" y="5316538"/>
            <a:ext cx="735013" cy="1746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900">
                <a:solidFill>
                  <a:schemeClr val="tx2">
                    <a:lumMod val="50000"/>
                  </a:schemeClr>
                </a:solidFill>
                <a:latin typeface="+mn-lt"/>
              </a:rPr>
              <a:t>Day of year</a:t>
            </a:r>
            <a:endParaRPr lang="ru-RU" sz="90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4932363" y="2300288"/>
            <a:ext cx="4778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+mn-lt"/>
              </a:rPr>
              <a:t>Hg</a:t>
            </a:r>
            <a:r>
              <a:rPr lang="en-US" sz="1600" baseline="30000">
                <a:solidFill>
                  <a:schemeClr val="tx2">
                    <a:lumMod val="50000"/>
                  </a:schemeClr>
                </a:solidFill>
                <a:latin typeface="+mn-lt"/>
              </a:rPr>
              <a:t>0</a:t>
            </a:r>
            <a:endParaRPr lang="ru-RU" sz="1600" baseline="3000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5000625" y="4000500"/>
            <a:ext cx="86836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Hg(II)</a:t>
            </a:r>
            <a:r>
              <a:rPr lang="en-US" sz="1600" baseline="-25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part</a:t>
            </a:r>
            <a:endParaRPr lang="ru-RU" sz="1600" baseline="-25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Rectangle 40"/>
          <p:cNvSpPr txBox="1">
            <a:spLocks noChangeArrowheads="1"/>
          </p:cNvSpPr>
          <p:nvPr/>
        </p:nvSpPr>
        <p:spPr>
          <a:xfrm>
            <a:off x="0" y="142875"/>
            <a:ext cx="9144000" cy="61595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376092"/>
                </a:solidFill>
                <a:latin typeface="+mj-lt"/>
              </a:rPr>
              <a:t>Transition to the new EMEP grid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4351" name="Rectangle 2"/>
          <p:cNvSpPr txBox="1">
            <a:spLocks noChangeArrowheads="1"/>
          </p:cNvSpPr>
          <p:nvPr/>
        </p:nvSpPr>
        <p:spPr bwMode="auto">
          <a:xfrm>
            <a:off x="0" y="8239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dirty="0">
                <a:solidFill>
                  <a:srgbClr val="10253F"/>
                </a:solidFill>
                <a:latin typeface="Calibri" pitchFamily="34" charset="0"/>
                <a:ea typeface="宋体" pitchFamily="2" charset="-122"/>
              </a:rPr>
              <a:t>Pilot simulations of </a:t>
            </a:r>
            <a:r>
              <a:rPr lang="en-US" sz="2400" dirty="0" smtClean="0">
                <a:solidFill>
                  <a:srgbClr val="10253F"/>
                </a:solidFill>
                <a:latin typeface="Calibri" pitchFamily="34" charset="0"/>
                <a:ea typeface="宋体" pitchFamily="2" charset="-122"/>
              </a:rPr>
              <a:t>HM pollution </a:t>
            </a:r>
            <a:r>
              <a:rPr lang="en-US" sz="2400" dirty="0">
                <a:solidFill>
                  <a:srgbClr val="10253F"/>
                </a:solidFill>
                <a:latin typeface="Calibri" pitchFamily="34" charset="0"/>
                <a:ea typeface="宋体" pitchFamily="2" charset="-122"/>
              </a:rPr>
              <a:t>over the </a:t>
            </a:r>
            <a:r>
              <a:rPr lang="en-US" sz="2400" dirty="0" smtClean="0">
                <a:solidFill>
                  <a:srgbClr val="10253F"/>
                </a:solidFill>
                <a:latin typeface="Calibri" pitchFamily="34" charset="0"/>
                <a:ea typeface="宋体" pitchFamily="2" charset="-122"/>
              </a:rPr>
              <a:t>new EMEP grid</a:t>
            </a:r>
            <a:endParaRPr lang="ru-RU" sz="2400" dirty="0">
              <a:solidFill>
                <a:srgbClr val="10253F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5"/>
          <p:cNvSpPr>
            <a:spLocks noChangeArrowheads="1"/>
          </p:cNvSpPr>
          <p:nvPr/>
        </p:nvSpPr>
        <p:spPr bwMode="auto">
          <a:xfrm>
            <a:off x="285750" y="4643438"/>
            <a:ext cx="5281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i="1">
                <a:solidFill>
                  <a:srgbClr val="C00000"/>
                </a:solidFill>
                <a:latin typeface="Calibri" pitchFamily="34" charset="0"/>
              </a:rPr>
              <a:t>TF HTAP Workshop, Potsdam, Germany, February 2016</a:t>
            </a:r>
            <a:endParaRPr lang="ru-RU" i="1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14383" name="Group 47"/>
          <p:cNvGraphicFramePr>
            <a:graphicFrameLocks noGrp="1"/>
          </p:cNvGraphicFramePr>
          <p:nvPr/>
        </p:nvGraphicFramePr>
        <p:xfrm>
          <a:off x="357188" y="1071563"/>
          <a:ext cx="3914775" cy="3351848"/>
        </p:xfrm>
        <a:graphic>
          <a:graphicData uri="http://schemas.openxmlformats.org/drawingml/2006/table">
            <a:tbl>
              <a:tblPr/>
              <a:tblGrid>
                <a:gridCol w="1685925"/>
                <a:gridCol w="2228850"/>
              </a:tblGrid>
              <a:tr h="2476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Participating models: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Model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National experts</a:t>
                      </a:r>
                      <a:endParaRPr kumimoji="0" lang="ru-RU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GLEMOS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EMEP/MSC-E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ECHMERIT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CNR-IIA (Italy)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CMAQ-Hg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HZG (Germany)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WRF-Chem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CNR-IIA (Italy)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GEOS-Chem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MIT (USA)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GEM-MACH-Hg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Environment Canada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p-TOMCAT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Cambridge (UK)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6407" name="Group 5"/>
          <p:cNvGrpSpPr>
            <a:grpSpLocks noChangeAspect="1"/>
          </p:cNvGrpSpPr>
          <p:nvPr/>
        </p:nvGrpSpPr>
        <p:grpSpPr bwMode="auto">
          <a:xfrm>
            <a:off x="1042988" y="5703888"/>
            <a:ext cx="784225" cy="677862"/>
            <a:chOff x="92" y="3959"/>
            <a:chExt cx="384" cy="333"/>
          </a:xfrm>
        </p:grpSpPr>
        <p:sp>
          <p:nvSpPr>
            <p:cNvPr id="16428" name="Oval 6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0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pitchFamily="34" charset="0"/>
              </a:endParaRPr>
            </a:p>
          </p:txBody>
        </p:sp>
        <p:pic>
          <p:nvPicPr>
            <p:cNvPr id="16429" name="Picture 7" descr="Log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408" name="Picture 11" descr="HZ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3588" y="5757863"/>
            <a:ext cx="59213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13" descr="CNR-I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8688" y="5735638"/>
            <a:ext cx="73342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410" name="Group 23"/>
          <p:cNvGrpSpPr>
            <a:grpSpLocks/>
          </p:cNvGrpSpPr>
          <p:nvPr/>
        </p:nvGrpSpPr>
        <p:grpSpPr bwMode="auto">
          <a:xfrm>
            <a:off x="4287838" y="5846763"/>
            <a:ext cx="2006600" cy="390525"/>
            <a:chOff x="3610" y="3156"/>
            <a:chExt cx="1264" cy="246"/>
          </a:xfrm>
        </p:grpSpPr>
        <p:sp>
          <p:nvSpPr>
            <p:cNvPr id="16426" name="Text Box 20"/>
            <p:cNvSpPr txBox="1">
              <a:spLocks noChangeArrowheads="1"/>
            </p:cNvSpPr>
            <p:nvPr/>
          </p:nvSpPr>
          <p:spPr bwMode="auto">
            <a:xfrm>
              <a:off x="4025" y="3156"/>
              <a:ext cx="849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400"/>
                <a:t>Environment Canada</a:t>
              </a:r>
              <a:endParaRPr lang="ru-RU" sz="1400"/>
            </a:p>
          </p:txBody>
        </p:sp>
        <p:pic>
          <p:nvPicPr>
            <p:cNvPr id="16427" name="Picture 21" descr="EnvCanada_log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10" y="3164"/>
              <a:ext cx="421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411" name="Picture 30" descr="MIT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0638" y="5794375"/>
            <a:ext cx="949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2" name="Picture 31" descr="Cambredge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78738" y="5749925"/>
            <a:ext cx="5064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413" name="Group 49"/>
          <p:cNvGrpSpPr>
            <a:grpSpLocks/>
          </p:cNvGrpSpPr>
          <p:nvPr/>
        </p:nvGrpSpPr>
        <p:grpSpPr bwMode="auto">
          <a:xfrm>
            <a:off x="5078413" y="1285875"/>
            <a:ext cx="2698750" cy="1350963"/>
            <a:chOff x="3243" y="1253"/>
            <a:chExt cx="1700" cy="851"/>
          </a:xfrm>
        </p:grpSpPr>
        <p:pic>
          <p:nvPicPr>
            <p:cNvPr id="16424" name="Picture 39" descr="gem_geoschem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43" y="1253"/>
              <a:ext cx="1700" cy="851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425" name="Text Box 22"/>
            <p:cNvSpPr txBox="1">
              <a:spLocks noChangeArrowheads="1"/>
            </p:cNvSpPr>
            <p:nvPr/>
          </p:nvSpPr>
          <p:spPr bwMode="auto">
            <a:xfrm>
              <a:off x="3243" y="1253"/>
              <a:ext cx="648" cy="134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36000" tIns="0" rIns="36000" bIns="0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GEOS-Chem</a:t>
              </a:r>
              <a:endParaRPr lang="ru-RU" sz="1400">
                <a:latin typeface="Tahoma" pitchFamily="34" charset="0"/>
              </a:endParaRPr>
            </a:p>
          </p:txBody>
        </p:sp>
      </p:grpSp>
      <p:grpSp>
        <p:nvGrpSpPr>
          <p:cNvPr id="16414" name="Group 50"/>
          <p:cNvGrpSpPr>
            <a:grpSpLocks/>
          </p:cNvGrpSpPr>
          <p:nvPr/>
        </p:nvGrpSpPr>
        <p:grpSpPr bwMode="auto">
          <a:xfrm>
            <a:off x="5462588" y="2078038"/>
            <a:ext cx="2698750" cy="1350962"/>
            <a:chOff x="3470" y="1616"/>
            <a:chExt cx="1700" cy="851"/>
          </a:xfrm>
        </p:grpSpPr>
        <p:pic>
          <p:nvPicPr>
            <p:cNvPr id="16422" name="Picture 41" descr="gem_echmerit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70" y="1616"/>
              <a:ext cx="1700" cy="851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423" name="Text Box 22"/>
            <p:cNvSpPr txBox="1">
              <a:spLocks noChangeArrowheads="1"/>
            </p:cNvSpPr>
            <p:nvPr/>
          </p:nvSpPr>
          <p:spPr bwMode="auto">
            <a:xfrm>
              <a:off x="3470" y="1616"/>
              <a:ext cx="578" cy="134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36000" tIns="0" rIns="36000" bIns="0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ECHMERIT</a:t>
              </a:r>
              <a:endParaRPr lang="ru-RU" sz="1400">
                <a:latin typeface="Tahoma" pitchFamily="34" charset="0"/>
              </a:endParaRPr>
            </a:p>
          </p:txBody>
        </p:sp>
      </p:grpSp>
      <p:grpSp>
        <p:nvGrpSpPr>
          <p:cNvPr id="16415" name="Group 51"/>
          <p:cNvGrpSpPr>
            <a:grpSpLocks/>
          </p:cNvGrpSpPr>
          <p:nvPr/>
        </p:nvGrpSpPr>
        <p:grpSpPr bwMode="auto">
          <a:xfrm>
            <a:off x="5846763" y="2870200"/>
            <a:ext cx="2698750" cy="1350963"/>
            <a:chOff x="3651" y="1979"/>
            <a:chExt cx="1700" cy="851"/>
          </a:xfrm>
        </p:grpSpPr>
        <p:pic>
          <p:nvPicPr>
            <p:cNvPr id="16420" name="Picture 38" descr="gem_gem-mach-h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651" y="1979"/>
              <a:ext cx="1700" cy="851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421" name="Text Box 22"/>
            <p:cNvSpPr txBox="1">
              <a:spLocks noChangeArrowheads="1"/>
            </p:cNvSpPr>
            <p:nvPr/>
          </p:nvSpPr>
          <p:spPr bwMode="auto">
            <a:xfrm>
              <a:off x="3651" y="1979"/>
              <a:ext cx="786" cy="134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36000" tIns="0" rIns="36000" bIns="0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GEM-MACH-Hg</a:t>
              </a:r>
              <a:endParaRPr lang="ru-RU" sz="1400">
                <a:latin typeface="Tahoma" pitchFamily="34" charset="0"/>
              </a:endParaRPr>
            </a:p>
          </p:txBody>
        </p:sp>
      </p:grpSp>
      <p:grpSp>
        <p:nvGrpSpPr>
          <p:cNvPr id="16416" name="Group 52"/>
          <p:cNvGrpSpPr>
            <a:grpSpLocks/>
          </p:cNvGrpSpPr>
          <p:nvPr/>
        </p:nvGrpSpPr>
        <p:grpSpPr bwMode="auto">
          <a:xfrm>
            <a:off x="6230938" y="3662363"/>
            <a:ext cx="2698750" cy="1350962"/>
            <a:chOff x="3833" y="2432"/>
            <a:chExt cx="1700" cy="851"/>
          </a:xfrm>
        </p:grpSpPr>
        <p:pic>
          <p:nvPicPr>
            <p:cNvPr id="16418" name="Picture 40" descr="gem_glemos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33" y="2432"/>
              <a:ext cx="1700" cy="851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419" name="Text Box 22"/>
            <p:cNvSpPr txBox="1">
              <a:spLocks noChangeArrowheads="1"/>
            </p:cNvSpPr>
            <p:nvPr/>
          </p:nvSpPr>
          <p:spPr bwMode="auto">
            <a:xfrm>
              <a:off x="3833" y="2432"/>
              <a:ext cx="467" cy="134"/>
            </a:xfrm>
            <a:prstGeom prst="rect">
              <a:avLst/>
            </a:prstGeom>
            <a:solidFill>
              <a:srgbClr val="FFFFFF">
                <a:alpha val="7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36000" tIns="0" rIns="36000" bIns="0">
              <a:spAutoFit/>
            </a:bodyPr>
            <a:lstStyle/>
            <a:p>
              <a:r>
                <a:rPr lang="en-US" sz="1400">
                  <a:latin typeface="Tahoma" pitchFamily="34" charset="0"/>
                </a:rPr>
                <a:t>GLEMOS</a:t>
              </a:r>
              <a:endParaRPr lang="ru-RU" sz="1400">
                <a:latin typeface="Tahoma" pitchFamily="34" charset="0"/>
              </a:endParaRPr>
            </a:p>
          </p:txBody>
        </p:sp>
      </p:grpSp>
      <p:sp>
        <p:nvSpPr>
          <p:cNvPr id="204" name="Прямоугольник 203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Multi-model assessment of mercury pollution and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processes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700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642938" y="6215063"/>
            <a:ext cx="5214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Seasonal variation of Hg wet deposition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18434" name="Группа 263"/>
          <p:cNvGrpSpPr>
            <a:grpSpLocks/>
          </p:cNvGrpSpPr>
          <p:nvPr/>
        </p:nvGrpSpPr>
        <p:grpSpPr bwMode="auto">
          <a:xfrm>
            <a:off x="5643563" y="5387975"/>
            <a:ext cx="2736850" cy="755650"/>
            <a:chOff x="6148368" y="5643578"/>
            <a:chExt cx="2736126" cy="756170"/>
          </a:xfrm>
        </p:grpSpPr>
        <p:sp>
          <p:nvSpPr>
            <p:cNvPr id="18676" name="Oval 24"/>
            <p:cNvSpPr>
              <a:spLocks noChangeAspect="1" noChangeArrowheads="1"/>
            </p:cNvSpPr>
            <p:nvPr/>
          </p:nvSpPr>
          <p:spPr bwMode="auto">
            <a:xfrm>
              <a:off x="6900880" y="6291282"/>
              <a:ext cx="68263" cy="69850"/>
            </a:xfrm>
            <a:prstGeom prst="ellipse">
              <a:avLst/>
            </a:prstGeom>
            <a:solidFill>
              <a:srgbClr val="333333"/>
            </a:solidFill>
            <a:ln w="4826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677" name="Rectangle 25"/>
            <p:cNvSpPr>
              <a:spLocks noChangeArrowheads="1"/>
            </p:cNvSpPr>
            <p:nvPr/>
          </p:nvSpPr>
          <p:spPr bwMode="auto">
            <a:xfrm>
              <a:off x="7072330" y="6215082"/>
              <a:ext cx="101470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</a:rPr>
                <a:t>Measurements</a:t>
              </a:r>
              <a:endParaRPr lang="ru-RU" sz="1200">
                <a:latin typeface="Calibri" pitchFamily="34" charset="0"/>
              </a:endParaRPr>
            </a:p>
          </p:txBody>
        </p:sp>
        <p:sp>
          <p:nvSpPr>
            <p:cNvPr id="18678" name="Line 26"/>
            <p:cNvSpPr>
              <a:spLocks noChangeShapeType="1"/>
            </p:cNvSpPr>
            <p:nvPr/>
          </p:nvSpPr>
          <p:spPr bwMode="auto">
            <a:xfrm>
              <a:off x="7789843" y="5746766"/>
              <a:ext cx="125413" cy="0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79" name="Rectangle 27"/>
            <p:cNvSpPr>
              <a:spLocks noChangeArrowheads="1"/>
            </p:cNvSpPr>
            <p:nvPr/>
          </p:nvSpPr>
          <p:spPr bwMode="auto">
            <a:xfrm>
              <a:off x="7991455" y="5643578"/>
              <a:ext cx="80310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</a:rPr>
                <a:t>ECHMERIT</a:t>
              </a:r>
              <a:endParaRPr lang="ru-RU" sz="1200">
                <a:latin typeface="Calibri" pitchFamily="34" charset="0"/>
              </a:endParaRPr>
            </a:p>
          </p:txBody>
        </p:sp>
        <p:sp>
          <p:nvSpPr>
            <p:cNvPr id="18680" name="Line 28"/>
            <p:cNvSpPr>
              <a:spLocks noChangeShapeType="1"/>
            </p:cNvSpPr>
            <p:nvPr/>
          </p:nvSpPr>
          <p:spPr bwMode="auto">
            <a:xfrm>
              <a:off x="6167458" y="6034105"/>
              <a:ext cx="125413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81" name="Rectangle 29"/>
            <p:cNvSpPr>
              <a:spLocks noChangeArrowheads="1"/>
            </p:cNvSpPr>
            <p:nvPr/>
          </p:nvSpPr>
          <p:spPr bwMode="auto">
            <a:xfrm>
              <a:off x="6367483" y="5929330"/>
              <a:ext cx="65883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</a:rPr>
                <a:t>GLEMOS</a:t>
              </a:r>
              <a:endParaRPr lang="ru-RU" sz="1200">
                <a:latin typeface="Calibri" pitchFamily="34" charset="0"/>
              </a:endParaRPr>
            </a:p>
          </p:txBody>
        </p:sp>
        <p:sp>
          <p:nvSpPr>
            <p:cNvPr id="18682" name="Line 30"/>
            <p:cNvSpPr>
              <a:spLocks noChangeShapeType="1"/>
            </p:cNvSpPr>
            <p:nvPr/>
          </p:nvSpPr>
          <p:spPr bwMode="auto">
            <a:xfrm>
              <a:off x="6148368" y="5746766"/>
              <a:ext cx="125413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83" name="Rectangle 31"/>
            <p:cNvSpPr>
              <a:spLocks noChangeArrowheads="1"/>
            </p:cNvSpPr>
            <p:nvPr/>
          </p:nvSpPr>
          <p:spPr bwMode="auto">
            <a:xfrm>
              <a:off x="6340455" y="5643578"/>
              <a:ext cx="110126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</a:rPr>
                <a:t>GEM-MACH-Hg</a:t>
              </a:r>
              <a:endParaRPr lang="ru-RU" sz="1200">
                <a:latin typeface="Calibri" pitchFamily="34" charset="0"/>
              </a:endParaRPr>
            </a:p>
          </p:txBody>
        </p:sp>
        <p:sp>
          <p:nvSpPr>
            <p:cNvPr id="18684" name="Line 32"/>
            <p:cNvSpPr>
              <a:spLocks noChangeShapeType="1"/>
            </p:cNvSpPr>
            <p:nvPr/>
          </p:nvSpPr>
          <p:spPr bwMode="auto">
            <a:xfrm>
              <a:off x="7786710" y="6034105"/>
              <a:ext cx="125413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85" name="Rectangle 33"/>
            <p:cNvSpPr>
              <a:spLocks noChangeArrowheads="1"/>
            </p:cNvSpPr>
            <p:nvPr/>
          </p:nvSpPr>
          <p:spPr bwMode="auto">
            <a:xfrm>
              <a:off x="7978797" y="5929330"/>
              <a:ext cx="90569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</a:rPr>
                <a:t>GEOS-Chem</a:t>
              </a:r>
              <a:endParaRPr lang="ru-RU" sz="1200">
                <a:latin typeface="Calibri" pitchFamily="34" charset="0"/>
              </a:endParaRPr>
            </a:p>
          </p:txBody>
        </p:sp>
      </p:grpSp>
      <p:pic>
        <p:nvPicPr>
          <p:cNvPr id="18435" name="Picture 2" descr="wet_sites_full_y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643063"/>
            <a:ext cx="467836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34"/>
          <p:cNvSpPr txBox="1">
            <a:spLocks noChangeArrowheads="1"/>
          </p:cNvSpPr>
          <p:nvPr/>
        </p:nvSpPr>
        <p:spPr bwMode="auto">
          <a:xfrm>
            <a:off x="857250" y="1285875"/>
            <a:ext cx="3500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+mn-cs"/>
              </a:rPr>
              <a:t>Sites measuring Hg wet deposition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18437" name="Line 20"/>
          <p:cNvSpPr>
            <a:spLocks noChangeShapeType="1"/>
          </p:cNvSpPr>
          <p:nvPr/>
        </p:nvSpPr>
        <p:spPr bwMode="auto">
          <a:xfrm flipH="1">
            <a:off x="3071813" y="1928813"/>
            <a:ext cx="1857375" cy="71437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Line 21"/>
          <p:cNvSpPr>
            <a:spLocks noChangeShapeType="1"/>
          </p:cNvSpPr>
          <p:nvPr/>
        </p:nvSpPr>
        <p:spPr bwMode="auto">
          <a:xfrm>
            <a:off x="1928813" y="2357438"/>
            <a:ext cx="2928937" cy="1500187"/>
          </a:xfrm>
          <a:prstGeom prst="lin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Oval 36"/>
          <p:cNvSpPr>
            <a:spLocks noChangeArrowheads="1"/>
          </p:cNvSpPr>
          <p:nvPr/>
        </p:nvSpPr>
        <p:spPr bwMode="auto">
          <a:xfrm>
            <a:off x="714375" y="1857375"/>
            <a:ext cx="1265238" cy="701675"/>
          </a:xfrm>
          <a:prstGeom prst="ellips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0" name="Oval 37"/>
          <p:cNvSpPr>
            <a:spLocks noChangeArrowheads="1"/>
          </p:cNvSpPr>
          <p:nvPr/>
        </p:nvSpPr>
        <p:spPr bwMode="auto">
          <a:xfrm>
            <a:off x="2286000" y="1714500"/>
            <a:ext cx="766763" cy="701675"/>
          </a:xfrm>
          <a:prstGeom prst="ellips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18441" name="Группа 260"/>
          <p:cNvGrpSpPr>
            <a:grpSpLocks noChangeAspect="1"/>
          </p:cNvGrpSpPr>
          <p:nvPr/>
        </p:nvGrpSpPr>
        <p:grpSpPr bwMode="auto">
          <a:xfrm>
            <a:off x="4929188" y="3429000"/>
            <a:ext cx="3902075" cy="1800225"/>
            <a:chOff x="96838" y="3454400"/>
            <a:chExt cx="4225925" cy="1949450"/>
          </a:xfrm>
        </p:grpSpPr>
        <p:grpSp>
          <p:nvGrpSpPr>
            <p:cNvPr id="18582" name="Группа 259"/>
            <p:cNvGrpSpPr>
              <a:grpSpLocks/>
            </p:cNvGrpSpPr>
            <p:nvPr/>
          </p:nvGrpSpPr>
          <p:grpSpPr bwMode="auto">
            <a:xfrm>
              <a:off x="96838" y="3454400"/>
              <a:ext cx="4225925" cy="1949450"/>
              <a:chOff x="96838" y="3454400"/>
              <a:chExt cx="4225925" cy="1949450"/>
            </a:xfrm>
          </p:grpSpPr>
          <p:grpSp>
            <p:nvGrpSpPr>
              <p:cNvPr id="18621" name="Group 226"/>
              <p:cNvGrpSpPr>
                <a:grpSpLocks/>
              </p:cNvGrpSpPr>
              <p:nvPr/>
            </p:nvGrpSpPr>
            <p:grpSpPr bwMode="auto">
              <a:xfrm>
                <a:off x="96838" y="3454400"/>
                <a:ext cx="4225925" cy="1949450"/>
                <a:chOff x="61" y="2176"/>
                <a:chExt cx="2662" cy="1228"/>
              </a:xfrm>
            </p:grpSpPr>
            <p:sp>
              <p:nvSpPr>
                <p:cNvPr id="18629" name="Rectangle 42"/>
                <p:cNvSpPr>
                  <a:spLocks noChangeArrowheads="1"/>
                </p:cNvSpPr>
                <p:nvPr/>
              </p:nvSpPr>
              <p:spPr bwMode="auto">
                <a:xfrm>
                  <a:off x="402" y="2222"/>
                  <a:ext cx="2321" cy="97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630" name="Line 43"/>
                <p:cNvSpPr>
                  <a:spLocks noChangeShapeType="1"/>
                </p:cNvSpPr>
                <p:nvPr/>
              </p:nvSpPr>
              <p:spPr bwMode="auto">
                <a:xfrm>
                  <a:off x="402" y="2950"/>
                  <a:ext cx="232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1" name="Line 44"/>
                <p:cNvSpPr>
                  <a:spLocks noChangeShapeType="1"/>
                </p:cNvSpPr>
                <p:nvPr/>
              </p:nvSpPr>
              <p:spPr bwMode="auto">
                <a:xfrm>
                  <a:off x="402" y="2707"/>
                  <a:ext cx="232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2" name="Line 45"/>
                <p:cNvSpPr>
                  <a:spLocks noChangeShapeType="1"/>
                </p:cNvSpPr>
                <p:nvPr/>
              </p:nvSpPr>
              <p:spPr bwMode="auto">
                <a:xfrm>
                  <a:off x="402" y="2465"/>
                  <a:ext cx="232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3" name="Line 46"/>
                <p:cNvSpPr>
                  <a:spLocks noChangeShapeType="1"/>
                </p:cNvSpPr>
                <p:nvPr/>
              </p:nvSpPr>
              <p:spPr bwMode="auto">
                <a:xfrm>
                  <a:off x="402" y="2222"/>
                  <a:ext cx="232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4" name="Rectangle 47"/>
                <p:cNvSpPr>
                  <a:spLocks noChangeArrowheads="1"/>
                </p:cNvSpPr>
                <p:nvPr/>
              </p:nvSpPr>
              <p:spPr bwMode="auto">
                <a:xfrm>
                  <a:off x="402" y="2222"/>
                  <a:ext cx="2321" cy="970"/>
                </a:xfrm>
                <a:prstGeom prst="rect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635" name="Line 48"/>
                <p:cNvSpPr>
                  <a:spLocks noChangeShapeType="1"/>
                </p:cNvSpPr>
                <p:nvPr/>
              </p:nvSpPr>
              <p:spPr bwMode="auto">
                <a:xfrm>
                  <a:off x="402" y="2222"/>
                  <a:ext cx="0" cy="97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6" name="Line 49"/>
                <p:cNvSpPr>
                  <a:spLocks noChangeShapeType="1"/>
                </p:cNvSpPr>
                <p:nvPr/>
              </p:nvSpPr>
              <p:spPr bwMode="auto">
                <a:xfrm>
                  <a:off x="377" y="3192"/>
                  <a:ext cx="2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7" name="Line 50"/>
                <p:cNvSpPr>
                  <a:spLocks noChangeShapeType="1"/>
                </p:cNvSpPr>
                <p:nvPr/>
              </p:nvSpPr>
              <p:spPr bwMode="auto">
                <a:xfrm>
                  <a:off x="377" y="2950"/>
                  <a:ext cx="2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8" name="Line 51"/>
                <p:cNvSpPr>
                  <a:spLocks noChangeShapeType="1"/>
                </p:cNvSpPr>
                <p:nvPr/>
              </p:nvSpPr>
              <p:spPr bwMode="auto">
                <a:xfrm>
                  <a:off x="377" y="2707"/>
                  <a:ext cx="2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39" name="Line 52"/>
                <p:cNvSpPr>
                  <a:spLocks noChangeShapeType="1"/>
                </p:cNvSpPr>
                <p:nvPr/>
              </p:nvSpPr>
              <p:spPr bwMode="auto">
                <a:xfrm>
                  <a:off x="377" y="2465"/>
                  <a:ext cx="2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0" name="Line 53"/>
                <p:cNvSpPr>
                  <a:spLocks noChangeShapeType="1"/>
                </p:cNvSpPr>
                <p:nvPr/>
              </p:nvSpPr>
              <p:spPr bwMode="auto">
                <a:xfrm>
                  <a:off x="377" y="2222"/>
                  <a:ext cx="2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1" name="Line 54"/>
                <p:cNvSpPr>
                  <a:spLocks noChangeShapeType="1"/>
                </p:cNvSpPr>
                <p:nvPr/>
              </p:nvSpPr>
              <p:spPr bwMode="auto">
                <a:xfrm>
                  <a:off x="402" y="3192"/>
                  <a:ext cx="2321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2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402" y="3192"/>
                  <a:ext cx="0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3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598" y="3192"/>
                  <a:ext cx="0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4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789" y="3192"/>
                  <a:ext cx="0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5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985" y="3192"/>
                  <a:ext cx="0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6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1176" y="3192"/>
                  <a:ext cx="0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7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371" y="3192"/>
                  <a:ext cx="0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8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563" y="3192"/>
                  <a:ext cx="0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49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1758" y="3192"/>
                  <a:ext cx="0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0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949" y="3192"/>
                  <a:ext cx="0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1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2145" y="3192"/>
                  <a:ext cx="0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2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336" y="3192"/>
                  <a:ext cx="0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3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2532" y="3192"/>
                  <a:ext cx="0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4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2723" y="3192"/>
                  <a:ext cx="0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55" name="Rectangle 109"/>
                <p:cNvSpPr>
                  <a:spLocks noChangeArrowheads="1"/>
                </p:cNvSpPr>
                <p:nvPr/>
              </p:nvSpPr>
              <p:spPr bwMode="auto">
                <a:xfrm>
                  <a:off x="292" y="3145"/>
                  <a:ext cx="4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000">
                      <a:solidFill>
                        <a:srgbClr val="000000"/>
                      </a:solidFill>
                    </a:rPr>
                    <a:t>0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656" name="Rectangle 110"/>
                <p:cNvSpPr>
                  <a:spLocks noChangeArrowheads="1"/>
                </p:cNvSpPr>
                <p:nvPr/>
              </p:nvSpPr>
              <p:spPr bwMode="auto">
                <a:xfrm>
                  <a:off x="245" y="2903"/>
                  <a:ext cx="88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000">
                      <a:solidFill>
                        <a:srgbClr val="000000"/>
                      </a:solidFill>
                    </a:rPr>
                    <a:t>20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657" name="Rectangle 111"/>
                <p:cNvSpPr>
                  <a:spLocks noChangeArrowheads="1"/>
                </p:cNvSpPr>
                <p:nvPr/>
              </p:nvSpPr>
              <p:spPr bwMode="auto">
                <a:xfrm>
                  <a:off x="245" y="2661"/>
                  <a:ext cx="88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000">
                      <a:solidFill>
                        <a:srgbClr val="000000"/>
                      </a:solidFill>
                    </a:rPr>
                    <a:t>40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658" name="Rectangle 112"/>
                <p:cNvSpPr>
                  <a:spLocks noChangeArrowheads="1"/>
                </p:cNvSpPr>
                <p:nvPr/>
              </p:nvSpPr>
              <p:spPr bwMode="auto">
                <a:xfrm>
                  <a:off x="245" y="2418"/>
                  <a:ext cx="88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000">
                      <a:solidFill>
                        <a:srgbClr val="000000"/>
                      </a:solidFill>
                    </a:rPr>
                    <a:t>60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659" name="Rectangle 113"/>
                <p:cNvSpPr>
                  <a:spLocks noChangeArrowheads="1"/>
                </p:cNvSpPr>
                <p:nvPr/>
              </p:nvSpPr>
              <p:spPr bwMode="auto">
                <a:xfrm>
                  <a:off x="245" y="2176"/>
                  <a:ext cx="88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000">
                      <a:solidFill>
                        <a:srgbClr val="000000"/>
                      </a:solidFill>
                    </a:rPr>
                    <a:t>80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660" name="Rectangle 114"/>
                <p:cNvSpPr>
                  <a:spLocks noChangeArrowheads="1"/>
                </p:cNvSpPr>
                <p:nvPr/>
              </p:nvSpPr>
              <p:spPr bwMode="auto">
                <a:xfrm rot="-5400000">
                  <a:off x="432" y="3271"/>
                  <a:ext cx="128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000">
                      <a:solidFill>
                        <a:srgbClr val="000000"/>
                      </a:solidFill>
                    </a:rPr>
                    <a:t>Jan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661" name="Rectangle 115"/>
                <p:cNvSpPr>
                  <a:spLocks noChangeArrowheads="1"/>
                </p:cNvSpPr>
                <p:nvPr/>
              </p:nvSpPr>
              <p:spPr bwMode="auto">
                <a:xfrm rot="-5400000">
                  <a:off x="618" y="3284"/>
                  <a:ext cx="137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000">
                      <a:solidFill>
                        <a:srgbClr val="000000"/>
                      </a:solidFill>
                    </a:rPr>
                    <a:t>Feb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662" name="Rectangle 116"/>
                <p:cNvSpPr>
                  <a:spLocks noChangeArrowheads="1"/>
                </p:cNvSpPr>
                <p:nvPr/>
              </p:nvSpPr>
              <p:spPr bwMode="auto">
                <a:xfrm rot="-5400000">
                  <a:off x="814" y="3270"/>
                  <a:ext cx="138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000">
                      <a:solidFill>
                        <a:srgbClr val="000000"/>
                      </a:solidFill>
                    </a:rPr>
                    <a:t>Mar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663" name="Rectangle 117"/>
                <p:cNvSpPr>
                  <a:spLocks noChangeArrowheads="1"/>
                </p:cNvSpPr>
                <p:nvPr/>
              </p:nvSpPr>
              <p:spPr bwMode="auto">
                <a:xfrm rot="-5400000">
                  <a:off x="1012" y="3274"/>
                  <a:ext cx="12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000">
                      <a:solidFill>
                        <a:srgbClr val="000000"/>
                      </a:solidFill>
                    </a:rPr>
                    <a:t>Apr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664" name="Rectangle 118"/>
                <p:cNvSpPr>
                  <a:spLocks noChangeArrowheads="1"/>
                </p:cNvSpPr>
                <p:nvPr/>
              </p:nvSpPr>
              <p:spPr bwMode="auto">
                <a:xfrm rot="-5400000">
                  <a:off x="1195" y="3278"/>
                  <a:ext cx="151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000">
                      <a:solidFill>
                        <a:srgbClr val="000000"/>
                      </a:solidFill>
                    </a:rPr>
                    <a:t>May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665" name="Rectangle 119"/>
                <p:cNvSpPr>
                  <a:spLocks noChangeArrowheads="1"/>
                </p:cNvSpPr>
                <p:nvPr/>
              </p:nvSpPr>
              <p:spPr bwMode="auto">
                <a:xfrm rot="-5400000">
                  <a:off x="1399" y="3271"/>
                  <a:ext cx="128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000">
                      <a:solidFill>
                        <a:srgbClr val="000000"/>
                      </a:solidFill>
                    </a:rPr>
                    <a:t>Jun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666" name="Rectangle 120"/>
                <p:cNvSpPr>
                  <a:spLocks noChangeArrowheads="1"/>
                </p:cNvSpPr>
                <p:nvPr/>
              </p:nvSpPr>
              <p:spPr bwMode="auto">
                <a:xfrm rot="-5400000">
                  <a:off x="1607" y="3258"/>
                  <a:ext cx="102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000">
                      <a:solidFill>
                        <a:srgbClr val="000000"/>
                      </a:solidFill>
                    </a:rPr>
                    <a:t>Jul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667" name="Rectangle 121"/>
                <p:cNvSpPr>
                  <a:spLocks noChangeArrowheads="1"/>
                </p:cNvSpPr>
                <p:nvPr/>
              </p:nvSpPr>
              <p:spPr bwMode="auto">
                <a:xfrm rot="-5400000">
                  <a:off x="1779" y="3283"/>
                  <a:ext cx="141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000">
                      <a:solidFill>
                        <a:srgbClr val="000000"/>
                      </a:solidFill>
                    </a:rPr>
                    <a:t>Aug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668" name="Rectangle 122"/>
                <p:cNvSpPr>
                  <a:spLocks noChangeArrowheads="1"/>
                </p:cNvSpPr>
                <p:nvPr/>
              </p:nvSpPr>
              <p:spPr bwMode="auto">
                <a:xfrm rot="-5400000">
                  <a:off x="1974" y="3286"/>
                  <a:ext cx="141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000">
                      <a:solidFill>
                        <a:srgbClr val="000000"/>
                      </a:solidFill>
                    </a:rPr>
                    <a:t>Sep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669" name="Rectangle 123"/>
                <p:cNvSpPr>
                  <a:spLocks noChangeArrowheads="1"/>
                </p:cNvSpPr>
                <p:nvPr/>
              </p:nvSpPr>
              <p:spPr bwMode="auto">
                <a:xfrm rot="-5400000">
                  <a:off x="2174" y="3271"/>
                  <a:ext cx="124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000">
                      <a:solidFill>
                        <a:srgbClr val="000000"/>
                      </a:solidFill>
                    </a:rPr>
                    <a:t>Oct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670" name="Rectangle 124"/>
                <p:cNvSpPr>
                  <a:spLocks noChangeArrowheads="1"/>
                </p:cNvSpPr>
                <p:nvPr/>
              </p:nvSpPr>
              <p:spPr bwMode="auto">
                <a:xfrm rot="-5400000">
                  <a:off x="2361" y="3275"/>
                  <a:ext cx="142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000">
                      <a:solidFill>
                        <a:srgbClr val="000000"/>
                      </a:solidFill>
                    </a:rPr>
                    <a:t>Nov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671" name="Rectangle 125"/>
                <p:cNvSpPr>
                  <a:spLocks noChangeArrowheads="1"/>
                </p:cNvSpPr>
                <p:nvPr/>
              </p:nvSpPr>
              <p:spPr bwMode="auto">
                <a:xfrm rot="-5400000">
                  <a:off x="2552" y="3284"/>
                  <a:ext cx="142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000">
                      <a:solidFill>
                        <a:srgbClr val="000000"/>
                      </a:solidFill>
                    </a:rPr>
                    <a:t>Dec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672" name="Rectangle 126"/>
                <p:cNvSpPr>
                  <a:spLocks noChangeArrowheads="1"/>
                </p:cNvSpPr>
                <p:nvPr/>
              </p:nvSpPr>
              <p:spPr bwMode="auto">
                <a:xfrm rot="-5400000">
                  <a:off x="-247" y="2754"/>
                  <a:ext cx="747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000">
                      <a:solidFill>
                        <a:srgbClr val="000000"/>
                      </a:solidFill>
                    </a:rPr>
                    <a:t>Wet deposition, ng/m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673" name="Rectangle 127"/>
                <p:cNvSpPr>
                  <a:spLocks noChangeArrowheads="1"/>
                </p:cNvSpPr>
                <p:nvPr/>
              </p:nvSpPr>
              <p:spPr bwMode="auto">
                <a:xfrm rot="-5400000">
                  <a:off x="79" y="2360"/>
                  <a:ext cx="3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700">
                      <a:solidFill>
                        <a:srgbClr val="000000"/>
                      </a:solidFill>
                    </a:rPr>
                    <a:t>2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674" name="Rectangle 128"/>
                <p:cNvSpPr>
                  <a:spLocks noChangeArrowheads="1"/>
                </p:cNvSpPr>
                <p:nvPr/>
              </p:nvSpPr>
              <p:spPr bwMode="auto">
                <a:xfrm rot="-5400000">
                  <a:off x="52" y="2257"/>
                  <a:ext cx="150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1000">
                      <a:solidFill>
                        <a:srgbClr val="000000"/>
                      </a:solidFill>
                    </a:rPr>
                    <a:t>/day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67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237" y="2255"/>
                  <a:ext cx="421" cy="14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400"/>
                    <a:t>99 sites</a:t>
                  </a:r>
                  <a:endParaRPr lang="ru-RU" sz="1400"/>
                </a:p>
              </p:txBody>
            </p:sp>
          </p:grpSp>
          <p:grpSp>
            <p:nvGrpSpPr>
              <p:cNvPr id="18622" name="Group 241"/>
              <p:cNvGrpSpPr>
                <a:grpSpLocks/>
              </p:cNvGrpSpPr>
              <p:nvPr/>
            </p:nvGrpSpPr>
            <p:grpSpPr bwMode="auto">
              <a:xfrm>
                <a:off x="793750" y="3952875"/>
                <a:ext cx="3373438" cy="1101725"/>
                <a:chOff x="500" y="2490"/>
                <a:chExt cx="2125" cy="694"/>
              </a:xfrm>
            </p:grpSpPr>
            <p:sp>
              <p:nvSpPr>
                <p:cNvPr id="18623" name="Freeform 225"/>
                <p:cNvSpPr>
                  <a:spLocks/>
                </p:cNvSpPr>
                <p:nvPr/>
              </p:nvSpPr>
              <p:spPr bwMode="auto">
                <a:xfrm>
                  <a:off x="501" y="2490"/>
                  <a:ext cx="2124" cy="693"/>
                </a:xfrm>
                <a:custGeom>
                  <a:avLst/>
                  <a:gdLst>
                    <a:gd name="T0" fmla="*/ 0 w 2124"/>
                    <a:gd name="T1" fmla="*/ 372 h 693"/>
                    <a:gd name="T2" fmla="*/ 192 w 2124"/>
                    <a:gd name="T3" fmla="*/ 279 h 693"/>
                    <a:gd name="T4" fmla="*/ 384 w 2124"/>
                    <a:gd name="T5" fmla="*/ 219 h 693"/>
                    <a:gd name="T6" fmla="*/ 579 w 2124"/>
                    <a:gd name="T7" fmla="*/ 0 h 693"/>
                    <a:gd name="T8" fmla="*/ 768 w 2124"/>
                    <a:gd name="T9" fmla="*/ 30 h 693"/>
                    <a:gd name="T10" fmla="*/ 963 w 2124"/>
                    <a:gd name="T11" fmla="*/ 18 h 693"/>
                    <a:gd name="T12" fmla="*/ 1059 w 2124"/>
                    <a:gd name="T13" fmla="*/ 93 h 693"/>
                    <a:gd name="T14" fmla="*/ 1161 w 2124"/>
                    <a:gd name="T15" fmla="*/ 126 h 693"/>
                    <a:gd name="T16" fmla="*/ 1353 w 2124"/>
                    <a:gd name="T17" fmla="*/ 192 h 693"/>
                    <a:gd name="T18" fmla="*/ 1545 w 2124"/>
                    <a:gd name="T19" fmla="*/ 333 h 693"/>
                    <a:gd name="T20" fmla="*/ 1740 w 2124"/>
                    <a:gd name="T21" fmla="*/ 423 h 693"/>
                    <a:gd name="T22" fmla="*/ 1929 w 2124"/>
                    <a:gd name="T23" fmla="*/ 450 h 693"/>
                    <a:gd name="T24" fmla="*/ 2124 w 2124"/>
                    <a:gd name="T25" fmla="*/ 399 h 693"/>
                    <a:gd name="T26" fmla="*/ 2118 w 2124"/>
                    <a:gd name="T27" fmla="*/ 531 h 693"/>
                    <a:gd name="T28" fmla="*/ 1938 w 2124"/>
                    <a:gd name="T29" fmla="*/ 600 h 693"/>
                    <a:gd name="T30" fmla="*/ 1737 w 2124"/>
                    <a:gd name="T31" fmla="*/ 693 h 693"/>
                    <a:gd name="T32" fmla="*/ 1545 w 2124"/>
                    <a:gd name="T33" fmla="*/ 648 h 693"/>
                    <a:gd name="T34" fmla="*/ 1344 w 2124"/>
                    <a:gd name="T35" fmla="*/ 564 h 693"/>
                    <a:gd name="T36" fmla="*/ 1161 w 2124"/>
                    <a:gd name="T37" fmla="*/ 426 h 693"/>
                    <a:gd name="T38" fmla="*/ 993 w 2124"/>
                    <a:gd name="T39" fmla="*/ 246 h 693"/>
                    <a:gd name="T40" fmla="*/ 963 w 2124"/>
                    <a:gd name="T41" fmla="*/ 249 h 693"/>
                    <a:gd name="T42" fmla="*/ 768 w 2124"/>
                    <a:gd name="T43" fmla="*/ 312 h 693"/>
                    <a:gd name="T44" fmla="*/ 579 w 2124"/>
                    <a:gd name="T45" fmla="*/ 318 h 693"/>
                    <a:gd name="T46" fmla="*/ 381 w 2124"/>
                    <a:gd name="T47" fmla="*/ 465 h 693"/>
                    <a:gd name="T48" fmla="*/ 279 w 2124"/>
                    <a:gd name="T49" fmla="*/ 456 h 693"/>
                    <a:gd name="T50" fmla="*/ 183 w 2124"/>
                    <a:gd name="T51" fmla="*/ 480 h 693"/>
                    <a:gd name="T52" fmla="*/ 0 w 2124"/>
                    <a:gd name="T53" fmla="*/ 543 h 693"/>
                    <a:gd name="T54" fmla="*/ 0 w 2124"/>
                    <a:gd name="T55" fmla="*/ 372 h 69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124"/>
                    <a:gd name="T85" fmla="*/ 0 h 693"/>
                    <a:gd name="T86" fmla="*/ 2124 w 2124"/>
                    <a:gd name="T87" fmla="*/ 693 h 69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124" h="693">
                      <a:moveTo>
                        <a:pt x="0" y="372"/>
                      </a:moveTo>
                      <a:lnTo>
                        <a:pt x="192" y="279"/>
                      </a:lnTo>
                      <a:lnTo>
                        <a:pt x="384" y="219"/>
                      </a:lnTo>
                      <a:lnTo>
                        <a:pt x="579" y="0"/>
                      </a:lnTo>
                      <a:lnTo>
                        <a:pt x="768" y="30"/>
                      </a:lnTo>
                      <a:lnTo>
                        <a:pt x="963" y="18"/>
                      </a:lnTo>
                      <a:lnTo>
                        <a:pt x="1059" y="93"/>
                      </a:lnTo>
                      <a:lnTo>
                        <a:pt x="1161" y="126"/>
                      </a:lnTo>
                      <a:lnTo>
                        <a:pt x="1353" y="192"/>
                      </a:lnTo>
                      <a:lnTo>
                        <a:pt x="1545" y="333"/>
                      </a:lnTo>
                      <a:lnTo>
                        <a:pt x="1740" y="423"/>
                      </a:lnTo>
                      <a:lnTo>
                        <a:pt x="1929" y="450"/>
                      </a:lnTo>
                      <a:lnTo>
                        <a:pt x="2124" y="399"/>
                      </a:lnTo>
                      <a:lnTo>
                        <a:pt x="2118" y="531"/>
                      </a:lnTo>
                      <a:lnTo>
                        <a:pt x="1938" y="600"/>
                      </a:lnTo>
                      <a:lnTo>
                        <a:pt x="1737" y="693"/>
                      </a:lnTo>
                      <a:lnTo>
                        <a:pt x="1545" y="648"/>
                      </a:lnTo>
                      <a:lnTo>
                        <a:pt x="1344" y="564"/>
                      </a:lnTo>
                      <a:lnTo>
                        <a:pt x="1161" y="426"/>
                      </a:lnTo>
                      <a:lnTo>
                        <a:pt x="993" y="246"/>
                      </a:lnTo>
                      <a:lnTo>
                        <a:pt x="963" y="249"/>
                      </a:lnTo>
                      <a:lnTo>
                        <a:pt x="768" y="312"/>
                      </a:lnTo>
                      <a:lnTo>
                        <a:pt x="579" y="318"/>
                      </a:lnTo>
                      <a:lnTo>
                        <a:pt x="381" y="465"/>
                      </a:lnTo>
                      <a:lnTo>
                        <a:pt x="279" y="456"/>
                      </a:lnTo>
                      <a:lnTo>
                        <a:pt x="183" y="480"/>
                      </a:lnTo>
                      <a:lnTo>
                        <a:pt x="0" y="543"/>
                      </a:lnTo>
                      <a:lnTo>
                        <a:pt x="0" y="372"/>
                      </a:lnTo>
                      <a:close/>
                    </a:path>
                  </a:pathLst>
                </a:custGeom>
                <a:solidFill>
                  <a:srgbClr val="969696">
                    <a:alpha val="39999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8624" name="Group 224"/>
                <p:cNvGrpSpPr>
                  <a:grpSpLocks/>
                </p:cNvGrpSpPr>
                <p:nvPr/>
              </p:nvGrpSpPr>
              <p:grpSpPr bwMode="auto">
                <a:xfrm>
                  <a:off x="500" y="2490"/>
                  <a:ext cx="2125" cy="694"/>
                  <a:chOff x="500" y="2490"/>
                  <a:chExt cx="2125" cy="694"/>
                </a:xfrm>
              </p:grpSpPr>
              <p:sp>
                <p:nvSpPr>
                  <p:cNvPr id="18625" name="Freeform 68"/>
                  <p:cNvSpPr>
                    <a:spLocks/>
                  </p:cNvSpPr>
                  <p:nvPr/>
                </p:nvSpPr>
                <p:spPr bwMode="auto">
                  <a:xfrm>
                    <a:off x="500" y="2626"/>
                    <a:ext cx="2125" cy="558"/>
                  </a:xfrm>
                  <a:custGeom>
                    <a:avLst/>
                    <a:gdLst>
                      <a:gd name="T0" fmla="*/ 0 w 500"/>
                      <a:gd name="T1" fmla="*/ 31606 h 131"/>
                      <a:gd name="T2" fmla="*/ 14667 w 500"/>
                      <a:gd name="T3" fmla="*/ 26673 h 131"/>
                      <a:gd name="T4" fmla="*/ 29712 w 500"/>
                      <a:gd name="T5" fmla="*/ 23023 h 131"/>
                      <a:gd name="T6" fmla="*/ 44379 w 500"/>
                      <a:gd name="T7" fmla="*/ 0 h 131"/>
                      <a:gd name="T8" fmla="*/ 59428 w 500"/>
                      <a:gd name="T9" fmla="*/ 2015 h 131"/>
                      <a:gd name="T10" fmla="*/ 74073 w 500"/>
                      <a:gd name="T11" fmla="*/ 6262 h 131"/>
                      <a:gd name="T12" fmla="*/ 89050 w 500"/>
                      <a:gd name="T13" fmla="*/ 22409 h 131"/>
                      <a:gd name="T14" fmla="*/ 103789 w 500"/>
                      <a:gd name="T15" fmla="*/ 33237 h 131"/>
                      <a:gd name="T16" fmla="*/ 118762 w 500"/>
                      <a:gd name="T17" fmla="*/ 39499 h 131"/>
                      <a:gd name="T18" fmla="*/ 133429 w 500"/>
                      <a:gd name="T19" fmla="*/ 43128 h 131"/>
                      <a:gd name="T20" fmla="*/ 148474 w 500"/>
                      <a:gd name="T21" fmla="*/ 36253 h 131"/>
                      <a:gd name="T22" fmla="*/ 163124 w 500"/>
                      <a:gd name="T23" fmla="*/ 30298 h 13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00"/>
                      <a:gd name="T37" fmla="*/ 0 h 131"/>
                      <a:gd name="T38" fmla="*/ 500 w 500"/>
                      <a:gd name="T39" fmla="*/ 131 h 13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00" h="131">
                        <a:moveTo>
                          <a:pt x="0" y="96"/>
                        </a:moveTo>
                        <a:lnTo>
                          <a:pt x="45" y="81"/>
                        </a:lnTo>
                        <a:lnTo>
                          <a:pt x="91" y="70"/>
                        </a:lnTo>
                        <a:lnTo>
                          <a:pt x="136" y="0"/>
                        </a:lnTo>
                        <a:lnTo>
                          <a:pt x="182" y="6"/>
                        </a:lnTo>
                        <a:lnTo>
                          <a:pt x="227" y="19"/>
                        </a:lnTo>
                        <a:lnTo>
                          <a:pt x="273" y="68"/>
                        </a:lnTo>
                        <a:lnTo>
                          <a:pt x="318" y="101"/>
                        </a:lnTo>
                        <a:lnTo>
                          <a:pt x="364" y="120"/>
                        </a:lnTo>
                        <a:lnTo>
                          <a:pt x="409" y="131"/>
                        </a:lnTo>
                        <a:lnTo>
                          <a:pt x="455" y="110"/>
                        </a:lnTo>
                        <a:lnTo>
                          <a:pt x="500" y="92"/>
                        </a:lnTo>
                      </a:path>
                    </a:pathLst>
                  </a:custGeom>
                  <a:noFill/>
                  <a:ln w="28575">
                    <a:solidFill>
                      <a:srgbClr val="FFCC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626" name="Freeform 69"/>
                  <p:cNvSpPr>
                    <a:spLocks/>
                  </p:cNvSpPr>
                  <p:nvPr/>
                </p:nvSpPr>
                <p:spPr bwMode="auto">
                  <a:xfrm>
                    <a:off x="500" y="2737"/>
                    <a:ext cx="2125" cy="289"/>
                  </a:xfrm>
                  <a:custGeom>
                    <a:avLst/>
                    <a:gdLst>
                      <a:gd name="T0" fmla="*/ 0 w 500"/>
                      <a:gd name="T1" fmla="*/ 22181 h 68"/>
                      <a:gd name="T2" fmla="*/ 14667 w 500"/>
                      <a:gd name="T3" fmla="*/ 16273 h 68"/>
                      <a:gd name="T4" fmla="*/ 29712 w 500"/>
                      <a:gd name="T5" fmla="*/ 16651 h 68"/>
                      <a:gd name="T6" fmla="*/ 44379 w 500"/>
                      <a:gd name="T7" fmla="*/ 5525 h 68"/>
                      <a:gd name="T8" fmla="*/ 59428 w 500"/>
                      <a:gd name="T9" fmla="*/ 5219 h 68"/>
                      <a:gd name="T10" fmla="*/ 74073 w 500"/>
                      <a:gd name="T11" fmla="*/ 0 h 68"/>
                      <a:gd name="T12" fmla="*/ 89050 w 500"/>
                      <a:gd name="T13" fmla="*/ 1300 h 68"/>
                      <a:gd name="T14" fmla="*/ 103789 w 500"/>
                      <a:gd name="T15" fmla="*/ 3918 h 68"/>
                      <a:gd name="T16" fmla="*/ 118762 w 500"/>
                      <a:gd name="T17" fmla="*/ 11738 h 68"/>
                      <a:gd name="T18" fmla="*/ 133429 w 500"/>
                      <a:gd name="T19" fmla="*/ 17952 h 68"/>
                      <a:gd name="T20" fmla="*/ 148474 w 500"/>
                      <a:gd name="T21" fmla="*/ 21186 h 68"/>
                      <a:gd name="T22" fmla="*/ 163124 w 500"/>
                      <a:gd name="T23" fmla="*/ 17574 h 6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00"/>
                      <a:gd name="T37" fmla="*/ 0 h 68"/>
                      <a:gd name="T38" fmla="*/ 500 w 500"/>
                      <a:gd name="T39" fmla="*/ 68 h 6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00" h="68">
                        <a:moveTo>
                          <a:pt x="0" y="68"/>
                        </a:moveTo>
                        <a:lnTo>
                          <a:pt x="45" y="50"/>
                        </a:lnTo>
                        <a:lnTo>
                          <a:pt x="91" y="51"/>
                        </a:lnTo>
                        <a:lnTo>
                          <a:pt x="136" y="17"/>
                        </a:lnTo>
                        <a:lnTo>
                          <a:pt x="182" y="16"/>
                        </a:lnTo>
                        <a:lnTo>
                          <a:pt x="227" y="0"/>
                        </a:lnTo>
                        <a:lnTo>
                          <a:pt x="273" y="4"/>
                        </a:lnTo>
                        <a:lnTo>
                          <a:pt x="318" y="12"/>
                        </a:lnTo>
                        <a:lnTo>
                          <a:pt x="364" y="36"/>
                        </a:lnTo>
                        <a:lnTo>
                          <a:pt x="409" y="55"/>
                        </a:lnTo>
                        <a:lnTo>
                          <a:pt x="455" y="65"/>
                        </a:lnTo>
                        <a:lnTo>
                          <a:pt x="500" y="54"/>
                        </a:ln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627" name="Freeform 70"/>
                  <p:cNvSpPr>
                    <a:spLocks/>
                  </p:cNvSpPr>
                  <p:nvPr/>
                </p:nvSpPr>
                <p:spPr bwMode="auto">
                  <a:xfrm>
                    <a:off x="500" y="2550"/>
                    <a:ext cx="2125" cy="434"/>
                  </a:xfrm>
                  <a:custGeom>
                    <a:avLst/>
                    <a:gdLst>
                      <a:gd name="T0" fmla="*/ 0 w 500"/>
                      <a:gd name="T1" fmla="*/ 32733 h 102"/>
                      <a:gd name="T2" fmla="*/ 14667 w 500"/>
                      <a:gd name="T3" fmla="*/ 29508 h 102"/>
                      <a:gd name="T4" fmla="*/ 29712 w 500"/>
                      <a:gd name="T5" fmla="*/ 30508 h 102"/>
                      <a:gd name="T6" fmla="*/ 44379 w 500"/>
                      <a:gd name="T7" fmla="*/ 15407 h 102"/>
                      <a:gd name="T8" fmla="*/ 59428 w 500"/>
                      <a:gd name="T9" fmla="*/ 8854 h 102"/>
                      <a:gd name="T10" fmla="*/ 74073 w 500"/>
                      <a:gd name="T11" fmla="*/ 0 h 102"/>
                      <a:gd name="T12" fmla="*/ 89050 w 500"/>
                      <a:gd name="T13" fmla="*/ 5234 h 102"/>
                      <a:gd name="T14" fmla="*/ 103789 w 500"/>
                      <a:gd name="T15" fmla="*/ 10173 h 102"/>
                      <a:gd name="T16" fmla="*/ 118762 w 500"/>
                      <a:gd name="T17" fmla="*/ 20947 h 102"/>
                      <a:gd name="T18" fmla="*/ 133429 w 500"/>
                      <a:gd name="T19" fmla="*/ 27499 h 102"/>
                      <a:gd name="T20" fmla="*/ 148474 w 500"/>
                      <a:gd name="T21" fmla="*/ 33439 h 102"/>
                      <a:gd name="T22" fmla="*/ 163124 w 500"/>
                      <a:gd name="T23" fmla="*/ 32116 h 10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00"/>
                      <a:gd name="T37" fmla="*/ 0 h 102"/>
                      <a:gd name="T38" fmla="*/ 500 w 500"/>
                      <a:gd name="T39" fmla="*/ 102 h 10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00" h="102">
                        <a:moveTo>
                          <a:pt x="0" y="100"/>
                        </a:moveTo>
                        <a:lnTo>
                          <a:pt x="45" y="90"/>
                        </a:lnTo>
                        <a:lnTo>
                          <a:pt x="91" y="93"/>
                        </a:lnTo>
                        <a:lnTo>
                          <a:pt x="136" y="47"/>
                        </a:lnTo>
                        <a:lnTo>
                          <a:pt x="182" y="27"/>
                        </a:lnTo>
                        <a:lnTo>
                          <a:pt x="227" y="0"/>
                        </a:lnTo>
                        <a:lnTo>
                          <a:pt x="273" y="16"/>
                        </a:lnTo>
                        <a:lnTo>
                          <a:pt x="318" y="31"/>
                        </a:lnTo>
                        <a:lnTo>
                          <a:pt x="364" y="64"/>
                        </a:lnTo>
                        <a:lnTo>
                          <a:pt x="409" y="84"/>
                        </a:lnTo>
                        <a:lnTo>
                          <a:pt x="455" y="102"/>
                        </a:lnTo>
                        <a:lnTo>
                          <a:pt x="500" y="98"/>
                        </a:lnTo>
                      </a:path>
                    </a:pathLst>
                  </a:custGeom>
                  <a:noFill/>
                  <a:ln w="2857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628" name="Freeform 71"/>
                  <p:cNvSpPr>
                    <a:spLocks/>
                  </p:cNvSpPr>
                  <p:nvPr/>
                </p:nvSpPr>
                <p:spPr bwMode="auto">
                  <a:xfrm>
                    <a:off x="500" y="2490"/>
                    <a:ext cx="2125" cy="451"/>
                  </a:xfrm>
                  <a:custGeom>
                    <a:avLst/>
                    <a:gdLst>
                      <a:gd name="T0" fmla="*/ 0 w 500"/>
                      <a:gd name="T1" fmla="*/ 28800 h 106"/>
                      <a:gd name="T2" fmla="*/ 14667 w 500"/>
                      <a:gd name="T3" fmla="*/ 21652 h 106"/>
                      <a:gd name="T4" fmla="*/ 29712 w 500"/>
                      <a:gd name="T5" fmla="*/ 17015 h 106"/>
                      <a:gd name="T6" fmla="*/ 44379 w 500"/>
                      <a:gd name="T7" fmla="*/ 0 h 106"/>
                      <a:gd name="T8" fmla="*/ 59428 w 500"/>
                      <a:gd name="T9" fmla="*/ 2319 h 106"/>
                      <a:gd name="T10" fmla="*/ 74073 w 500"/>
                      <a:gd name="T11" fmla="*/ 1613 h 106"/>
                      <a:gd name="T12" fmla="*/ 89050 w 500"/>
                      <a:gd name="T13" fmla="*/ 13088 h 106"/>
                      <a:gd name="T14" fmla="*/ 103789 w 500"/>
                      <a:gd name="T15" fmla="*/ 24873 h 106"/>
                      <a:gd name="T16" fmla="*/ 118762 w 500"/>
                      <a:gd name="T17" fmla="*/ 29200 h 106"/>
                      <a:gd name="T18" fmla="*/ 133429 w 500"/>
                      <a:gd name="T19" fmla="*/ 32732 h 106"/>
                      <a:gd name="T20" fmla="*/ 148474 w 500"/>
                      <a:gd name="T21" fmla="*/ 34740 h 106"/>
                      <a:gd name="T22" fmla="*/ 163124 w 500"/>
                      <a:gd name="T23" fmla="*/ 30813 h 10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500"/>
                      <a:gd name="T37" fmla="*/ 0 h 106"/>
                      <a:gd name="T38" fmla="*/ 500 w 500"/>
                      <a:gd name="T39" fmla="*/ 106 h 10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500" h="106">
                        <a:moveTo>
                          <a:pt x="0" y="88"/>
                        </a:moveTo>
                        <a:lnTo>
                          <a:pt x="45" y="66"/>
                        </a:lnTo>
                        <a:lnTo>
                          <a:pt x="91" y="52"/>
                        </a:lnTo>
                        <a:lnTo>
                          <a:pt x="136" y="0"/>
                        </a:lnTo>
                        <a:lnTo>
                          <a:pt x="182" y="7"/>
                        </a:lnTo>
                        <a:lnTo>
                          <a:pt x="227" y="5"/>
                        </a:lnTo>
                        <a:lnTo>
                          <a:pt x="273" y="40"/>
                        </a:lnTo>
                        <a:lnTo>
                          <a:pt x="318" y="76"/>
                        </a:lnTo>
                        <a:lnTo>
                          <a:pt x="364" y="89"/>
                        </a:lnTo>
                        <a:lnTo>
                          <a:pt x="409" y="100"/>
                        </a:lnTo>
                        <a:lnTo>
                          <a:pt x="455" y="106"/>
                        </a:lnTo>
                        <a:lnTo>
                          <a:pt x="500" y="94"/>
                        </a:lnTo>
                      </a:path>
                    </a:pathLst>
                  </a:custGeom>
                  <a:noFill/>
                  <a:ln w="28575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8583" name="Group 227"/>
            <p:cNvGrpSpPr>
              <a:grpSpLocks/>
            </p:cNvGrpSpPr>
            <p:nvPr/>
          </p:nvGrpSpPr>
          <p:grpSpPr bwMode="auto">
            <a:xfrm>
              <a:off x="754063" y="3487738"/>
              <a:ext cx="3446463" cy="1600200"/>
              <a:chOff x="475" y="2197"/>
              <a:chExt cx="2171" cy="1008"/>
            </a:xfrm>
          </p:grpSpPr>
          <p:sp>
            <p:nvSpPr>
              <p:cNvPr id="18584" name="Freeform 72"/>
              <p:cNvSpPr>
                <a:spLocks/>
              </p:cNvSpPr>
              <p:nvPr/>
            </p:nvSpPr>
            <p:spPr bwMode="auto">
              <a:xfrm>
                <a:off x="500" y="2554"/>
                <a:ext cx="2125" cy="498"/>
              </a:xfrm>
              <a:custGeom>
                <a:avLst/>
                <a:gdLst>
                  <a:gd name="T0" fmla="*/ 0 w 500"/>
                  <a:gd name="T1" fmla="*/ 38410 h 117"/>
                  <a:gd name="T2" fmla="*/ 14667 w 500"/>
                  <a:gd name="T3" fmla="*/ 27611 h 117"/>
                  <a:gd name="T4" fmla="*/ 29712 w 500"/>
                  <a:gd name="T5" fmla="*/ 32464 h 117"/>
                  <a:gd name="T6" fmla="*/ 44379 w 500"/>
                  <a:gd name="T7" fmla="*/ 19350 h 117"/>
                  <a:gd name="T8" fmla="*/ 59428 w 500"/>
                  <a:gd name="T9" fmla="*/ 17430 h 117"/>
                  <a:gd name="T10" fmla="*/ 74073 w 500"/>
                  <a:gd name="T11" fmla="*/ 0 h 117"/>
                  <a:gd name="T12" fmla="*/ 89050 w 500"/>
                  <a:gd name="T13" fmla="*/ 7862 h 117"/>
                  <a:gd name="T14" fmla="*/ 103789 w 500"/>
                  <a:gd name="T15" fmla="*/ 17047 h 117"/>
                  <a:gd name="T16" fmla="*/ 118762 w 500"/>
                  <a:gd name="T17" fmla="*/ 27228 h 117"/>
                  <a:gd name="T18" fmla="*/ 133429 w 500"/>
                  <a:gd name="T19" fmla="*/ 31161 h 117"/>
                  <a:gd name="T20" fmla="*/ 148474 w 500"/>
                  <a:gd name="T21" fmla="*/ 35779 h 117"/>
                  <a:gd name="T22" fmla="*/ 163124 w 500"/>
                  <a:gd name="T23" fmla="*/ 34783 h 1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117"/>
                  <a:gd name="T38" fmla="*/ 500 w 500"/>
                  <a:gd name="T39" fmla="*/ 117 h 1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117">
                    <a:moveTo>
                      <a:pt x="0" y="117"/>
                    </a:moveTo>
                    <a:lnTo>
                      <a:pt x="45" y="84"/>
                    </a:lnTo>
                    <a:lnTo>
                      <a:pt x="91" y="99"/>
                    </a:lnTo>
                    <a:lnTo>
                      <a:pt x="136" y="59"/>
                    </a:lnTo>
                    <a:lnTo>
                      <a:pt x="182" y="53"/>
                    </a:lnTo>
                    <a:lnTo>
                      <a:pt x="227" y="0"/>
                    </a:lnTo>
                    <a:lnTo>
                      <a:pt x="273" y="24"/>
                    </a:lnTo>
                    <a:lnTo>
                      <a:pt x="318" y="52"/>
                    </a:lnTo>
                    <a:lnTo>
                      <a:pt x="364" y="83"/>
                    </a:lnTo>
                    <a:lnTo>
                      <a:pt x="409" y="95"/>
                    </a:lnTo>
                    <a:lnTo>
                      <a:pt x="455" y="109"/>
                    </a:lnTo>
                    <a:lnTo>
                      <a:pt x="500" y="106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85" name="Line 73"/>
              <p:cNvSpPr>
                <a:spLocks noChangeShapeType="1"/>
              </p:cNvSpPr>
              <p:nvPr/>
            </p:nvSpPr>
            <p:spPr bwMode="auto">
              <a:xfrm flipV="1">
                <a:off x="500" y="2933"/>
                <a:ext cx="0" cy="1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86" name="Line 74"/>
              <p:cNvSpPr>
                <a:spLocks noChangeShapeType="1"/>
              </p:cNvSpPr>
              <p:nvPr/>
            </p:nvSpPr>
            <p:spPr bwMode="auto">
              <a:xfrm flipV="1">
                <a:off x="691" y="2618"/>
                <a:ext cx="0" cy="2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87" name="Line 75"/>
              <p:cNvSpPr>
                <a:spLocks noChangeShapeType="1"/>
              </p:cNvSpPr>
              <p:nvPr/>
            </p:nvSpPr>
            <p:spPr bwMode="auto">
              <a:xfrm flipV="1">
                <a:off x="887" y="2814"/>
                <a:ext cx="0" cy="1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88" name="Line 76"/>
              <p:cNvSpPr>
                <a:spLocks noChangeShapeType="1"/>
              </p:cNvSpPr>
              <p:nvPr/>
            </p:nvSpPr>
            <p:spPr bwMode="auto">
              <a:xfrm flipV="1">
                <a:off x="1078" y="2533"/>
                <a:ext cx="0" cy="27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89" name="Line 77"/>
              <p:cNvSpPr>
                <a:spLocks noChangeShapeType="1"/>
              </p:cNvSpPr>
              <p:nvPr/>
            </p:nvSpPr>
            <p:spPr bwMode="auto">
              <a:xfrm flipV="1">
                <a:off x="1274" y="2524"/>
                <a:ext cx="0" cy="25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90" name="Line 78"/>
              <p:cNvSpPr>
                <a:spLocks noChangeShapeType="1"/>
              </p:cNvSpPr>
              <p:nvPr/>
            </p:nvSpPr>
            <p:spPr bwMode="auto">
              <a:xfrm flipV="1">
                <a:off x="1465" y="2197"/>
                <a:ext cx="1" cy="35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91" name="Line 79"/>
              <p:cNvSpPr>
                <a:spLocks noChangeShapeType="1"/>
              </p:cNvSpPr>
              <p:nvPr/>
            </p:nvSpPr>
            <p:spPr bwMode="auto">
              <a:xfrm flipV="1">
                <a:off x="1660" y="2231"/>
                <a:ext cx="0" cy="4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92" name="Line 80"/>
              <p:cNvSpPr>
                <a:spLocks noChangeShapeType="1"/>
              </p:cNvSpPr>
              <p:nvPr/>
            </p:nvSpPr>
            <p:spPr bwMode="auto">
              <a:xfrm flipV="1">
                <a:off x="1852" y="2435"/>
                <a:ext cx="0" cy="34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93" name="Line 81"/>
              <p:cNvSpPr>
                <a:spLocks noChangeShapeType="1"/>
              </p:cNvSpPr>
              <p:nvPr/>
            </p:nvSpPr>
            <p:spPr bwMode="auto">
              <a:xfrm flipV="1">
                <a:off x="2047" y="2716"/>
                <a:ext cx="0" cy="19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94" name="Line 82"/>
              <p:cNvSpPr>
                <a:spLocks noChangeShapeType="1"/>
              </p:cNvSpPr>
              <p:nvPr/>
            </p:nvSpPr>
            <p:spPr bwMode="auto">
              <a:xfrm flipV="1">
                <a:off x="2238" y="2784"/>
                <a:ext cx="0" cy="17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95" name="Line 83"/>
              <p:cNvSpPr>
                <a:spLocks noChangeShapeType="1"/>
              </p:cNvSpPr>
              <p:nvPr/>
            </p:nvSpPr>
            <p:spPr bwMode="auto">
              <a:xfrm flipV="1">
                <a:off x="2434" y="2869"/>
                <a:ext cx="0" cy="1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96" name="Line 84"/>
              <p:cNvSpPr>
                <a:spLocks noChangeShapeType="1"/>
              </p:cNvSpPr>
              <p:nvPr/>
            </p:nvSpPr>
            <p:spPr bwMode="auto">
              <a:xfrm flipV="1">
                <a:off x="2625" y="2822"/>
                <a:ext cx="0" cy="18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97" name="Line 85"/>
              <p:cNvSpPr>
                <a:spLocks noChangeShapeType="1"/>
              </p:cNvSpPr>
              <p:nvPr/>
            </p:nvSpPr>
            <p:spPr bwMode="auto">
              <a:xfrm>
                <a:off x="500" y="3052"/>
                <a:ext cx="0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98" name="Line 86"/>
              <p:cNvSpPr>
                <a:spLocks noChangeShapeType="1"/>
              </p:cNvSpPr>
              <p:nvPr/>
            </p:nvSpPr>
            <p:spPr bwMode="auto">
              <a:xfrm>
                <a:off x="691" y="2911"/>
                <a:ext cx="0" cy="29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99" name="Line 87"/>
              <p:cNvSpPr>
                <a:spLocks noChangeShapeType="1"/>
              </p:cNvSpPr>
              <p:nvPr/>
            </p:nvSpPr>
            <p:spPr bwMode="auto">
              <a:xfrm>
                <a:off x="887" y="2975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00" name="Line 88"/>
              <p:cNvSpPr>
                <a:spLocks noChangeShapeType="1"/>
              </p:cNvSpPr>
              <p:nvPr/>
            </p:nvSpPr>
            <p:spPr bwMode="auto">
              <a:xfrm>
                <a:off x="1078" y="2805"/>
                <a:ext cx="0" cy="2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01" name="Line 89"/>
              <p:cNvSpPr>
                <a:spLocks noChangeShapeType="1"/>
              </p:cNvSpPr>
              <p:nvPr/>
            </p:nvSpPr>
            <p:spPr bwMode="auto">
              <a:xfrm>
                <a:off x="1274" y="2780"/>
                <a:ext cx="0" cy="2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02" name="Line 90"/>
              <p:cNvSpPr>
                <a:spLocks noChangeShapeType="1"/>
              </p:cNvSpPr>
              <p:nvPr/>
            </p:nvSpPr>
            <p:spPr bwMode="auto">
              <a:xfrm>
                <a:off x="1465" y="2554"/>
                <a:ext cx="0" cy="42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03" name="Line 91"/>
              <p:cNvSpPr>
                <a:spLocks noChangeShapeType="1"/>
              </p:cNvSpPr>
              <p:nvPr/>
            </p:nvSpPr>
            <p:spPr bwMode="auto">
              <a:xfrm>
                <a:off x="1660" y="2656"/>
                <a:ext cx="0" cy="4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04" name="Line 92"/>
              <p:cNvSpPr>
                <a:spLocks noChangeShapeType="1"/>
              </p:cNvSpPr>
              <p:nvPr/>
            </p:nvSpPr>
            <p:spPr bwMode="auto">
              <a:xfrm>
                <a:off x="1852" y="2775"/>
                <a:ext cx="0" cy="3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05" name="Line 93"/>
              <p:cNvSpPr>
                <a:spLocks noChangeShapeType="1"/>
              </p:cNvSpPr>
              <p:nvPr/>
            </p:nvSpPr>
            <p:spPr bwMode="auto">
              <a:xfrm>
                <a:off x="2047" y="2907"/>
                <a:ext cx="0" cy="19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06" name="Line 94"/>
              <p:cNvSpPr>
                <a:spLocks noChangeShapeType="1"/>
              </p:cNvSpPr>
              <p:nvPr/>
            </p:nvSpPr>
            <p:spPr bwMode="auto">
              <a:xfrm>
                <a:off x="2238" y="2958"/>
                <a:ext cx="0" cy="1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07" name="Line 95"/>
              <p:cNvSpPr>
                <a:spLocks noChangeShapeType="1"/>
              </p:cNvSpPr>
              <p:nvPr/>
            </p:nvSpPr>
            <p:spPr bwMode="auto">
              <a:xfrm>
                <a:off x="2434" y="3018"/>
                <a:ext cx="0" cy="15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08" name="Line 96"/>
              <p:cNvSpPr>
                <a:spLocks noChangeShapeType="1"/>
              </p:cNvSpPr>
              <p:nvPr/>
            </p:nvSpPr>
            <p:spPr bwMode="auto">
              <a:xfrm>
                <a:off x="2625" y="3005"/>
                <a:ext cx="0" cy="17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09" name="Oval 97"/>
              <p:cNvSpPr>
                <a:spLocks noChangeArrowheads="1"/>
              </p:cNvSpPr>
              <p:nvPr/>
            </p:nvSpPr>
            <p:spPr bwMode="auto">
              <a:xfrm>
                <a:off x="475" y="3026"/>
                <a:ext cx="46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610" name="Oval 98"/>
              <p:cNvSpPr>
                <a:spLocks noChangeArrowheads="1"/>
              </p:cNvSpPr>
              <p:nvPr/>
            </p:nvSpPr>
            <p:spPr bwMode="auto">
              <a:xfrm>
                <a:off x="666" y="2886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611" name="Oval 99"/>
              <p:cNvSpPr>
                <a:spLocks noChangeArrowheads="1"/>
              </p:cNvSpPr>
              <p:nvPr/>
            </p:nvSpPr>
            <p:spPr bwMode="auto">
              <a:xfrm>
                <a:off x="861" y="2950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612" name="Oval 100"/>
              <p:cNvSpPr>
                <a:spLocks noChangeArrowheads="1"/>
              </p:cNvSpPr>
              <p:nvPr/>
            </p:nvSpPr>
            <p:spPr bwMode="auto">
              <a:xfrm>
                <a:off x="1053" y="2780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613" name="Oval 101"/>
              <p:cNvSpPr>
                <a:spLocks noChangeArrowheads="1"/>
              </p:cNvSpPr>
              <p:nvPr/>
            </p:nvSpPr>
            <p:spPr bwMode="auto">
              <a:xfrm>
                <a:off x="1248" y="2754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614" name="Oval 102"/>
              <p:cNvSpPr>
                <a:spLocks noChangeArrowheads="1"/>
              </p:cNvSpPr>
              <p:nvPr/>
            </p:nvSpPr>
            <p:spPr bwMode="auto">
              <a:xfrm>
                <a:off x="1439" y="2529"/>
                <a:ext cx="47" cy="46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615" name="Oval 103"/>
              <p:cNvSpPr>
                <a:spLocks noChangeArrowheads="1"/>
              </p:cNvSpPr>
              <p:nvPr/>
            </p:nvSpPr>
            <p:spPr bwMode="auto">
              <a:xfrm>
                <a:off x="1635" y="2631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616" name="Oval 104"/>
              <p:cNvSpPr>
                <a:spLocks noChangeArrowheads="1"/>
              </p:cNvSpPr>
              <p:nvPr/>
            </p:nvSpPr>
            <p:spPr bwMode="auto">
              <a:xfrm>
                <a:off x="1826" y="2750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617" name="Oval 105"/>
              <p:cNvSpPr>
                <a:spLocks noChangeArrowheads="1"/>
              </p:cNvSpPr>
              <p:nvPr/>
            </p:nvSpPr>
            <p:spPr bwMode="auto">
              <a:xfrm>
                <a:off x="2022" y="2882"/>
                <a:ext cx="46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618" name="Oval 106"/>
              <p:cNvSpPr>
                <a:spLocks noChangeArrowheads="1"/>
              </p:cNvSpPr>
              <p:nvPr/>
            </p:nvSpPr>
            <p:spPr bwMode="auto">
              <a:xfrm>
                <a:off x="2213" y="2933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619" name="Oval 107"/>
              <p:cNvSpPr>
                <a:spLocks noChangeArrowheads="1"/>
              </p:cNvSpPr>
              <p:nvPr/>
            </p:nvSpPr>
            <p:spPr bwMode="auto">
              <a:xfrm>
                <a:off x="2408" y="2992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620" name="Oval 108"/>
              <p:cNvSpPr>
                <a:spLocks noChangeArrowheads="1"/>
              </p:cNvSpPr>
              <p:nvPr/>
            </p:nvSpPr>
            <p:spPr bwMode="auto">
              <a:xfrm>
                <a:off x="2600" y="2980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18442" name="Группа 261"/>
          <p:cNvGrpSpPr>
            <a:grpSpLocks/>
          </p:cNvGrpSpPr>
          <p:nvPr/>
        </p:nvGrpSpPr>
        <p:grpSpPr bwMode="auto">
          <a:xfrm>
            <a:off x="5000625" y="1500188"/>
            <a:ext cx="3929063" cy="1800225"/>
            <a:chOff x="4521200" y="3454400"/>
            <a:chExt cx="4222750" cy="1949450"/>
          </a:xfrm>
        </p:grpSpPr>
        <p:grpSp>
          <p:nvGrpSpPr>
            <p:cNvPr id="18486" name="Group 228"/>
            <p:cNvGrpSpPr>
              <a:grpSpLocks/>
            </p:cNvGrpSpPr>
            <p:nvPr/>
          </p:nvGrpSpPr>
          <p:grpSpPr bwMode="auto">
            <a:xfrm>
              <a:off x="4521200" y="3454400"/>
              <a:ext cx="4222750" cy="1949450"/>
              <a:chOff x="2848" y="2176"/>
              <a:chExt cx="2660" cy="1228"/>
            </a:xfrm>
          </p:grpSpPr>
          <p:sp>
            <p:nvSpPr>
              <p:cNvPr id="18532" name="Rectangle 132"/>
              <p:cNvSpPr>
                <a:spLocks noChangeArrowheads="1"/>
              </p:cNvSpPr>
              <p:nvPr/>
            </p:nvSpPr>
            <p:spPr bwMode="auto">
              <a:xfrm>
                <a:off x="3187" y="2222"/>
                <a:ext cx="2321" cy="96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33" name="Line 133"/>
              <p:cNvSpPr>
                <a:spLocks noChangeShapeType="1"/>
              </p:cNvSpPr>
              <p:nvPr/>
            </p:nvSpPr>
            <p:spPr bwMode="auto">
              <a:xfrm>
                <a:off x="3187" y="2996"/>
                <a:ext cx="23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34" name="Line 134"/>
              <p:cNvSpPr>
                <a:spLocks noChangeShapeType="1"/>
              </p:cNvSpPr>
              <p:nvPr/>
            </p:nvSpPr>
            <p:spPr bwMode="auto">
              <a:xfrm>
                <a:off x="3187" y="2805"/>
                <a:ext cx="23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35" name="Line 135"/>
              <p:cNvSpPr>
                <a:spLocks noChangeShapeType="1"/>
              </p:cNvSpPr>
              <p:nvPr/>
            </p:nvSpPr>
            <p:spPr bwMode="auto">
              <a:xfrm>
                <a:off x="3187" y="2609"/>
                <a:ext cx="23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36" name="Line 136"/>
              <p:cNvSpPr>
                <a:spLocks noChangeShapeType="1"/>
              </p:cNvSpPr>
              <p:nvPr/>
            </p:nvSpPr>
            <p:spPr bwMode="auto">
              <a:xfrm>
                <a:off x="3187" y="2418"/>
                <a:ext cx="23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37" name="Line 137"/>
              <p:cNvSpPr>
                <a:spLocks noChangeShapeType="1"/>
              </p:cNvSpPr>
              <p:nvPr/>
            </p:nvSpPr>
            <p:spPr bwMode="auto">
              <a:xfrm>
                <a:off x="3187" y="2222"/>
                <a:ext cx="23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38" name="Rectangle 138"/>
              <p:cNvSpPr>
                <a:spLocks noChangeArrowheads="1"/>
              </p:cNvSpPr>
              <p:nvPr/>
            </p:nvSpPr>
            <p:spPr bwMode="auto">
              <a:xfrm>
                <a:off x="3187" y="2222"/>
                <a:ext cx="2321" cy="969"/>
              </a:xfrm>
              <a:prstGeom prst="rect">
                <a:avLst/>
              </a:prstGeom>
              <a:noFill/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39" name="Line 139"/>
              <p:cNvSpPr>
                <a:spLocks noChangeShapeType="1"/>
              </p:cNvSpPr>
              <p:nvPr/>
            </p:nvSpPr>
            <p:spPr bwMode="auto">
              <a:xfrm>
                <a:off x="3187" y="2222"/>
                <a:ext cx="0" cy="96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40" name="Line 140"/>
              <p:cNvSpPr>
                <a:spLocks noChangeShapeType="1"/>
              </p:cNvSpPr>
              <p:nvPr/>
            </p:nvSpPr>
            <p:spPr bwMode="auto">
              <a:xfrm>
                <a:off x="3162" y="3191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41" name="Line 141"/>
              <p:cNvSpPr>
                <a:spLocks noChangeShapeType="1"/>
              </p:cNvSpPr>
              <p:nvPr/>
            </p:nvSpPr>
            <p:spPr bwMode="auto">
              <a:xfrm>
                <a:off x="3162" y="2996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42" name="Line 142"/>
              <p:cNvSpPr>
                <a:spLocks noChangeShapeType="1"/>
              </p:cNvSpPr>
              <p:nvPr/>
            </p:nvSpPr>
            <p:spPr bwMode="auto">
              <a:xfrm>
                <a:off x="3162" y="2805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43" name="Line 143"/>
              <p:cNvSpPr>
                <a:spLocks noChangeShapeType="1"/>
              </p:cNvSpPr>
              <p:nvPr/>
            </p:nvSpPr>
            <p:spPr bwMode="auto">
              <a:xfrm>
                <a:off x="3162" y="2609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44" name="Line 144"/>
              <p:cNvSpPr>
                <a:spLocks noChangeShapeType="1"/>
              </p:cNvSpPr>
              <p:nvPr/>
            </p:nvSpPr>
            <p:spPr bwMode="auto">
              <a:xfrm>
                <a:off x="3162" y="2418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45" name="Line 145"/>
              <p:cNvSpPr>
                <a:spLocks noChangeShapeType="1"/>
              </p:cNvSpPr>
              <p:nvPr/>
            </p:nvSpPr>
            <p:spPr bwMode="auto">
              <a:xfrm>
                <a:off x="3162" y="2222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46" name="Line 146"/>
              <p:cNvSpPr>
                <a:spLocks noChangeShapeType="1"/>
              </p:cNvSpPr>
              <p:nvPr/>
            </p:nvSpPr>
            <p:spPr bwMode="auto">
              <a:xfrm>
                <a:off x="3187" y="3191"/>
                <a:ext cx="232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47" name="Line 147"/>
              <p:cNvSpPr>
                <a:spLocks noChangeShapeType="1"/>
              </p:cNvSpPr>
              <p:nvPr/>
            </p:nvSpPr>
            <p:spPr bwMode="auto">
              <a:xfrm flipV="1">
                <a:off x="3187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48" name="Line 148"/>
              <p:cNvSpPr>
                <a:spLocks noChangeShapeType="1"/>
              </p:cNvSpPr>
              <p:nvPr/>
            </p:nvSpPr>
            <p:spPr bwMode="auto">
              <a:xfrm flipV="1">
                <a:off x="3383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49" name="Line 149"/>
              <p:cNvSpPr>
                <a:spLocks noChangeShapeType="1"/>
              </p:cNvSpPr>
              <p:nvPr/>
            </p:nvSpPr>
            <p:spPr bwMode="auto">
              <a:xfrm flipV="1">
                <a:off x="3574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50" name="Line 150"/>
              <p:cNvSpPr>
                <a:spLocks noChangeShapeType="1"/>
              </p:cNvSpPr>
              <p:nvPr/>
            </p:nvSpPr>
            <p:spPr bwMode="auto">
              <a:xfrm flipV="1">
                <a:off x="3770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51" name="Line 151"/>
              <p:cNvSpPr>
                <a:spLocks noChangeShapeType="1"/>
              </p:cNvSpPr>
              <p:nvPr/>
            </p:nvSpPr>
            <p:spPr bwMode="auto">
              <a:xfrm flipV="1">
                <a:off x="3961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52" name="Line 152"/>
              <p:cNvSpPr>
                <a:spLocks noChangeShapeType="1"/>
              </p:cNvSpPr>
              <p:nvPr/>
            </p:nvSpPr>
            <p:spPr bwMode="auto">
              <a:xfrm flipV="1">
                <a:off x="4156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53" name="Line 153"/>
              <p:cNvSpPr>
                <a:spLocks noChangeShapeType="1"/>
              </p:cNvSpPr>
              <p:nvPr/>
            </p:nvSpPr>
            <p:spPr bwMode="auto">
              <a:xfrm flipV="1">
                <a:off x="4348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54" name="Line 154"/>
              <p:cNvSpPr>
                <a:spLocks noChangeShapeType="1"/>
              </p:cNvSpPr>
              <p:nvPr/>
            </p:nvSpPr>
            <p:spPr bwMode="auto">
              <a:xfrm flipV="1">
                <a:off x="4543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55" name="Line 155"/>
              <p:cNvSpPr>
                <a:spLocks noChangeShapeType="1"/>
              </p:cNvSpPr>
              <p:nvPr/>
            </p:nvSpPr>
            <p:spPr bwMode="auto">
              <a:xfrm flipV="1">
                <a:off x="4734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56" name="Line 156"/>
              <p:cNvSpPr>
                <a:spLocks noChangeShapeType="1"/>
              </p:cNvSpPr>
              <p:nvPr/>
            </p:nvSpPr>
            <p:spPr bwMode="auto">
              <a:xfrm flipV="1">
                <a:off x="4930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57" name="Line 157"/>
              <p:cNvSpPr>
                <a:spLocks noChangeShapeType="1"/>
              </p:cNvSpPr>
              <p:nvPr/>
            </p:nvSpPr>
            <p:spPr bwMode="auto">
              <a:xfrm flipV="1">
                <a:off x="5121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58" name="Line 158"/>
              <p:cNvSpPr>
                <a:spLocks noChangeShapeType="1"/>
              </p:cNvSpPr>
              <p:nvPr/>
            </p:nvSpPr>
            <p:spPr bwMode="auto">
              <a:xfrm flipV="1">
                <a:off x="5317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59" name="Line 159"/>
              <p:cNvSpPr>
                <a:spLocks noChangeShapeType="1"/>
              </p:cNvSpPr>
              <p:nvPr/>
            </p:nvSpPr>
            <p:spPr bwMode="auto">
              <a:xfrm flipV="1">
                <a:off x="5508" y="3191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60" name="Rectangle 201"/>
              <p:cNvSpPr>
                <a:spLocks noChangeArrowheads="1"/>
              </p:cNvSpPr>
              <p:nvPr/>
            </p:nvSpPr>
            <p:spPr bwMode="auto">
              <a:xfrm>
                <a:off x="3077" y="3145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0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61" name="Rectangle 202"/>
              <p:cNvSpPr>
                <a:spLocks noChangeArrowheads="1"/>
              </p:cNvSpPr>
              <p:nvPr/>
            </p:nvSpPr>
            <p:spPr bwMode="auto">
              <a:xfrm>
                <a:off x="3030" y="2949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10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62" name="Rectangle 203"/>
              <p:cNvSpPr>
                <a:spLocks noChangeArrowheads="1"/>
              </p:cNvSpPr>
              <p:nvPr/>
            </p:nvSpPr>
            <p:spPr bwMode="auto">
              <a:xfrm>
                <a:off x="3030" y="275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20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63" name="Rectangle 204"/>
              <p:cNvSpPr>
                <a:spLocks noChangeArrowheads="1"/>
              </p:cNvSpPr>
              <p:nvPr/>
            </p:nvSpPr>
            <p:spPr bwMode="auto">
              <a:xfrm>
                <a:off x="3030" y="2562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30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64" name="Rectangle 205"/>
              <p:cNvSpPr>
                <a:spLocks noChangeArrowheads="1"/>
              </p:cNvSpPr>
              <p:nvPr/>
            </p:nvSpPr>
            <p:spPr bwMode="auto">
              <a:xfrm>
                <a:off x="3030" y="237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40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65" name="Rectangle 206"/>
              <p:cNvSpPr>
                <a:spLocks noChangeArrowheads="1"/>
              </p:cNvSpPr>
              <p:nvPr/>
            </p:nvSpPr>
            <p:spPr bwMode="auto">
              <a:xfrm>
                <a:off x="3030" y="2176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50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66" name="Rectangle 207"/>
              <p:cNvSpPr>
                <a:spLocks noChangeArrowheads="1"/>
              </p:cNvSpPr>
              <p:nvPr/>
            </p:nvSpPr>
            <p:spPr bwMode="auto">
              <a:xfrm rot="-5400000">
                <a:off x="3219" y="3268"/>
                <a:ext cx="12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Jan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67" name="Rectangle 208"/>
              <p:cNvSpPr>
                <a:spLocks noChangeArrowheads="1"/>
              </p:cNvSpPr>
              <p:nvPr/>
            </p:nvSpPr>
            <p:spPr bwMode="auto">
              <a:xfrm rot="-5400000">
                <a:off x="3405" y="3281"/>
                <a:ext cx="13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Feb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68" name="Rectangle 209"/>
              <p:cNvSpPr>
                <a:spLocks noChangeArrowheads="1"/>
              </p:cNvSpPr>
              <p:nvPr/>
            </p:nvSpPr>
            <p:spPr bwMode="auto">
              <a:xfrm rot="-5400000">
                <a:off x="3600" y="3267"/>
                <a:ext cx="13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Mar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69" name="Rectangle 210"/>
              <p:cNvSpPr>
                <a:spLocks noChangeArrowheads="1"/>
              </p:cNvSpPr>
              <p:nvPr/>
            </p:nvSpPr>
            <p:spPr bwMode="auto">
              <a:xfrm rot="-5400000">
                <a:off x="3799" y="3271"/>
                <a:ext cx="1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Apr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70" name="Rectangle 211"/>
              <p:cNvSpPr>
                <a:spLocks noChangeArrowheads="1"/>
              </p:cNvSpPr>
              <p:nvPr/>
            </p:nvSpPr>
            <p:spPr bwMode="auto">
              <a:xfrm rot="-5400000">
                <a:off x="3981" y="3275"/>
                <a:ext cx="15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May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71" name="Rectangle 212"/>
              <p:cNvSpPr>
                <a:spLocks noChangeArrowheads="1"/>
              </p:cNvSpPr>
              <p:nvPr/>
            </p:nvSpPr>
            <p:spPr bwMode="auto">
              <a:xfrm rot="-5400000">
                <a:off x="4184" y="3270"/>
                <a:ext cx="12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Jun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72" name="Rectangle 213"/>
              <p:cNvSpPr>
                <a:spLocks noChangeArrowheads="1"/>
              </p:cNvSpPr>
              <p:nvPr/>
            </p:nvSpPr>
            <p:spPr bwMode="auto">
              <a:xfrm rot="-5400000">
                <a:off x="4392" y="3257"/>
                <a:ext cx="10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Jul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73" name="Rectangle 214"/>
              <p:cNvSpPr>
                <a:spLocks noChangeArrowheads="1"/>
              </p:cNvSpPr>
              <p:nvPr/>
            </p:nvSpPr>
            <p:spPr bwMode="auto">
              <a:xfrm rot="-5400000">
                <a:off x="4564" y="3282"/>
                <a:ext cx="14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Aug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74" name="Rectangle 215"/>
              <p:cNvSpPr>
                <a:spLocks noChangeArrowheads="1"/>
              </p:cNvSpPr>
              <p:nvPr/>
            </p:nvSpPr>
            <p:spPr bwMode="auto">
              <a:xfrm rot="-5400000">
                <a:off x="4759" y="3286"/>
                <a:ext cx="141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Sep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75" name="Rectangle 216"/>
              <p:cNvSpPr>
                <a:spLocks noChangeArrowheads="1"/>
              </p:cNvSpPr>
              <p:nvPr/>
            </p:nvSpPr>
            <p:spPr bwMode="auto">
              <a:xfrm rot="-5400000">
                <a:off x="4959" y="3270"/>
                <a:ext cx="12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Oct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76" name="Rectangle 217"/>
              <p:cNvSpPr>
                <a:spLocks noChangeArrowheads="1"/>
              </p:cNvSpPr>
              <p:nvPr/>
            </p:nvSpPr>
            <p:spPr bwMode="auto">
              <a:xfrm rot="-5400000">
                <a:off x="5146" y="3274"/>
                <a:ext cx="14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Nov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77" name="Rectangle 218"/>
              <p:cNvSpPr>
                <a:spLocks noChangeArrowheads="1"/>
              </p:cNvSpPr>
              <p:nvPr/>
            </p:nvSpPr>
            <p:spPr bwMode="auto">
              <a:xfrm rot="-5400000">
                <a:off x="5337" y="3283"/>
                <a:ext cx="14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Dec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78" name="Rectangle 219"/>
              <p:cNvSpPr>
                <a:spLocks noChangeArrowheads="1"/>
              </p:cNvSpPr>
              <p:nvPr/>
            </p:nvSpPr>
            <p:spPr bwMode="auto">
              <a:xfrm rot="-5400000">
                <a:off x="2539" y="2751"/>
                <a:ext cx="74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Wet deposition, ng/m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79" name="Rectangle 220"/>
              <p:cNvSpPr>
                <a:spLocks noChangeArrowheads="1"/>
              </p:cNvSpPr>
              <p:nvPr/>
            </p:nvSpPr>
            <p:spPr bwMode="auto">
              <a:xfrm rot="-5400000">
                <a:off x="2866" y="2357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700">
                    <a:solidFill>
                      <a:srgbClr val="000000"/>
                    </a:solidFill>
                  </a:rPr>
                  <a:t>2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80" name="Rectangle 221"/>
              <p:cNvSpPr>
                <a:spLocks noChangeArrowheads="1"/>
              </p:cNvSpPr>
              <p:nvPr/>
            </p:nvSpPr>
            <p:spPr bwMode="auto">
              <a:xfrm rot="-5400000">
                <a:off x="2838" y="2255"/>
                <a:ext cx="150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000">
                    <a:solidFill>
                      <a:srgbClr val="000000"/>
                    </a:solidFill>
                  </a:rPr>
                  <a:t>/day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81" name="Text Box 18"/>
              <p:cNvSpPr txBox="1">
                <a:spLocks noChangeArrowheads="1"/>
              </p:cNvSpPr>
              <p:nvPr/>
            </p:nvSpPr>
            <p:spPr bwMode="auto">
              <a:xfrm>
                <a:off x="5028" y="2255"/>
                <a:ext cx="418" cy="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/>
                  <a:t>14 sites</a:t>
                </a:r>
                <a:endParaRPr lang="ru-RU" sz="1400"/>
              </a:p>
            </p:txBody>
          </p:sp>
        </p:grpSp>
        <p:grpSp>
          <p:nvGrpSpPr>
            <p:cNvPr id="18487" name="Group 232"/>
            <p:cNvGrpSpPr>
              <a:grpSpLocks/>
            </p:cNvGrpSpPr>
            <p:nvPr/>
          </p:nvGrpSpPr>
          <p:grpSpPr bwMode="auto">
            <a:xfrm>
              <a:off x="5214938" y="3751263"/>
              <a:ext cx="3373437" cy="1233487"/>
              <a:chOff x="3285" y="2363"/>
              <a:chExt cx="2125" cy="777"/>
            </a:xfrm>
          </p:grpSpPr>
          <p:sp>
            <p:nvSpPr>
              <p:cNvPr id="18526" name="Freeform 231"/>
              <p:cNvSpPr>
                <a:spLocks/>
              </p:cNvSpPr>
              <p:nvPr/>
            </p:nvSpPr>
            <p:spPr bwMode="auto">
              <a:xfrm>
                <a:off x="3288" y="2364"/>
                <a:ext cx="2115" cy="774"/>
              </a:xfrm>
              <a:custGeom>
                <a:avLst/>
                <a:gdLst>
                  <a:gd name="T0" fmla="*/ 0 w 2115"/>
                  <a:gd name="T1" fmla="*/ 525 h 774"/>
                  <a:gd name="T2" fmla="*/ 186 w 2115"/>
                  <a:gd name="T3" fmla="*/ 534 h 774"/>
                  <a:gd name="T4" fmla="*/ 384 w 2115"/>
                  <a:gd name="T5" fmla="*/ 315 h 774"/>
                  <a:gd name="T6" fmla="*/ 570 w 2115"/>
                  <a:gd name="T7" fmla="*/ 123 h 774"/>
                  <a:gd name="T8" fmla="*/ 768 w 2115"/>
                  <a:gd name="T9" fmla="*/ 0 h 774"/>
                  <a:gd name="T10" fmla="*/ 888 w 2115"/>
                  <a:gd name="T11" fmla="*/ 93 h 774"/>
                  <a:gd name="T12" fmla="*/ 960 w 2115"/>
                  <a:gd name="T13" fmla="*/ 27 h 774"/>
                  <a:gd name="T14" fmla="*/ 1155 w 2115"/>
                  <a:gd name="T15" fmla="*/ 237 h 774"/>
                  <a:gd name="T16" fmla="*/ 1350 w 2115"/>
                  <a:gd name="T17" fmla="*/ 204 h 774"/>
                  <a:gd name="T18" fmla="*/ 1545 w 2115"/>
                  <a:gd name="T19" fmla="*/ 375 h 774"/>
                  <a:gd name="T20" fmla="*/ 1728 w 2115"/>
                  <a:gd name="T21" fmla="*/ 429 h 774"/>
                  <a:gd name="T22" fmla="*/ 1827 w 2115"/>
                  <a:gd name="T23" fmla="*/ 498 h 774"/>
                  <a:gd name="T24" fmla="*/ 1929 w 2115"/>
                  <a:gd name="T25" fmla="*/ 522 h 774"/>
                  <a:gd name="T26" fmla="*/ 2112 w 2115"/>
                  <a:gd name="T27" fmla="*/ 543 h 774"/>
                  <a:gd name="T28" fmla="*/ 2115 w 2115"/>
                  <a:gd name="T29" fmla="*/ 741 h 774"/>
                  <a:gd name="T30" fmla="*/ 1929 w 2115"/>
                  <a:gd name="T31" fmla="*/ 750 h 774"/>
                  <a:gd name="T32" fmla="*/ 1737 w 2115"/>
                  <a:gd name="T33" fmla="*/ 774 h 774"/>
                  <a:gd name="T34" fmla="*/ 1539 w 2115"/>
                  <a:gd name="T35" fmla="*/ 732 h 774"/>
                  <a:gd name="T36" fmla="*/ 1353 w 2115"/>
                  <a:gd name="T37" fmla="*/ 633 h 774"/>
                  <a:gd name="T38" fmla="*/ 1155 w 2115"/>
                  <a:gd name="T39" fmla="*/ 612 h 774"/>
                  <a:gd name="T40" fmla="*/ 963 w 2115"/>
                  <a:gd name="T41" fmla="*/ 192 h 774"/>
                  <a:gd name="T42" fmla="*/ 774 w 2115"/>
                  <a:gd name="T43" fmla="*/ 498 h 774"/>
                  <a:gd name="T44" fmla="*/ 576 w 2115"/>
                  <a:gd name="T45" fmla="*/ 699 h 774"/>
                  <a:gd name="T46" fmla="*/ 384 w 2115"/>
                  <a:gd name="T47" fmla="*/ 657 h 774"/>
                  <a:gd name="T48" fmla="*/ 186 w 2115"/>
                  <a:gd name="T49" fmla="*/ 681 h 774"/>
                  <a:gd name="T50" fmla="*/ 0 w 2115"/>
                  <a:gd name="T51" fmla="*/ 645 h 774"/>
                  <a:gd name="T52" fmla="*/ 0 w 2115"/>
                  <a:gd name="T53" fmla="*/ 525 h 7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15"/>
                  <a:gd name="T82" fmla="*/ 0 h 774"/>
                  <a:gd name="T83" fmla="*/ 2115 w 2115"/>
                  <a:gd name="T84" fmla="*/ 774 h 77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15" h="774">
                    <a:moveTo>
                      <a:pt x="0" y="525"/>
                    </a:moveTo>
                    <a:lnTo>
                      <a:pt x="186" y="534"/>
                    </a:lnTo>
                    <a:lnTo>
                      <a:pt x="384" y="315"/>
                    </a:lnTo>
                    <a:lnTo>
                      <a:pt x="570" y="123"/>
                    </a:lnTo>
                    <a:lnTo>
                      <a:pt x="768" y="0"/>
                    </a:lnTo>
                    <a:lnTo>
                      <a:pt x="888" y="93"/>
                    </a:lnTo>
                    <a:lnTo>
                      <a:pt x="960" y="27"/>
                    </a:lnTo>
                    <a:lnTo>
                      <a:pt x="1155" y="237"/>
                    </a:lnTo>
                    <a:lnTo>
                      <a:pt x="1350" y="204"/>
                    </a:lnTo>
                    <a:lnTo>
                      <a:pt x="1545" y="375"/>
                    </a:lnTo>
                    <a:lnTo>
                      <a:pt x="1728" y="429"/>
                    </a:lnTo>
                    <a:lnTo>
                      <a:pt x="1827" y="498"/>
                    </a:lnTo>
                    <a:lnTo>
                      <a:pt x="1929" y="522"/>
                    </a:lnTo>
                    <a:lnTo>
                      <a:pt x="2112" y="543"/>
                    </a:lnTo>
                    <a:lnTo>
                      <a:pt x="2115" y="741"/>
                    </a:lnTo>
                    <a:lnTo>
                      <a:pt x="1929" y="750"/>
                    </a:lnTo>
                    <a:lnTo>
                      <a:pt x="1737" y="774"/>
                    </a:lnTo>
                    <a:lnTo>
                      <a:pt x="1539" y="732"/>
                    </a:lnTo>
                    <a:lnTo>
                      <a:pt x="1353" y="633"/>
                    </a:lnTo>
                    <a:lnTo>
                      <a:pt x="1155" y="612"/>
                    </a:lnTo>
                    <a:lnTo>
                      <a:pt x="963" y="192"/>
                    </a:lnTo>
                    <a:lnTo>
                      <a:pt x="774" y="498"/>
                    </a:lnTo>
                    <a:lnTo>
                      <a:pt x="576" y="699"/>
                    </a:lnTo>
                    <a:lnTo>
                      <a:pt x="384" y="657"/>
                    </a:lnTo>
                    <a:lnTo>
                      <a:pt x="186" y="681"/>
                    </a:lnTo>
                    <a:lnTo>
                      <a:pt x="0" y="645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969696">
                  <a:alpha val="39999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8527" name="Group 230"/>
              <p:cNvGrpSpPr>
                <a:grpSpLocks/>
              </p:cNvGrpSpPr>
              <p:nvPr/>
            </p:nvGrpSpPr>
            <p:grpSpPr bwMode="auto">
              <a:xfrm>
                <a:off x="3285" y="2363"/>
                <a:ext cx="2125" cy="777"/>
                <a:chOff x="3285" y="2363"/>
                <a:chExt cx="2125" cy="777"/>
              </a:xfrm>
            </p:grpSpPr>
            <p:sp>
              <p:nvSpPr>
                <p:cNvPr id="18528" name="Freeform 160"/>
                <p:cNvSpPr>
                  <a:spLocks/>
                </p:cNvSpPr>
                <p:nvPr/>
              </p:nvSpPr>
              <p:spPr bwMode="auto">
                <a:xfrm>
                  <a:off x="3285" y="2558"/>
                  <a:ext cx="2125" cy="582"/>
                </a:xfrm>
                <a:custGeom>
                  <a:avLst/>
                  <a:gdLst>
                    <a:gd name="T0" fmla="*/ 0 w 500"/>
                    <a:gd name="T1" fmla="*/ 34508 h 137"/>
                    <a:gd name="T2" fmla="*/ 14667 w 500"/>
                    <a:gd name="T3" fmla="*/ 37482 h 137"/>
                    <a:gd name="T4" fmla="*/ 29712 w 500"/>
                    <a:gd name="T5" fmla="*/ 35498 h 137"/>
                    <a:gd name="T6" fmla="*/ 44379 w 500"/>
                    <a:gd name="T7" fmla="*/ 38803 h 137"/>
                    <a:gd name="T8" fmla="*/ 59428 w 500"/>
                    <a:gd name="T9" fmla="*/ 23769 h 137"/>
                    <a:gd name="T10" fmla="*/ 74073 w 500"/>
                    <a:gd name="T11" fmla="*/ 0 h 137"/>
                    <a:gd name="T12" fmla="*/ 89050 w 500"/>
                    <a:gd name="T13" fmla="*/ 31891 h 137"/>
                    <a:gd name="T14" fmla="*/ 103789 w 500"/>
                    <a:gd name="T15" fmla="*/ 33892 h 137"/>
                    <a:gd name="T16" fmla="*/ 118762 w 500"/>
                    <a:gd name="T17" fmla="*/ 41398 h 137"/>
                    <a:gd name="T18" fmla="*/ 133429 w 500"/>
                    <a:gd name="T19" fmla="*/ 44610 h 137"/>
                    <a:gd name="T20" fmla="*/ 148474 w 500"/>
                    <a:gd name="T21" fmla="*/ 42698 h 137"/>
                    <a:gd name="T22" fmla="*/ 163124 w 500"/>
                    <a:gd name="T23" fmla="*/ 42014 h 13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00"/>
                    <a:gd name="T37" fmla="*/ 0 h 137"/>
                    <a:gd name="T38" fmla="*/ 500 w 500"/>
                    <a:gd name="T39" fmla="*/ 137 h 13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00" h="137">
                      <a:moveTo>
                        <a:pt x="0" y="106"/>
                      </a:moveTo>
                      <a:lnTo>
                        <a:pt x="45" y="115"/>
                      </a:lnTo>
                      <a:lnTo>
                        <a:pt x="91" y="109"/>
                      </a:lnTo>
                      <a:lnTo>
                        <a:pt x="136" y="119"/>
                      </a:lnTo>
                      <a:lnTo>
                        <a:pt x="182" y="73"/>
                      </a:lnTo>
                      <a:lnTo>
                        <a:pt x="227" y="0"/>
                      </a:lnTo>
                      <a:lnTo>
                        <a:pt x="273" y="98"/>
                      </a:lnTo>
                      <a:lnTo>
                        <a:pt x="318" y="104"/>
                      </a:lnTo>
                      <a:lnTo>
                        <a:pt x="364" y="127"/>
                      </a:lnTo>
                      <a:lnTo>
                        <a:pt x="409" y="137"/>
                      </a:lnTo>
                      <a:lnTo>
                        <a:pt x="455" y="131"/>
                      </a:lnTo>
                      <a:lnTo>
                        <a:pt x="500" y="129"/>
                      </a:lnTo>
                    </a:path>
                  </a:pathLst>
                </a:custGeom>
                <a:noFill/>
                <a:ln w="2857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29" name="Freeform 161"/>
                <p:cNvSpPr>
                  <a:spLocks/>
                </p:cNvSpPr>
                <p:nvPr/>
              </p:nvSpPr>
              <p:spPr bwMode="auto">
                <a:xfrm>
                  <a:off x="3285" y="2677"/>
                  <a:ext cx="2125" cy="332"/>
                </a:xfrm>
                <a:custGeom>
                  <a:avLst/>
                  <a:gdLst>
                    <a:gd name="T0" fmla="*/ 0 w 500"/>
                    <a:gd name="T1" fmla="*/ 20056 h 78"/>
                    <a:gd name="T2" fmla="*/ 14667 w 500"/>
                    <a:gd name="T3" fmla="*/ 25598 h 78"/>
                    <a:gd name="T4" fmla="*/ 29712 w 500"/>
                    <a:gd name="T5" fmla="*/ 20980 h 78"/>
                    <a:gd name="T6" fmla="*/ 44379 w 500"/>
                    <a:gd name="T7" fmla="*/ 19039 h 78"/>
                    <a:gd name="T8" fmla="*/ 59428 w 500"/>
                    <a:gd name="T9" fmla="*/ 0 h 78"/>
                    <a:gd name="T10" fmla="*/ 74073 w 500"/>
                    <a:gd name="T11" fmla="*/ 4929 h 78"/>
                    <a:gd name="T12" fmla="*/ 89050 w 500"/>
                    <a:gd name="T13" fmla="*/ 5542 h 78"/>
                    <a:gd name="T14" fmla="*/ 103789 w 500"/>
                    <a:gd name="T15" fmla="*/ 9492 h 78"/>
                    <a:gd name="T16" fmla="*/ 118762 w 500"/>
                    <a:gd name="T17" fmla="*/ 10799 h 78"/>
                    <a:gd name="T18" fmla="*/ 133429 w 500"/>
                    <a:gd name="T19" fmla="*/ 12808 h 78"/>
                    <a:gd name="T20" fmla="*/ 148474 w 500"/>
                    <a:gd name="T21" fmla="*/ 16123 h 78"/>
                    <a:gd name="T22" fmla="*/ 163124 w 500"/>
                    <a:gd name="T23" fmla="*/ 18043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00"/>
                    <a:gd name="T37" fmla="*/ 0 h 78"/>
                    <a:gd name="T38" fmla="*/ 500 w 500"/>
                    <a:gd name="T39" fmla="*/ 78 h 7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00" h="78">
                      <a:moveTo>
                        <a:pt x="0" y="61"/>
                      </a:moveTo>
                      <a:lnTo>
                        <a:pt x="45" y="78"/>
                      </a:lnTo>
                      <a:lnTo>
                        <a:pt x="91" y="64"/>
                      </a:lnTo>
                      <a:lnTo>
                        <a:pt x="136" y="58"/>
                      </a:lnTo>
                      <a:lnTo>
                        <a:pt x="182" y="0"/>
                      </a:lnTo>
                      <a:lnTo>
                        <a:pt x="227" y="15"/>
                      </a:lnTo>
                      <a:lnTo>
                        <a:pt x="273" y="17"/>
                      </a:lnTo>
                      <a:lnTo>
                        <a:pt x="318" y="29"/>
                      </a:lnTo>
                      <a:lnTo>
                        <a:pt x="364" y="33"/>
                      </a:lnTo>
                      <a:lnTo>
                        <a:pt x="409" y="39"/>
                      </a:lnTo>
                      <a:lnTo>
                        <a:pt x="455" y="49"/>
                      </a:lnTo>
                      <a:lnTo>
                        <a:pt x="500" y="55"/>
                      </a:lnTo>
                    </a:path>
                  </a:pathLst>
                </a:custGeom>
                <a:noFill/>
                <a:ln w="2857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30" name="Freeform 162"/>
                <p:cNvSpPr>
                  <a:spLocks/>
                </p:cNvSpPr>
                <p:nvPr/>
              </p:nvSpPr>
              <p:spPr bwMode="auto">
                <a:xfrm>
                  <a:off x="3285" y="2392"/>
                  <a:ext cx="2125" cy="617"/>
                </a:xfrm>
                <a:custGeom>
                  <a:avLst/>
                  <a:gdLst>
                    <a:gd name="T0" fmla="*/ 0 w 500"/>
                    <a:gd name="T1" fmla="*/ 45539 h 145"/>
                    <a:gd name="T2" fmla="*/ 14667 w 500"/>
                    <a:gd name="T3" fmla="*/ 47530 h 145"/>
                    <a:gd name="T4" fmla="*/ 29712 w 500"/>
                    <a:gd name="T5" fmla="*/ 38982 h 145"/>
                    <a:gd name="T6" fmla="*/ 44379 w 500"/>
                    <a:gd name="T7" fmla="*/ 32122 h 145"/>
                    <a:gd name="T8" fmla="*/ 59428 w 500"/>
                    <a:gd name="T9" fmla="*/ 12476 h 145"/>
                    <a:gd name="T10" fmla="*/ 74073 w 500"/>
                    <a:gd name="T11" fmla="*/ 0 h 145"/>
                    <a:gd name="T12" fmla="*/ 89050 w 500"/>
                    <a:gd name="T13" fmla="*/ 16097 h 145"/>
                    <a:gd name="T14" fmla="*/ 103789 w 500"/>
                    <a:gd name="T15" fmla="*/ 13400 h 145"/>
                    <a:gd name="T16" fmla="*/ 118762 w 500"/>
                    <a:gd name="T17" fmla="*/ 26888 h 145"/>
                    <a:gd name="T18" fmla="*/ 133429 w 500"/>
                    <a:gd name="T19" fmla="*/ 31127 h 145"/>
                    <a:gd name="T20" fmla="*/ 148474 w 500"/>
                    <a:gd name="T21" fmla="*/ 42296 h 145"/>
                    <a:gd name="T22" fmla="*/ 163124 w 500"/>
                    <a:gd name="T23" fmla="*/ 46535 h 14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00"/>
                    <a:gd name="T37" fmla="*/ 0 h 145"/>
                    <a:gd name="T38" fmla="*/ 500 w 500"/>
                    <a:gd name="T39" fmla="*/ 145 h 14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00" h="145">
                      <a:moveTo>
                        <a:pt x="0" y="139"/>
                      </a:moveTo>
                      <a:lnTo>
                        <a:pt x="45" y="145"/>
                      </a:lnTo>
                      <a:lnTo>
                        <a:pt x="91" y="119"/>
                      </a:lnTo>
                      <a:lnTo>
                        <a:pt x="136" y="98"/>
                      </a:lnTo>
                      <a:lnTo>
                        <a:pt x="182" y="38"/>
                      </a:lnTo>
                      <a:lnTo>
                        <a:pt x="227" y="0"/>
                      </a:lnTo>
                      <a:lnTo>
                        <a:pt x="273" y="49"/>
                      </a:lnTo>
                      <a:lnTo>
                        <a:pt x="318" y="41"/>
                      </a:lnTo>
                      <a:lnTo>
                        <a:pt x="364" y="82"/>
                      </a:lnTo>
                      <a:lnTo>
                        <a:pt x="409" y="95"/>
                      </a:lnTo>
                      <a:lnTo>
                        <a:pt x="455" y="129"/>
                      </a:lnTo>
                      <a:lnTo>
                        <a:pt x="500" y="142"/>
                      </a:lnTo>
                    </a:path>
                  </a:pathLst>
                </a:custGeom>
                <a:noFill/>
                <a:ln w="285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31" name="Freeform 163"/>
                <p:cNvSpPr>
                  <a:spLocks/>
                </p:cNvSpPr>
                <p:nvPr/>
              </p:nvSpPr>
              <p:spPr bwMode="auto">
                <a:xfrm>
                  <a:off x="3285" y="2363"/>
                  <a:ext cx="2125" cy="573"/>
                </a:xfrm>
                <a:custGeom>
                  <a:avLst/>
                  <a:gdLst>
                    <a:gd name="T0" fmla="*/ 0 w 500"/>
                    <a:gd name="T1" fmla="*/ 40607 h 135"/>
                    <a:gd name="T2" fmla="*/ 14667 w 500"/>
                    <a:gd name="T3" fmla="*/ 40912 h 135"/>
                    <a:gd name="T4" fmla="*/ 29712 w 500"/>
                    <a:gd name="T5" fmla="*/ 24321 h 135"/>
                    <a:gd name="T6" fmla="*/ 44379 w 500"/>
                    <a:gd name="T7" fmla="*/ 9406 h 135"/>
                    <a:gd name="T8" fmla="*/ 59428 w 500"/>
                    <a:gd name="T9" fmla="*/ 0 h 135"/>
                    <a:gd name="T10" fmla="*/ 74073 w 500"/>
                    <a:gd name="T11" fmla="*/ 11999 h 135"/>
                    <a:gd name="T12" fmla="*/ 89050 w 500"/>
                    <a:gd name="T13" fmla="*/ 31112 h 135"/>
                    <a:gd name="T14" fmla="*/ 103789 w 500"/>
                    <a:gd name="T15" fmla="*/ 28213 h 135"/>
                    <a:gd name="T16" fmla="*/ 118762 w 500"/>
                    <a:gd name="T17" fmla="*/ 35704 h 135"/>
                    <a:gd name="T18" fmla="*/ 133429 w 500"/>
                    <a:gd name="T19" fmla="*/ 36320 h 135"/>
                    <a:gd name="T20" fmla="*/ 148474 w 500"/>
                    <a:gd name="T21" fmla="*/ 40229 h 135"/>
                    <a:gd name="T22" fmla="*/ 163124 w 500"/>
                    <a:gd name="T23" fmla="*/ 43811 h 13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00"/>
                    <a:gd name="T37" fmla="*/ 0 h 135"/>
                    <a:gd name="T38" fmla="*/ 500 w 500"/>
                    <a:gd name="T39" fmla="*/ 135 h 13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00" h="135">
                      <a:moveTo>
                        <a:pt x="0" y="125"/>
                      </a:moveTo>
                      <a:lnTo>
                        <a:pt x="45" y="126"/>
                      </a:lnTo>
                      <a:lnTo>
                        <a:pt x="91" y="75"/>
                      </a:lnTo>
                      <a:lnTo>
                        <a:pt x="136" y="29"/>
                      </a:lnTo>
                      <a:lnTo>
                        <a:pt x="182" y="0"/>
                      </a:lnTo>
                      <a:lnTo>
                        <a:pt x="227" y="37"/>
                      </a:lnTo>
                      <a:lnTo>
                        <a:pt x="273" y="96"/>
                      </a:lnTo>
                      <a:lnTo>
                        <a:pt x="318" y="87"/>
                      </a:lnTo>
                      <a:lnTo>
                        <a:pt x="364" y="110"/>
                      </a:lnTo>
                      <a:lnTo>
                        <a:pt x="409" y="112"/>
                      </a:lnTo>
                      <a:lnTo>
                        <a:pt x="455" y="124"/>
                      </a:lnTo>
                      <a:lnTo>
                        <a:pt x="500" y="135"/>
                      </a:lnTo>
                    </a:path>
                  </a:pathLst>
                </a:cu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8488" name="Group 229"/>
            <p:cNvGrpSpPr>
              <a:grpSpLocks/>
            </p:cNvGrpSpPr>
            <p:nvPr/>
          </p:nvGrpSpPr>
          <p:grpSpPr bwMode="auto">
            <a:xfrm>
              <a:off x="5175251" y="3905251"/>
              <a:ext cx="3446463" cy="1181100"/>
              <a:chOff x="3260" y="2460"/>
              <a:chExt cx="2171" cy="744"/>
            </a:xfrm>
          </p:grpSpPr>
          <p:sp>
            <p:nvSpPr>
              <p:cNvPr id="18489" name="Freeform 164"/>
              <p:cNvSpPr>
                <a:spLocks/>
              </p:cNvSpPr>
              <p:nvPr/>
            </p:nvSpPr>
            <p:spPr bwMode="auto">
              <a:xfrm>
                <a:off x="3285" y="2737"/>
                <a:ext cx="2125" cy="293"/>
              </a:xfrm>
              <a:custGeom>
                <a:avLst/>
                <a:gdLst>
                  <a:gd name="T0" fmla="*/ 0 w 500"/>
                  <a:gd name="T1" fmla="*/ 19529 h 69"/>
                  <a:gd name="T2" fmla="*/ 14667 w 500"/>
                  <a:gd name="T3" fmla="*/ 21440 h 69"/>
                  <a:gd name="T4" fmla="*/ 29712 w 500"/>
                  <a:gd name="T5" fmla="*/ 22429 h 69"/>
                  <a:gd name="T6" fmla="*/ 44379 w 500"/>
                  <a:gd name="T7" fmla="*/ 13019 h 69"/>
                  <a:gd name="T8" fmla="*/ 59428 w 500"/>
                  <a:gd name="T9" fmla="*/ 11019 h 69"/>
                  <a:gd name="T10" fmla="*/ 74073 w 500"/>
                  <a:gd name="T11" fmla="*/ 0 h 69"/>
                  <a:gd name="T12" fmla="*/ 89050 w 500"/>
                  <a:gd name="T13" fmla="*/ 6204 h 69"/>
                  <a:gd name="T14" fmla="*/ 103789 w 500"/>
                  <a:gd name="T15" fmla="*/ 7809 h 69"/>
                  <a:gd name="T16" fmla="*/ 118762 w 500"/>
                  <a:gd name="T17" fmla="*/ 7809 h 69"/>
                  <a:gd name="T18" fmla="*/ 133429 w 500"/>
                  <a:gd name="T19" fmla="*/ 13019 h 69"/>
                  <a:gd name="T20" fmla="*/ 148474 w 500"/>
                  <a:gd name="T21" fmla="*/ 19529 h 69"/>
                  <a:gd name="T22" fmla="*/ 163124 w 500"/>
                  <a:gd name="T23" fmla="*/ 20141 h 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"/>
                  <a:gd name="T37" fmla="*/ 0 h 69"/>
                  <a:gd name="T38" fmla="*/ 500 w 500"/>
                  <a:gd name="T39" fmla="*/ 69 h 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" h="69">
                    <a:moveTo>
                      <a:pt x="0" y="60"/>
                    </a:moveTo>
                    <a:lnTo>
                      <a:pt x="45" y="66"/>
                    </a:lnTo>
                    <a:lnTo>
                      <a:pt x="91" y="69"/>
                    </a:lnTo>
                    <a:lnTo>
                      <a:pt x="136" y="40"/>
                    </a:lnTo>
                    <a:lnTo>
                      <a:pt x="182" y="34"/>
                    </a:lnTo>
                    <a:lnTo>
                      <a:pt x="227" y="0"/>
                    </a:lnTo>
                    <a:lnTo>
                      <a:pt x="273" y="19"/>
                    </a:lnTo>
                    <a:lnTo>
                      <a:pt x="318" y="24"/>
                    </a:lnTo>
                    <a:lnTo>
                      <a:pt x="364" y="24"/>
                    </a:lnTo>
                    <a:lnTo>
                      <a:pt x="409" y="40"/>
                    </a:lnTo>
                    <a:lnTo>
                      <a:pt x="455" y="60"/>
                    </a:lnTo>
                    <a:lnTo>
                      <a:pt x="500" y="6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0" name="Line 165"/>
              <p:cNvSpPr>
                <a:spLocks noChangeShapeType="1"/>
              </p:cNvSpPr>
              <p:nvPr/>
            </p:nvSpPr>
            <p:spPr bwMode="auto">
              <a:xfrm flipV="1">
                <a:off x="3285" y="2834"/>
                <a:ext cx="0" cy="15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1" name="Line 166"/>
              <p:cNvSpPr>
                <a:spLocks noChangeShapeType="1"/>
              </p:cNvSpPr>
              <p:nvPr/>
            </p:nvSpPr>
            <p:spPr bwMode="auto">
              <a:xfrm flipV="1">
                <a:off x="3476" y="2826"/>
                <a:ext cx="0" cy="19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2" name="Line 167"/>
              <p:cNvSpPr>
                <a:spLocks noChangeShapeType="1"/>
              </p:cNvSpPr>
              <p:nvPr/>
            </p:nvSpPr>
            <p:spPr bwMode="auto">
              <a:xfrm flipV="1">
                <a:off x="3672" y="2864"/>
                <a:ext cx="0" cy="1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3" name="Line 168"/>
              <p:cNvSpPr>
                <a:spLocks noChangeShapeType="1"/>
              </p:cNvSpPr>
              <p:nvPr/>
            </p:nvSpPr>
            <p:spPr bwMode="auto">
              <a:xfrm flipV="1">
                <a:off x="3863" y="2647"/>
                <a:ext cx="0" cy="26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4" name="Line 169"/>
              <p:cNvSpPr>
                <a:spLocks noChangeShapeType="1"/>
              </p:cNvSpPr>
              <p:nvPr/>
            </p:nvSpPr>
            <p:spPr bwMode="auto">
              <a:xfrm flipV="1">
                <a:off x="4059" y="2677"/>
                <a:ext cx="0" cy="20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5" name="Line 170"/>
              <p:cNvSpPr>
                <a:spLocks noChangeShapeType="1"/>
              </p:cNvSpPr>
              <p:nvPr/>
            </p:nvSpPr>
            <p:spPr bwMode="auto">
              <a:xfrm flipV="1">
                <a:off x="4250" y="2460"/>
                <a:ext cx="0" cy="27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6" name="Line 171"/>
              <p:cNvSpPr>
                <a:spLocks noChangeShapeType="1"/>
              </p:cNvSpPr>
              <p:nvPr/>
            </p:nvSpPr>
            <p:spPr bwMode="auto">
              <a:xfrm flipV="1">
                <a:off x="4445" y="2494"/>
                <a:ext cx="0" cy="32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7" name="Line 172"/>
              <p:cNvSpPr>
                <a:spLocks noChangeShapeType="1"/>
              </p:cNvSpPr>
              <p:nvPr/>
            </p:nvSpPr>
            <p:spPr bwMode="auto">
              <a:xfrm flipV="1">
                <a:off x="4637" y="2592"/>
                <a:ext cx="0" cy="2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8" name="Line 173"/>
              <p:cNvSpPr>
                <a:spLocks noChangeShapeType="1"/>
              </p:cNvSpPr>
              <p:nvPr/>
            </p:nvSpPr>
            <p:spPr bwMode="auto">
              <a:xfrm flipV="1">
                <a:off x="4832" y="2571"/>
                <a:ext cx="0" cy="26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9" name="Line 174"/>
              <p:cNvSpPr>
                <a:spLocks noChangeShapeType="1"/>
              </p:cNvSpPr>
              <p:nvPr/>
            </p:nvSpPr>
            <p:spPr bwMode="auto">
              <a:xfrm flipV="1">
                <a:off x="5023" y="2703"/>
                <a:ext cx="0" cy="20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00" name="Line 175"/>
              <p:cNvSpPr>
                <a:spLocks noChangeShapeType="1"/>
              </p:cNvSpPr>
              <p:nvPr/>
            </p:nvSpPr>
            <p:spPr bwMode="auto">
              <a:xfrm flipV="1">
                <a:off x="5219" y="2813"/>
                <a:ext cx="0" cy="17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01" name="Line 176"/>
              <p:cNvSpPr>
                <a:spLocks noChangeShapeType="1"/>
              </p:cNvSpPr>
              <p:nvPr/>
            </p:nvSpPr>
            <p:spPr bwMode="auto">
              <a:xfrm flipV="1">
                <a:off x="5410" y="2864"/>
                <a:ext cx="0" cy="1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02" name="Line 177"/>
              <p:cNvSpPr>
                <a:spLocks noChangeShapeType="1"/>
              </p:cNvSpPr>
              <p:nvPr/>
            </p:nvSpPr>
            <p:spPr bwMode="auto">
              <a:xfrm>
                <a:off x="3285" y="2992"/>
                <a:ext cx="0" cy="1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03" name="Line 178"/>
              <p:cNvSpPr>
                <a:spLocks noChangeShapeType="1"/>
              </p:cNvSpPr>
              <p:nvPr/>
            </p:nvSpPr>
            <p:spPr bwMode="auto">
              <a:xfrm>
                <a:off x="3476" y="3017"/>
                <a:ext cx="0" cy="18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04" name="Line 179"/>
              <p:cNvSpPr>
                <a:spLocks noChangeShapeType="1"/>
              </p:cNvSpPr>
              <p:nvPr/>
            </p:nvSpPr>
            <p:spPr bwMode="auto">
              <a:xfrm>
                <a:off x="3672" y="3030"/>
                <a:ext cx="0" cy="1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05" name="Line 180"/>
              <p:cNvSpPr>
                <a:spLocks noChangeShapeType="1"/>
              </p:cNvSpPr>
              <p:nvPr/>
            </p:nvSpPr>
            <p:spPr bwMode="auto">
              <a:xfrm>
                <a:off x="3863" y="2907"/>
                <a:ext cx="0" cy="25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06" name="Line 181"/>
              <p:cNvSpPr>
                <a:spLocks noChangeShapeType="1"/>
              </p:cNvSpPr>
              <p:nvPr/>
            </p:nvSpPr>
            <p:spPr bwMode="auto">
              <a:xfrm>
                <a:off x="4059" y="2881"/>
                <a:ext cx="0" cy="20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07" name="Line 182"/>
              <p:cNvSpPr>
                <a:spLocks noChangeShapeType="1"/>
              </p:cNvSpPr>
              <p:nvPr/>
            </p:nvSpPr>
            <p:spPr bwMode="auto">
              <a:xfrm>
                <a:off x="4250" y="2737"/>
                <a:ext cx="0" cy="27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08" name="Line 183"/>
              <p:cNvSpPr>
                <a:spLocks noChangeShapeType="1"/>
              </p:cNvSpPr>
              <p:nvPr/>
            </p:nvSpPr>
            <p:spPr bwMode="auto">
              <a:xfrm>
                <a:off x="4445" y="2817"/>
                <a:ext cx="0" cy="3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09" name="Line 184"/>
              <p:cNvSpPr>
                <a:spLocks noChangeShapeType="1"/>
              </p:cNvSpPr>
              <p:nvPr/>
            </p:nvSpPr>
            <p:spPr bwMode="auto">
              <a:xfrm>
                <a:off x="4637" y="2839"/>
                <a:ext cx="0" cy="24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10" name="Line 185"/>
              <p:cNvSpPr>
                <a:spLocks noChangeShapeType="1"/>
              </p:cNvSpPr>
              <p:nvPr/>
            </p:nvSpPr>
            <p:spPr bwMode="auto">
              <a:xfrm>
                <a:off x="4832" y="2839"/>
                <a:ext cx="0" cy="27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11" name="Line 186"/>
              <p:cNvSpPr>
                <a:spLocks noChangeShapeType="1"/>
              </p:cNvSpPr>
              <p:nvPr/>
            </p:nvSpPr>
            <p:spPr bwMode="auto">
              <a:xfrm>
                <a:off x="5023" y="2907"/>
                <a:ext cx="0" cy="19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12" name="Line 187"/>
              <p:cNvSpPr>
                <a:spLocks noChangeShapeType="1"/>
              </p:cNvSpPr>
              <p:nvPr/>
            </p:nvSpPr>
            <p:spPr bwMode="auto">
              <a:xfrm>
                <a:off x="5219" y="2992"/>
                <a:ext cx="0" cy="17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13" name="Line 188"/>
              <p:cNvSpPr>
                <a:spLocks noChangeShapeType="1"/>
              </p:cNvSpPr>
              <p:nvPr/>
            </p:nvSpPr>
            <p:spPr bwMode="auto">
              <a:xfrm>
                <a:off x="5410" y="3000"/>
                <a:ext cx="0" cy="1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14" name="Oval 189"/>
              <p:cNvSpPr>
                <a:spLocks noChangeArrowheads="1"/>
              </p:cNvSpPr>
              <p:nvPr/>
            </p:nvSpPr>
            <p:spPr bwMode="auto">
              <a:xfrm>
                <a:off x="3260" y="2966"/>
                <a:ext cx="46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15" name="Oval 190"/>
              <p:cNvSpPr>
                <a:spLocks noChangeArrowheads="1"/>
              </p:cNvSpPr>
              <p:nvPr/>
            </p:nvSpPr>
            <p:spPr bwMode="auto">
              <a:xfrm>
                <a:off x="3451" y="2992"/>
                <a:ext cx="47" cy="46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16" name="Oval 191"/>
              <p:cNvSpPr>
                <a:spLocks noChangeArrowheads="1"/>
              </p:cNvSpPr>
              <p:nvPr/>
            </p:nvSpPr>
            <p:spPr bwMode="auto">
              <a:xfrm>
                <a:off x="3646" y="3004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17" name="Oval 192"/>
              <p:cNvSpPr>
                <a:spLocks noChangeArrowheads="1"/>
              </p:cNvSpPr>
              <p:nvPr/>
            </p:nvSpPr>
            <p:spPr bwMode="auto">
              <a:xfrm>
                <a:off x="3838" y="2881"/>
                <a:ext cx="46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18" name="Oval 193"/>
              <p:cNvSpPr>
                <a:spLocks noChangeArrowheads="1"/>
              </p:cNvSpPr>
              <p:nvPr/>
            </p:nvSpPr>
            <p:spPr bwMode="auto">
              <a:xfrm>
                <a:off x="4033" y="2856"/>
                <a:ext cx="47" cy="46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19" name="Oval 194"/>
              <p:cNvSpPr>
                <a:spLocks noChangeArrowheads="1"/>
              </p:cNvSpPr>
              <p:nvPr/>
            </p:nvSpPr>
            <p:spPr bwMode="auto">
              <a:xfrm>
                <a:off x="4224" y="2711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20" name="Oval 195"/>
              <p:cNvSpPr>
                <a:spLocks noChangeArrowheads="1"/>
              </p:cNvSpPr>
              <p:nvPr/>
            </p:nvSpPr>
            <p:spPr bwMode="auto">
              <a:xfrm>
                <a:off x="4420" y="2792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21" name="Oval 196"/>
              <p:cNvSpPr>
                <a:spLocks noChangeArrowheads="1"/>
              </p:cNvSpPr>
              <p:nvPr/>
            </p:nvSpPr>
            <p:spPr bwMode="auto">
              <a:xfrm>
                <a:off x="4611" y="2813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22" name="Oval 197"/>
              <p:cNvSpPr>
                <a:spLocks noChangeArrowheads="1"/>
              </p:cNvSpPr>
              <p:nvPr/>
            </p:nvSpPr>
            <p:spPr bwMode="auto">
              <a:xfrm>
                <a:off x="4807" y="2813"/>
                <a:ext cx="46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23" name="Oval 198"/>
              <p:cNvSpPr>
                <a:spLocks noChangeArrowheads="1"/>
              </p:cNvSpPr>
              <p:nvPr/>
            </p:nvSpPr>
            <p:spPr bwMode="auto">
              <a:xfrm>
                <a:off x="4998" y="2881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24" name="Oval 199"/>
              <p:cNvSpPr>
                <a:spLocks noChangeArrowheads="1"/>
              </p:cNvSpPr>
              <p:nvPr/>
            </p:nvSpPr>
            <p:spPr bwMode="auto">
              <a:xfrm>
                <a:off x="5193" y="2966"/>
                <a:ext cx="47" cy="47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525" name="Oval 200"/>
              <p:cNvSpPr>
                <a:spLocks noChangeArrowheads="1"/>
              </p:cNvSpPr>
              <p:nvPr/>
            </p:nvSpPr>
            <p:spPr bwMode="auto">
              <a:xfrm>
                <a:off x="5385" y="2975"/>
                <a:ext cx="46" cy="46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18443" name="Группа 262"/>
          <p:cNvGrpSpPr>
            <a:grpSpLocks/>
          </p:cNvGrpSpPr>
          <p:nvPr/>
        </p:nvGrpSpPr>
        <p:grpSpPr bwMode="auto">
          <a:xfrm>
            <a:off x="642938" y="4214813"/>
            <a:ext cx="3495675" cy="1960562"/>
            <a:chOff x="330170" y="4351345"/>
            <a:chExt cx="3495675" cy="1960563"/>
          </a:xfrm>
        </p:grpSpPr>
        <p:grpSp>
          <p:nvGrpSpPr>
            <p:cNvPr id="18447" name="Group 573"/>
            <p:cNvGrpSpPr>
              <a:grpSpLocks/>
            </p:cNvGrpSpPr>
            <p:nvPr/>
          </p:nvGrpSpPr>
          <p:grpSpPr bwMode="auto">
            <a:xfrm>
              <a:off x="330170" y="4351345"/>
              <a:ext cx="3495675" cy="1960563"/>
              <a:chOff x="1857" y="1841"/>
              <a:chExt cx="2202" cy="1235"/>
            </a:xfrm>
          </p:grpSpPr>
          <p:grpSp>
            <p:nvGrpSpPr>
              <p:cNvPr id="18452" name="Group 569"/>
              <p:cNvGrpSpPr>
                <a:grpSpLocks/>
              </p:cNvGrpSpPr>
              <p:nvPr/>
            </p:nvGrpSpPr>
            <p:grpSpPr bwMode="auto">
              <a:xfrm>
                <a:off x="1857" y="1841"/>
                <a:ext cx="2202" cy="1235"/>
                <a:chOff x="1886" y="4361"/>
                <a:chExt cx="2202" cy="1235"/>
              </a:xfrm>
            </p:grpSpPr>
            <p:sp>
              <p:nvSpPr>
                <p:cNvPr id="18454" name="Line 536"/>
                <p:cNvSpPr>
                  <a:spLocks noChangeShapeType="1"/>
                </p:cNvSpPr>
                <p:nvPr/>
              </p:nvSpPr>
              <p:spPr bwMode="auto">
                <a:xfrm>
                  <a:off x="2206" y="5031"/>
                  <a:ext cx="184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5" name="Line 537"/>
                <p:cNvSpPr>
                  <a:spLocks noChangeShapeType="1"/>
                </p:cNvSpPr>
                <p:nvPr/>
              </p:nvSpPr>
              <p:spPr bwMode="auto">
                <a:xfrm>
                  <a:off x="2206" y="4714"/>
                  <a:ext cx="184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6" name="Line 538"/>
                <p:cNvSpPr>
                  <a:spLocks noChangeShapeType="1"/>
                </p:cNvSpPr>
                <p:nvPr/>
              </p:nvSpPr>
              <p:spPr bwMode="auto">
                <a:xfrm>
                  <a:off x="2206" y="4396"/>
                  <a:ext cx="184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7" name="Rectangle 539"/>
                <p:cNvSpPr>
                  <a:spLocks noChangeArrowheads="1"/>
                </p:cNvSpPr>
                <p:nvPr/>
              </p:nvSpPr>
              <p:spPr bwMode="auto">
                <a:xfrm>
                  <a:off x="2206" y="4396"/>
                  <a:ext cx="1841" cy="953"/>
                </a:xfrm>
                <a:prstGeom prst="rect">
                  <a:avLst/>
                </a:prstGeom>
                <a:noFill/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Calibri" pitchFamily="34" charset="0"/>
                  </a:endParaRPr>
                </a:p>
              </p:txBody>
            </p:sp>
            <p:sp>
              <p:nvSpPr>
                <p:cNvPr id="18458" name="Line 540"/>
                <p:cNvSpPr>
                  <a:spLocks noChangeShapeType="1"/>
                </p:cNvSpPr>
                <p:nvPr/>
              </p:nvSpPr>
              <p:spPr bwMode="auto">
                <a:xfrm>
                  <a:off x="2206" y="4396"/>
                  <a:ext cx="0" cy="95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9" name="Line 541"/>
                <p:cNvSpPr>
                  <a:spLocks noChangeShapeType="1"/>
                </p:cNvSpPr>
                <p:nvPr/>
              </p:nvSpPr>
              <p:spPr bwMode="auto">
                <a:xfrm>
                  <a:off x="2182" y="5349"/>
                  <a:ext cx="2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0" name="Line 542"/>
                <p:cNvSpPr>
                  <a:spLocks noChangeShapeType="1"/>
                </p:cNvSpPr>
                <p:nvPr/>
              </p:nvSpPr>
              <p:spPr bwMode="auto">
                <a:xfrm>
                  <a:off x="2182" y="5031"/>
                  <a:ext cx="2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1" name="Line 543"/>
                <p:cNvSpPr>
                  <a:spLocks noChangeShapeType="1"/>
                </p:cNvSpPr>
                <p:nvPr/>
              </p:nvSpPr>
              <p:spPr bwMode="auto">
                <a:xfrm>
                  <a:off x="2182" y="4714"/>
                  <a:ext cx="2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2" name="Line 544"/>
                <p:cNvSpPr>
                  <a:spLocks noChangeShapeType="1"/>
                </p:cNvSpPr>
                <p:nvPr/>
              </p:nvSpPr>
              <p:spPr bwMode="auto">
                <a:xfrm>
                  <a:off x="2182" y="4396"/>
                  <a:ext cx="24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3" name="Line 545"/>
                <p:cNvSpPr>
                  <a:spLocks noChangeShapeType="1"/>
                </p:cNvSpPr>
                <p:nvPr/>
              </p:nvSpPr>
              <p:spPr bwMode="auto">
                <a:xfrm>
                  <a:off x="2206" y="5349"/>
                  <a:ext cx="1841" cy="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4" name="Line 546"/>
                <p:cNvSpPr>
                  <a:spLocks noChangeShapeType="1"/>
                </p:cNvSpPr>
                <p:nvPr/>
              </p:nvSpPr>
              <p:spPr bwMode="auto">
                <a:xfrm flipV="1">
                  <a:off x="2206" y="5349"/>
                  <a:ext cx="0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5" name="Line 547"/>
                <p:cNvSpPr>
                  <a:spLocks noChangeShapeType="1"/>
                </p:cNvSpPr>
                <p:nvPr/>
              </p:nvSpPr>
              <p:spPr bwMode="auto">
                <a:xfrm flipV="1">
                  <a:off x="2512" y="5349"/>
                  <a:ext cx="0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6" name="Line 548"/>
                <p:cNvSpPr>
                  <a:spLocks noChangeShapeType="1"/>
                </p:cNvSpPr>
                <p:nvPr/>
              </p:nvSpPr>
              <p:spPr bwMode="auto">
                <a:xfrm flipV="1">
                  <a:off x="2820" y="5349"/>
                  <a:ext cx="0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7" name="Line 549"/>
                <p:cNvSpPr>
                  <a:spLocks noChangeShapeType="1"/>
                </p:cNvSpPr>
                <p:nvPr/>
              </p:nvSpPr>
              <p:spPr bwMode="auto">
                <a:xfrm flipV="1">
                  <a:off x="3126" y="5349"/>
                  <a:ext cx="0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8" name="Line 550"/>
                <p:cNvSpPr>
                  <a:spLocks noChangeShapeType="1"/>
                </p:cNvSpPr>
                <p:nvPr/>
              </p:nvSpPr>
              <p:spPr bwMode="auto">
                <a:xfrm flipV="1">
                  <a:off x="3432" y="5349"/>
                  <a:ext cx="0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9" name="Line 551"/>
                <p:cNvSpPr>
                  <a:spLocks noChangeShapeType="1"/>
                </p:cNvSpPr>
                <p:nvPr/>
              </p:nvSpPr>
              <p:spPr bwMode="auto">
                <a:xfrm flipV="1">
                  <a:off x="3741" y="5349"/>
                  <a:ext cx="0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0" name="Line 552"/>
                <p:cNvSpPr>
                  <a:spLocks noChangeShapeType="1"/>
                </p:cNvSpPr>
                <p:nvPr/>
              </p:nvSpPr>
              <p:spPr bwMode="auto">
                <a:xfrm flipV="1">
                  <a:off x="4047" y="5349"/>
                  <a:ext cx="0" cy="2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1" name="Freeform 553"/>
                <p:cNvSpPr>
                  <a:spLocks/>
                </p:cNvSpPr>
                <p:nvPr/>
              </p:nvSpPr>
              <p:spPr bwMode="auto">
                <a:xfrm>
                  <a:off x="2212" y="4620"/>
                  <a:ext cx="1829" cy="602"/>
                </a:xfrm>
                <a:custGeom>
                  <a:avLst/>
                  <a:gdLst>
                    <a:gd name="T0" fmla="*/ 39991 w 622"/>
                    <a:gd name="T1" fmla="*/ 408573 h 205"/>
                    <a:gd name="T2" fmla="*/ 94940 w 622"/>
                    <a:gd name="T3" fmla="*/ 436755 h 205"/>
                    <a:gd name="T4" fmla="*/ 155883 w 622"/>
                    <a:gd name="T5" fmla="*/ 425823 h 205"/>
                    <a:gd name="T6" fmla="*/ 212561 w 622"/>
                    <a:gd name="T7" fmla="*/ 408573 h 205"/>
                    <a:gd name="T8" fmla="*/ 268193 w 622"/>
                    <a:gd name="T9" fmla="*/ 382161 h 205"/>
                    <a:gd name="T10" fmla="*/ 329108 w 622"/>
                    <a:gd name="T11" fmla="*/ 348332 h 205"/>
                    <a:gd name="T12" fmla="*/ 385854 w 622"/>
                    <a:gd name="T13" fmla="*/ 293753 h 205"/>
                    <a:gd name="T14" fmla="*/ 446729 w 622"/>
                    <a:gd name="T15" fmla="*/ 193727 h 205"/>
                    <a:gd name="T16" fmla="*/ 503684 w 622"/>
                    <a:gd name="T17" fmla="*/ 71844 h 205"/>
                    <a:gd name="T18" fmla="*/ 564323 w 622"/>
                    <a:gd name="T19" fmla="*/ 11600 h 205"/>
                    <a:gd name="T20" fmla="*/ 619954 w 622"/>
                    <a:gd name="T21" fmla="*/ 5647 h 205"/>
                    <a:gd name="T22" fmla="*/ 676900 w 622"/>
                    <a:gd name="T23" fmla="*/ 39711 h 205"/>
                    <a:gd name="T24" fmla="*/ 737540 w 622"/>
                    <a:gd name="T25" fmla="*/ 88435 h 205"/>
                    <a:gd name="T26" fmla="*/ 794521 w 622"/>
                    <a:gd name="T27" fmla="*/ 160252 h 205"/>
                    <a:gd name="T28" fmla="*/ 855237 w 622"/>
                    <a:gd name="T29" fmla="*/ 253947 h 205"/>
                    <a:gd name="T30" fmla="*/ 910845 w 622"/>
                    <a:gd name="T31" fmla="*/ 371217 h 205"/>
                    <a:gd name="T32" fmla="*/ 973490 w 622"/>
                    <a:gd name="T33" fmla="*/ 497052 h 205"/>
                    <a:gd name="T34" fmla="*/ 1028465 w 622"/>
                    <a:gd name="T35" fmla="*/ 608607 h 205"/>
                    <a:gd name="T36" fmla="*/ 1083406 w 622"/>
                    <a:gd name="T37" fmla="*/ 707949 h 205"/>
                    <a:gd name="T38" fmla="*/ 1146283 w 622"/>
                    <a:gd name="T39" fmla="*/ 785519 h 205"/>
                    <a:gd name="T40" fmla="*/ 1201000 w 622"/>
                    <a:gd name="T41" fmla="*/ 834240 h 205"/>
                    <a:gd name="T42" fmla="*/ 1263877 w 622"/>
                    <a:gd name="T43" fmla="*/ 868304 h 205"/>
                    <a:gd name="T44" fmla="*/ 1319509 w 622"/>
                    <a:gd name="T45" fmla="*/ 879214 h 205"/>
                    <a:gd name="T46" fmla="*/ 1380227 w 622"/>
                    <a:gd name="T47" fmla="*/ 879214 h 205"/>
                    <a:gd name="T48" fmla="*/ 1437129 w 622"/>
                    <a:gd name="T49" fmla="*/ 884861 h 205"/>
                    <a:gd name="T50" fmla="*/ 1497821 w 622"/>
                    <a:gd name="T51" fmla="*/ 884861 h 205"/>
                    <a:gd name="T52" fmla="*/ 1552786 w 622"/>
                    <a:gd name="T53" fmla="*/ 884861 h 205"/>
                    <a:gd name="T54" fmla="*/ 1610346 w 622"/>
                    <a:gd name="T55" fmla="*/ 884861 h 205"/>
                    <a:gd name="T56" fmla="*/ 1671039 w 622"/>
                    <a:gd name="T57" fmla="*/ 884861 h 205"/>
                    <a:gd name="T58" fmla="*/ 1727940 w 622"/>
                    <a:gd name="T59" fmla="*/ 868304 h 205"/>
                    <a:gd name="T60" fmla="*/ 1788659 w 622"/>
                    <a:gd name="T61" fmla="*/ 856678 h 205"/>
                    <a:gd name="T62" fmla="*/ 1843608 w 622"/>
                    <a:gd name="T63" fmla="*/ 868304 h 205"/>
                    <a:gd name="T64" fmla="*/ 1906485 w 622"/>
                    <a:gd name="T65" fmla="*/ 874178 h 205"/>
                    <a:gd name="T66" fmla="*/ 1961885 w 622"/>
                    <a:gd name="T67" fmla="*/ 868304 h 205"/>
                    <a:gd name="T68" fmla="*/ 2018866 w 622"/>
                    <a:gd name="T69" fmla="*/ 874178 h 205"/>
                    <a:gd name="T70" fmla="*/ 2079702 w 622"/>
                    <a:gd name="T71" fmla="*/ 896487 h 205"/>
                    <a:gd name="T72" fmla="*/ 2134678 w 622"/>
                    <a:gd name="T73" fmla="*/ 928522 h 205"/>
                    <a:gd name="T74" fmla="*/ 2197323 w 622"/>
                    <a:gd name="T75" fmla="*/ 956704 h 205"/>
                    <a:gd name="T76" fmla="*/ 2252931 w 622"/>
                    <a:gd name="T77" fmla="*/ 985119 h 205"/>
                    <a:gd name="T78" fmla="*/ 2313647 w 622"/>
                    <a:gd name="T79" fmla="*/ 996060 h 205"/>
                    <a:gd name="T80" fmla="*/ 2370628 w 622"/>
                    <a:gd name="T81" fmla="*/ 1001710 h 205"/>
                    <a:gd name="T82" fmla="*/ 2425568 w 622"/>
                    <a:gd name="T83" fmla="*/ 1005634 h 205"/>
                    <a:gd name="T84" fmla="*/ 2488222 w 622"/>
                    <a:gd name="T85" fmla="*/ 1033816 h 205"/>
                    <a:gd name="T86" fmla="*/ 2543189 w 622"/>
                    <a:gd name="T87" fmla="*/ 1062004 h 205"/>
                    <a:gd name="T88" fmla="*/ 2604493 w 622"/>
                    <a:gd name="T89" fmla="*/ 1079269 h 205"/>
                    <a:gd name="T90" fmla="*/ 2661439 w 622"/>
                    <a:gd name="T91" fmla="*/ 1090110 h 205"/>
                    <a:gd name="T92" fmla="*/ 2722313 w 622"/>
                    <a:gd name="T93" fmla="*/ 1105657 h 205"/>
                    <a:gd name="T94" fmla="*/ 2777107 w 622"/>
                    <a:gd name="T95" fmla="*/ 1122248 h 205"/>
                    <a:gd name="T96" fmla="*/ 2834009 w 622"/>
                    <a:gd name="T97" fmla="*/ 1116601 h 205"/>
                    <a:gd name="T98" fmla="*/ 2894951 w 622"/>
                    <a:gd name="T99" fmla="*/ 1133848 h 205"/>
                    <a:gd name="T100" fmla="*/ 2952285 w 622"/>
                    <a:gd name="T101" fmla="*/ 1127898 h 205"/>
                    <a:gd name="T102" fmla="*/ 3013227 w 622"/>
                    <a:gd name="T103" fmla="*/ 1105657 h 205"/>
                    <a:gd name="T104" fmla="*/ 3068176 w 622"/>
                    <a:gd name="T105" fmla="*/ 1079269 h 205"/>
                    <a:gd name="T106" fmla="*/ 3130822 w 622"/>
                    <a:gd name="T107" fmla="*/ 1045363 h 205"/>
                    <a:gd name="T108" fmla="*/ 3185771 w 622"/>
                    <a:gd name="T109" fmla="*/ 1027943 h 205"/>
                    <a:gd name="T110" fmla="*/ 3246478 w 622"/>
                    <a:gd name="T111" fmla="*/ 1017025 h 205"/>
                    <a:gd name="T112" fmla="*/ 3304048 w 622"/>
                    <a:gd name="T113" fmla="*/ 1017025 h 205"/>
                    <a:gd name="T114" fmla="*/ 3358988 w 622"/>
                    <a:gd name="T115" fmla="*/ 1027943 h 205"/>
                    <a:gd name="T116" fmla="*/ 3421668 w 622"/>
                    <a:gd name="T117" fmla="*/ 1045363 h 205"/>
                    <a:gd name="T118" fmla="*/ 3476609 w 622"/>
                    <a:gd name="T119" fmla="*/ 1062004 h 20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622"/>
                    <a:gd name="T181" fmla="*/ 0 h 205"/>
                    <a:gd name="T182" fmla="*/ 622 w 622"/>
                    <a:gd name="T183" fmla="*/ 205 h 20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622" h="205">
                      <a:moveTo>
                        <a:pt x="0" y="73"/>
                      </a:moveTo>
                      <a:lnTo>
                        <a:pt x="3" y="73"/>
                      </a:lnTo>
                      <a:lnTo>
                        <a:pt x="7" y="74"/>
                      </a:lnTo>
                      <a:lnTo>
                        <a:pt x="10" y="77"/>
                      </a:lnTo>
                      <a:lnTo>
                        <a:pt x="14" y="79"/>
                      </a:lnTo>
                      <a:lnTo>
                        <a:pt x="17" y="79"/>
                      </a:lnTo>
                      <a:lnTo>
                        <a:pt x="21" y="79"/>
                      </a:lnTo>
                      <a:lnTo>
                        <a:pt x="24" y="78"/>
                      </a:lnTo>
                      <a:lnTo>
                        <a:pt x="28" y="77"/>
                      </a:lnTo>
                      <a:lnTo>
                        <a:pt x="31" y="76"/>
                      </a:lnTo>
                      <a:lnTo>
                        <a:pt x="35" y="74"/>
                      </a:lnTo>
                      <a:lnTo>
                        <a:pt x="38" y="74"/>
                      </a:lnTo>
                      <a:lnTo>
                        <a:pt x="41" y="72"/>
                      </a:lnTo>
                      <a:lnTo>
                        <a:pt x="45" y="71"/>
                      </a:lnTo>
                      <a:lnTo>
                        <a:pt x="48" y="69"/>
                      </a:lnTo>
                      <a:lnTo>
                        <a:pt x="52" y="67"/>
                      </a:lnTo>
                      <a:lnTo>
                        <a:pt x="55" y="65"/>
                      </a:lnTo>
                      <a:lnTo>
                        <a:pt x="59" y="63"/>
                      </a:lnTo>
                      <a:lnTo>
                        <a:pt x="62" y="60"/>
                      </a:lnTo>
                      <a:lnTo>
                        <a:pt x="66" y="57"/>
                      </a:lnTo>
                      <a:lnTo>
                        <a:pt x="69" y="53"/>
                      </a:lnTo>
                      <a:lnTo>
                        <a:pt x="73" y="49"/>
                      </a:lnTo>
                      <a:lnTo>
                        <a:pt x="76" y="43"/>
                      </a:lnTo>
                      <a:lnTo>
                        <a:pt x="80" y="35"/>
                      </a:lnTo>
                      <a:lnTo>
                        <a:pt x="83" y="27"/>
                      </a:lnTo>
                      <a:lnTo>
                        <a:pt x="87" y="19"/>
                      </a:lnTo>
                      <a:lnTo>
                        <a:pt x="90" y="13"/>
                      </a:lnTo>
                      <a:lnTo>
                        <a:pt x="94" y="8"/>
                      </a:lnTo>
                      <a:lnTo>
                        <a:pt x="97" y="4"/>
                      </a:lnTo>
                      <a:lnTo>
                        <a:pt x="101" y="2"/>
                      </a:lnTo>
                      <a:lnTo>
                        <a:pt x="104" y="1"/>
                      </a:lnTo>
                      <a:lnTo>
                        <a:pt x="108" y="0"/>
                      </a:lnTo>
                      <a:lnTo>
                        <a:pt x="111" y="1"/>
                      </a:lnTo>
                      <a:lnTo>
                        <a:pt x="115" y="3"/>
                      </a:lnTo>
                      <a:lnTo>
                        <a:pt x="118" y="5"/>
                      </a:lnTo>
                      <a:lnTo>
                        <a:pt x="121" y="7"/>
                      </a:lnTo>
                      <a:lnTo>
                        <a:pt x="125" y="10"/>
                      </a:lnTo>
                      <a:lnTo>
                        <a:pt x="128" y="13"/>
                      </a:lnTo>
                      <a:lnTo>
                        <a:pt x="132" y="16"/>
                      </a:lnTo>
                      <a:lnTo>
                        <a:pt x="135" y="20"/>
                      </a:lnTo>
                      <a:lnTo>
                        <a:pt x="139" y="25"/>
                      </a:lnTo>
                      <a:lnTo>
                        <a:pt x="142" y="29"/>
                      </a:lnTo>
                      <a:lnTo>
                        <a:pt x="146" y="35"/>
                      </a:lnTo>
                      <a:lnTo>
                        <a:pt x="149" y="40"/>
                      </a:lnTo>
                      <a:lnTo>
                        <a:pt x="153" y="46"/>
                      </a:lnTo>
                      <a:lnTo>
                        <a:pt x="156" y="52"/>
                      </a:lnTo>
                      <a:lnTo>
                        <a:pt x="160" y="59"/>
                      </a:lnTo>
                      <a:lnTo>
                        <a:pt x="163" y="67"/>
                      </a:lnTo>
                      <a:lnTo>
                        <a:pt x="167" y="75"/>
                      </a:lnTo>
                      <a:lnTo>
                        <a:pt x="170" y="82"/>
                      </a:lnTo>
                      <a:lnTo>
                        <a:pt x="174" y="90"/>
                      </a:lnTo>
                      <a:lnTo>
                        <a:pt x="177" y="97"/>
                      </a:lnTo>
                      <a:lnTo>
                        <a:pt x="181" y="104"/>
                      </a:lnTo>
                      <a:lnTo>
                        <a:pt x="184" y="110"/>
                      </a:lnTo>
                      <a:lnTo>
                        <a:pt x="188" y="116"/>
                      </a:lnTo>
                      <a:lnTo>
                        <a:pt x="191" y="122"/>
                      </a:lnTo>
                      <a:lnTo>
                        <a:pt x="194" y="128"/>
                      </a:lnTo>
                      <a:lnTo>
                        <a:pt x="198" y="133"/>
                      </a:lnTo>
                      <a:lnTo>
                        <a:pt x="201" y="137"/>
                      </a:lnTo>
                      <a:lnTo>
                        <a:pt x="205" y="142"/>
                      </a:lnTo>
                      <a:lnTo>
                        <a:pt x="208" y="145"/>
                      </a:lnTo>
                      <a:lnTo>
                        <a:pt x="212" y="149"/>
                      </a:lnTo>
                      <a:lnTo>
                        <a:pt x="215" y="151"/>
                      </a:lnTo>
                      <a:lnTo>
                        <a:pt x="219" y="153"/>
                      </a:lnTo>
                      <a:lnTo>
                        <a:pt x="222" y="155"/>
                      </a:lnTo>
                      <a:lnTo>
                        <a:pt x="226" y="157"/>
                      </a:lnTo>
                      <a:lnTo>
                        <a:pt x="229" y="158"/>
                      </a:lnTo>
                      <a:lnTo>
                        <a:pt x="233" y="158"/>
                      </a:lnTo>
                      <a:lnTo>
                        <a:pt x="236" y="159"/>
                      </a:lnTo>
                      <a:lnTo>
                        <a:pt x="240" y="159"/>
                      </a:lnTo>
                      <a:lnTo>
                        <a:pt x="243" y="159"/>
                      </a:lnTo>
                      <a:lnTo>
                        <a:pt x="247" y="159"/>
                      </a:lnTo>
                      <a:lnTo>
                        <a:pt x="250" y="160"/>
                      </a:lnTo>
                      <a:lnTo>
                        <a:pt x="254" y="160"/>
                      </a:lnTo>
                      <a:lnTo>
                        <a:pt x="257" y="160"/>
                      </a:lnTo>
                      <a:lnTo>
                        <a:pt x="261" y="160"/>
                      </a:lnTo>
                      <a:lnTo>
                        <a:pt x="264" y="160"/>
                      </a:lnTo>
                      <a:lnTo>
                        <a:pt x="268" y="160"/>
                      </a:lnTo>
                      <a:lnTo>
                        <a:pt x="271" y="160"/>
                      </a:lnTo>
                      <a:lnTo>
                        <a:pt x="274" y="160"/>
                      </a:lnTo>
                      <a:lnTo>
                        <a:pt x="278" y="160"/>
                      </a:lnTo>
                      <a:lnTo>
                        <a:pt x="281" y="160"/>
                      </a:lnTo>
                      <a:lnTo>
                        <a:pt x="285" y="161"/>
                      </a:lnTo>
                      <a:lnTo>
                        <a:pt x="288" y="160"/>
                      </a:lnTo>
                      <a:lnTo>
                        <a:pt x="292" y="160"/>
                      </a:lnTo>
                      <a:lnTo>
                        <a:pt x="295" y="160"/>
                      </a:lnTo>
                      <a:lnTo>
                        <a:pt x="299" y="160"/>
                      </a:lnTo>
                      <a:lnTo>
                        <a:pt x="302" y="159"/>
                      </a:lnTo>
                      <a:lnTo>
                        <a:pt x="306" y="158"/>
                      </a:lnTo>
                      <a:lnTo>
                        <a:pt x="309" y="157"/>
                      </a:lnTo>
                      <a:lnTo>
                        <a:pt x="313" y="156"/>
                      </a:lnTo>
                      <a:lnTo>
                        <a:pt x="316" y="155"/>
                      </a:lnTo>
                      <a:lnTo>
                        <a:pt x="320" y="155"/>
                      </a:lnTo>
                      <a:lnTo>
                        <a:pt x="323" y="156"/>
                      </a:lnTo>
                      <a:lnTo>
                        <a:pt x="327" y="157"/>
                      </a:lnTo>
                      <a:lnTo>
                        <a:pt x="330" y="157"/>
                      </a:lnTo>
                      <a:lnTo>
                        <a:pt x="334" y="158"/>
                      </a:lnTo>
                      <a:lnTo>
                        <a:pt x="337" y="158"/>
                      </a:lnTo>
                      <a:lnTo>
                        <a:pt x="341" y="158"/>
                      </a:lnTo>
                      <a:lnTo>
                        <a:pt x="344" y="158"/>
                      </a:lnTo>
                      <a:lnTo>
                        <a:pt x="348" y="158"/>
                      </a:lnTo>
                      <a:lnTo>
                        <a:pt x="351" y="157"/>
                      </a:lnTo>
                      <a:lnTo>
                        <a:pt x="354" y="157"/>
                      </a:lnTo>
                      <a:lnTo>
                        <a:pt x="358" y="157"/>
                      </a:lnTo>
                      <a:lnTo>
                        <a:pt x="361" y="158"/>
                      </a:lnTo>
                      <a:lnTo>
                        <a:pt x="365" y="158"/>
                      </a:lnTo>
                      <a:lnTo>
                        <a:pt x="368" y="160"/>
                      </a:lnTo>
                      <a:lnTo>
                        <a:pt x="372" y="162"/>
                      </a:lnTo>
                      <a:lnTo>
                        <a:pt x="375" y="164"/>
                      </a:lnTo>
                      <a:lnTo>
                        <a:pt x="379" y="166"/>
                      </a:lnTo>
                      <a:lnTo>
                        <a:pt x="382" y="168"/>
                      </a:lnTo>
                      <a:lnTo>
                        <a:pt x="386" y="169"/>
                      </a:lnTo>
                      <a:lnTo>
                        <a:pt x="389" y="171"/>
                      </a:lnTo>
                      <a:lnTo>
                        <a:pt x="393" y="173"/>
                      </a:lnTo>
                      <a:lnTo>
                        <a:pt x="396" y="175"/>
                      </a:lnTo>
                      <a:lnTo>
                        <a:pt x="400" y="177"/>
                      </a:lnTo>
                      <a:lnTo>
                        <a:pt x="403" y="178"/>
                      </a:lnTo>
                      <a:lnTo>
                        <a:pt x="407" y="179"/>
                      </a:lnTo>
                      <a:lnTo>
                        <a:pt x="410" y="180"/>
                      </a:lnTo>
                      <a:lnTo>
                        <a:pt x="414" y="180"/>
                      </a:lnTo>
                      <a:lnTo>
                        <a:pt x="417" y="180"/>
                      </a:lnTo>
                      <a:lnTo>
                        <a:pt x="421" y="180"/>
                      </a:lnTo>
                      <a:lnTo>
                        <a:pt x="424" y="181"/>
                      </a:lnTo>
                      <a:lnTo>
                        <a:pt x="428" y="181"/>
                      </a:lnTo>
                      <a:lnTo>
                        <a:pt x="431" y="181"/>
                      </a:lnTo>
                      <a:lnTo>
                        <a:pt x="434" y="182"/>
                      </a:lnTo>
                      <a:lnTo>
                        <a:pt x="438" y="183"/>
                      </a:lnTo>
                      <a:lnTo>
                        <a:pt x="441" y="185"/>
                      </a:lnTo>
                      <a:lnTo>
                        <a:pt x="445" y="187"/>
                      </a:lnTo>
                      <a:lnTo>
                        <a:pt x="448" y="189"/>
                      </a:lnTo>
                      <a:lnTo>
                        <a:pt x="452" y="191"/>
                      </a:lnTo>
                      <a:lnTo>
                        <a:pt x="455" y="192"/>
                      </a:lnTo>
                      <a:lnTo>
                        <a:pt x="459" y="193"/>
                      </a:lnTo>
                      <a:lnTo>
                        <a:pt x="462" y="194"/>
                      </a:lnTo>
                      <a:lnTo>
                        <a:pt x="466" y="195"/>
                      </a:lnTo>
                      <a:lnTo>
                        <a:pt x="469" y="196"/>
                      </a:lnTo>
                      <a:lnTo>
                        <a:pt x="473" y="196"/>
                      </a:lnTo>
                      <a:lnTo>
                        <a:pt x="476" y="197"/>
                      </a:lnTo>
                      <a:lnTo>
                        <a:pt x="480" y="198"/>
                      </a:lnTo>
                      <a:lnTo>
                        <a:pt x="483" y="199"/>
                      </a:lnTo>
                      <a:lnTo>
                        <a:pt x="487" y="200"/>
                      </a:lnTo>
                      <a:lnTo>
                        <a:pt x="490" y="201"/>
                      </a:lnTo>
                      <a:lnTo>
                        <a:pt x="494" y="202"/>
                      </a:lnTo>
                      <a:lnTo>
                        <a:pt x="497" y="203"/>
                      </a:lnTo>
                      <a:lnTo>
                        <a:pt x="501" y="203"/>
                      </a:lnTo>
                      <a:lnTo>
                        <a:pt x="504" y="202"/>
                      </a:lnTo>
                      <a:lnTo>
                        <a:pt x="507" y="202"/>
                      </a:lnTo>
                      <a:lnTo>
                        <a:pt x="511" y="204"/>
                      </a:lnTo>
                      <a:lnTo>
                        <a:pt x="514" y="205"/>
                      </a:lnTo>
                      <a:lnTo>
                        <a:pt x="518" y="205"/>
                      </a:lnTo>
                      <a:lnTo>
                        <a:pt x="521" y="205"/>
                      </a:lnTo>
                      <a:lnTo>
                        <a:pt x="525" y="205"/>
                      </a:lnTo>
                      <a:lnTo>
                        <a:pt x="528" y="204"/>
                      </a:lnTo>
                      <a:lnTo>
                        <a:pt x="532" y="203"/>
                      </a:lnTo>
                      <a:lnTo>
                        <a:pt x="535" y="201"/>
                      </a:lnTo>
                      <a:lnTo>
                        <a:pt x="539" y="200"/>
                      </a:lnTo>
                      <a:lnTo>
                        <a:pt x="542" y="198"/>
                      </a:lnTo>
                      <a:lnTo>
                        <a:pt x="546" y="197"/>
                      </a:lnTo>
                      <a:lnTo>
                        <a:pt x="549" y="195"/>
                      </a:lnTo>
                      <a:lnTo>
                        <a:pt x="553" y="194"/>
                      </a:lnTo>
                      <a:lnTo>
                        <a:pt x="556" y="192"/>
                      </a:lnTo>
                      <a:lnTo>
                        <a:pt x="560" y="189"/>
                      </a:lnTo>
                      <a:lnTo>
                        <a:pt x="563" y="187"/>
                      </a:lnTo>
                      <a:lnTo>
                        <a:pt x="567" y="186"/>
                      </a:lnTo>
                      <a:lnTo>
                        <a:pt x="570" y="186"/>
                      </a:lnTo>
                      <a:lnTo>
                        <a:pt x="574" y="186"/>
                      </a:lnTo>
                      <a:lnTo>
                        <a:pt x="577" y="186"/>
                      </a:lnTo>
                      <a:lnTo>
                        <a:pt x="581" y="184"/>
                      </a:lnTo>
                      <a:lnTo>
                        <a:pt x="584" y="183"/>
                      </a:lnTo>
                      <a:lnTo>
                        <a:pt x="587" y="184"/>
                      </a:lnTo>
                      <a:lnTo>
                        <a:pt x="591" y="184"/>
                      </a:lnTo>
                      <a:lnTo>
                        <a:pt x="594" y="184"/>
                      </a:lnTo>
                      <a:lnTo>
                        <a:pt x="598" y="185"/>
                      </a:lnTo>
                      <a:lnTo>
                        <a:pt x="601" y="186"/>
                      </a:lnTo>
                      <a:lnTo>
                        <a:pt x="605" y="187"/>
                      </a:lnTo>
                      <a:lnTo>
                        <a:pt x="608" y="188"/>
                      </a:lnTo>
                      <a:lnTo>
                        <a:pt x="612" y="189"/>
                      </a:lnTo>
                      <a:lnTo>
                        <a:pt x="615" y="191"/>
                      </a:lnTo>
                      <a:lnTo>
                        <a:pt x="619" y="192"/>
                      </a:lnTo>
                      <a:lnTo>
                        <a:pt x="622" y="192"/>
                      </a:lnTo>
                    </a:path>
                  </a:pathLst>
                </a:custGeom>
                <a:noFill/>
                <a:ln w="31750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2" name="Freeform 554"/>
                <p:cNvSpPr>
                  <a:spLocks/>
                </p:cNvSpPr>
                <p:nvPr/>
              </p:nvSpPr>
              <p:spPr bwMode="auto">
                <a:xfrm>
                  <a:off x="2212" y="4878"/>
                  <a:ext cx="1829" cy="383"/>
                </a:xfrm>
                <a:custGeom>
                  <a:avLst/>
                  <a:gdLst>
                    <a:gd name="T0" fmla="*/ 39991 w 622"/>
                    <a:gd name="T1" fmla="*/ 175323 h 130"/>
                    <a:gd name="T2" fmla="*/ 94940 w 622"/>
                    <a:gd name="T3" fmla="*/ 181129 h 130"/>
                    <a:gd name="T4" fmla="*/ 155883 w 622"/>
                    <a:gd name="T5" fmla="*/ 181129 h 130"/>
                    <a:gd name="T6" fmla="*/ 212561 w 622"/>
                    <a:gd name="T7" fmla="*/ 169360 h 130"/>
                    <a:gd name="T8" fmla="*/ 268193 w 622"/>
                    <a:gd name="T9" fmla="*/ 154302 h 130"/>
                    <a:gd name="T10" fmla="*/ 329108 w 622"/>
                    <a:gd name="T11" fmla="*/ 154302 h 130"/>
                    <a:gd name="T12" fmla="*/ 385854 w 622"/>
                    <a:gd name="T13" fmla="*/ 142461 h 130"/>
                    <a:gd name="T14" fmla="*/ 446729 w 622"/>
                    <a:gd name="T15" fmla="*/ 73241 h 130"/>
                    <a:gd name="T16" fmla="*/ 503684 w 622"/>
                    <a:gd name="T17" fmla="*/ 28843 h 130"/>
                    <a:gd name="T18" fmla="*/ 564323 w 622"/>
                    <a:gd name="T19" fmla="*/ 0 h 130"/>
                    <a:gd name="T20" fmla="*/ 619954 w 622"/>
                    <a:gd name="T21" fmla="*/ 28843 h 130"/>
                    <a:gd name="T22" fmla="*/ 676900 w 622"/>
                    <a:gd name="T23" fmla="*/ 84976 h 130"/>
                    <a:gd name="T24" fmla="*/ 737540 w 622"/>
                    <a:gd name="T25" fmla="*/ 148495 h 130"/>
                    <a:gd name="T26" fmla="*/ 794521 w 622"/>
                    <a:gd name="T27" fmla="*/ 204009 h 130"/>
                    <a:gd name="T28" fmla="*/ 855237 w 622"/>
                    <a:gd name="T29" fmla="*/ 232888 h 130"/>
                    <a:gd name="T30" fmla="*/ 910845 w 622"/>
                    <a:gd name="T31" fmla="*/ 215779 h 130"/>
                    <a:gd name="T32" fmla="*/ 973490 w 622"/>
                    <a:gd name="T33" fmla="*/ 288985 h 130"/>
                    <a:gd name="T34" fmla="*/ 1028465 w 622"/>
                    <a:gd name="T35" fmla="*/ 373988 h 130"/>
                    <a:gd name="T36" fmla="*/ 1083406 w 622"/>
                    <a:gd name="T37" fmla="*/ 448555 h 130"/>
                    <a:gd name="T38" fmla="*/ 1146283 w 622"/>
                    <a:gd name="T39" fmla="*/ 510730 h 130"/>
                    <a:gd name="T40" fmla="*/ 1201000 w 622"/>
                    <a:gd name="T41" fmla="*/ 562488 h 130"/>
                    <a:gd name="T42" fmla="*/ 1263877 w 622"/>
                    <a:gd name="T43" fmla="*/ 595114 h 130"/>
                    <a:gd name="T44" fmla="*/ 1319509 w 622"/>
                    <a:gd name="T45" fmla="*/ 568216 h 130"/>
                    <a:gd name="T46" fmla="*/ 1380227 w 622"/>
                    <a:gd name="T47" fmla="*/ 545380 h 130"/>
                    <a:gd name="T48" fmla="*/ 1437129 w 622"/>
                    <a:gd name="T49" fmla="*/ 545380 h 130"/>
                    <a:gd name="T50" fmla="*/ 1497821 w 622"/>
                    <a:gd name="T51" fmla="*/ 562488 h 130"/>
                    <a:gd name="T52" fmla="*/ 1552786 w 622"/>
                    <a:gd name="T53" fmla="*/ 601042 h 130"/>
                    <a:gd name="T54" fmla="*/ 1610346 w 622"/>
                    <a:gd name="T55" fmla="*/ 635718 h 130"/>
                    <a:gd name="T56" fmla="*/ 1671039 w 622"/>
                    <a:gd name="T57" fmla="*/ 653259 h 130"/>
                    <a:gd name="T58" fmla="*/ 1727940 w 622"/>
                    <a:gd name="T59" fmla="*/ 641448 h 130"/>
                    <a:gd name="T60" fmla="*/ 1788659 w 622"/>
                    <a:gd name="T61" fmla="*/ 629687 h 130"/>
                    <a:gd name="T62" fmla="*/ 1843608 w 622"/>
                    <a:gd name="T63" fmla="*/ 653259 h 130"/>
                    <a:gd name="T64" fmla="*/ 1906485 w 622"/>
                    <a:gd name="T65" fmla="*/ 670300 h 130"/>
                    <a:gd name="T66" fmla="*/ 1961885 w 622"/>
                    <a:gd name="T67" fmla="*/ 676098 h 130"/>
                    <a:gd name="T68" fmla="*/ 2018866 w 622"/>
                    <a:gd name="T69" fmla="*/ 676098 h 130"/>
                    <a:gd name="T70" fmla="*/ 2079702 w 622"/>
                    <a:gd name="T71" fmla="*/ 686124 h 130"/>
                    <a:gd name="T72" fmla="*/ 2134678 w 622"/>
                    <a:gd name="T73" fmla="*/ 691851 h 130"/>
                    <a:gd name="T74" fmla="*/ 2197323 w 622"/>
                    <a:gd name="T75" fmla="*/ 664337 h 130"/>
                    <a:gd name="T76" fmla="*/ 2252931 w 622"/>
                    <a:gd name="T77" fmla="*/ 676098 h 130"/>
                    <a:gd name="T78" fmla="*/ 2313647 w 622"/>
                    <a:gd name="T79" fmla="*/ 697867 h 130"/>
                    <a:gd name="T80" fmla="*/ 2370628 w 622"/>
                    <a:gd name="T81" fmla="*/ 714740 h 130"/>
                    <a:gd name="T82" fmla="*/ 2425568 w 622"/>
                    <a:gd name="T83" fmla="*/ 732464 h 130"/>
                    <a:gd name="T84" fmla="*/ 2488222 w 622"/>
                    <a:gd name="T85" fmla="*/ 737575 h 130"/>
                    <a:gd name="T86" fmla="*/ 2543189 w 622"/>
                    <a:gd name="T87" fmla="*/ 726501 h 130"/>
                    <a:gd name="T88" fmla="*/ 2604493 w 622"/>
                    <a:gd name="T89" fmla="*/ 653259 h 130"/>
                    <a:gd name="T90" fmla="*/ 2661439 w 622"/>
                    <a:gd name="T91" fmla="*/ 579950 h 130"/>
                    <a:gd name="T92" fmla="*/ 2722313 w 622"/>
                    <a:gd name="T93" fmla="*/ 539573 h 130"/>
                    <a:gd name="T94" fmla="*/ 2777107 w 622"/>
                    <a:gd name="T95" fmla="*/ 527836 h 130"/>
                    <a:gd name="T96" fmla="*/ 2834009 w 622"/>
                    <a:gd name="T97" fmla="*/ 527836 h 130"/>
                    <a:gd name="T98" fmla="*/ 2894951 w 622"/>
                    <a:gd name="T99" fmla="*/ 539573 h 130"/>
                    <a:gd name="T100" fmla="*/ 2952285 w 622"/>
                    <a:gd name="T101" fmla="*/ 533634 h 130"/>
                    <a:gd name="T102" fmla="*/ 3013227 w 622"/>
                    <a:gd name="T103" fmla="*/ 481879 h 130"/>
                    <a:gd name="T104" fmla="*/ 3068176 w 622"/>
                    <a:gd name="T105" fmla="*/ 413985 h 130"/>
                    <a:gd name="T106" fmla="*/ 3130822 w 622"/>
                    <a:gd name="T107" fmla="*/ 373988 h 130"/>
                    <a:gd name="T108" fmla="*/ 3185771 w 622"/>
                    <a:gd name="T109" fmla="*/ 373988 h 130"/>
                    <a:gd name="T110" fmla="*/ 3246478 w 622"/>
                    <a:gd name="T111" fmla="*/ 402839 h 130"/>
                    <a:gd name="T112" fmla="*/ 3304048 w 622"/>
                    <a:gd name="T113" fmla="*/ 437489 h 130"/>
                    <a:gd name="T114" fmla="*/ 3358988 w 622"/>
                    <a:gd name="T115" fmla="*/ 466358 h 130"/>
                    <a:gd name="T116" fmla="*/ 3421668 w 622"/>
                    <a:gd name="T117" fmla="*/ 481879 h 130"/>
                    <a:gd name="T118" fmla="*/ 3476609 w 622"/>
                    <a:gd name="T119" fmla="*/ 487223 h 13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622"/>
                    <a:gd name="T181" fmla="*/ 0 h 130"/>
                    <a:gd name="T182" fmla="*/ 622 w 622"/>
                    <a:gd name="T183" fmla="*/ 130 h 13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622" h="130">
                      <a:moveTo>
                        <a:pt x="0" y="31"/>
                      </a:moveTo>
                      <a:lnTo>
                        <a:pt x="3" y="31"/>
                      </a:lnTo>
                      <a:lnTo>
                        <a:pt x="7" y="31"/>
                      </a:lnTo>
                      <a:lnTo>
                        <a:pt x="10" y="31"/>
                      </a:lnTo>
                      <a:lnTo>
                        <a:pt x="14" y="32"/>
                      </a:lnTo>
                      <a:lnTo>
                        <a:pt x="17" y="32"/>
                      </a:lnTo>
                      <a:lnTo>
                        <a:pt x="21" y="32"/>
                      </a:lnTo>
                      <a:lnTo>
                        <a:pt x="24" y="32"/>
                      </a:lnTo>
                      <a:lnTo>
                        <a:pt x="28" y="32"/>
                      </a:lnTo>
                      <a:lnTo>
                        <a:pt x="31" y="32"/>
                      </a:lnTo>
                      <a:lnTo>
                        <a:pt x="35" y="31"/>
                      </a:lnTo>
                      <a:lnTo>
                        <a:pt x="38" y="30"/>
                      </a:lnTo>
                      <a:lnTo>
                        <a:pt x="41" y="29"/>
                      </a:lnTo>
                      <a:lnTo>
                        <a:pt x="45" y="28"/>
                      </a:lnTo>
                      <a:lnTo>
                        <a:pt x="48" y="27"/>
                      </a:lnTo>
                      <a:lnTo>
                        <a:pt x="52" y="27"/>
                      </a:lnTo>
                      <a:lnTo>
                        <a:pt x="55" y="26"/>
                      </a:lnTo>
                      <a:lnTo>
                        <a:pt x="59" y="27"/>
                      </a:lnTo>
                      <a:lnTo>
                        <a:pt x="62" y="27"/>
                      </a:lnTo>
                      <a:lnTo>
                        <a:pt x="66" y="27"/>
                      </a:lnTo>
                      <a:lnTo>
                        <a:pt x="69" y="25"/>
                      </a:lnTo>
                      <a:lnTo>
                        <a:pt x="73" y="24"/>
                      </a:lnTo>
                      <a:lnTo>
                        <a:pt x="76" y="18"/>
                      </a:lnTo>
                      <a:lnTo>
                        <a:pt x="80" y="13"/>
                      </a:lnTo>
                      <a:lnTo>
                        <a:pt x="83" y="8"/>
                      </a:lnTo>
                      <a:lnTo>
                        <a:pt x="87" y="6"/>
                      </a:lnTo>
                      <a:lnTo>
                        <a:pt x="90" y="5"/>
                      </a:lnTo>
                      <a:lnTo>
                        <a:pt x="94" y="3"/>
                      </a:lnTo>
                      <a:lnTo>
                        <a:pt x="97" y="2"/>
                      </a:lnTo>
                      <a:lnTo>
                        <a:pt x="101" y="0"/>
                      </a:lnTo>
                      <a:lnTo>
                        <a:pt x="104" y="1"/>
                      </a:lnTo>
                      <a:lnTo>
                        <a:pt x="108" y="3"/>
                      </a:lnTo>
                      <a:lnTo>
                        <a:pt x="111" y="5"/>
                      </a:lnTo>
                      <a:lnTo>
                        <a:pt x="115" y="7"/>
                      </a:lnTo>
                      <a:lnTo>
                        <a:pt x="118" y="11"/>
                      </a:lnTo>
                      <a:lnTo>
                        <a:pt x="121" y="15"/>
                      </a:lnTo>
                      <a:lnTo>
                        <a:pt x="125" y="19"/>
                      </a:lnTo>
                      <a:lnTo>
                        <a:pt x="128" y="22"/>
                      </a:lnTo>
                      <a:lnTo>
                        <a:pt x="132" y="26"/>
                      </a:lnTo>
                      <a:lnTo>
                        <a:pt x="135" y="29"/>
                      </a:lnTo>
                      <a:lnTo>
                        <a:pt x="139" y="33"/>
                      </a:lnTo>
                      <a:lnTo>
                        <a:pt x="142" y="36"/>
                      </a:lnTo>
                      <a:lnTo>
                        <a:pt x="146" y="39"/>
                      </a:lnTo>
                      <a:lnTo>
                        <a:pt x="149" y="42"/>
                      </a:lnTo>
                      <a:lnTo>
                        <a:pt x="153" y="41"/>
                      </a:lnTo>
                      <a:lnTo>
                        <a:pt x="156" y="38"/>
                      </a:lnTo>
                      <a:lnTo>
                        <a:pt x="160" y="35"/>
                      </a:lnTo>
                      <a:lnTo>
                        <a:pt x="163" y="38"/>
                      </a:lnTo>
                      <a:lnTo>
                        <a:pt x="167" y="42"/>
                      </a:lnTo>
                      <a:lnTo>
                        <a:pt x="170" y="47"/>
                      </a:lnTo>
                      <a:lnTo>
                        <a:pt x="174" y="51"/>
                      </a:lnTo>
                      <a:lnTo>
                        <a:pt x="177" y="56"/>
                      </a:lnTo>
                      <a:lnTo>
                        <a:pt x="181" y="62"/>
                      </a:lnTo>
                      <a:lnTo>
                        <a:pt x="184" y="66"/>
                      </a:lnTo>
                      <a:lnTo>
                        <a:pt x="188" y="71"/>
                      </a:lnTo>
                      <a:lnTo>
                        <a:pt x="191" y="76"/>
                      </a:lnTo>
                      <a:lnTo>
                        <a:pt x="194" y="79"/>
                      </a:lnTo>
                      <a:lnTo>
                        <a:pt x="198" y="83"/>
                      </a:lnTo>
                      <a:lnTo>
                        <a:pt x="201" y="87"/>
                      </a:lnTo>
                      <a:lnTo>
                        <a:pt x="205" y="90"/>
                      </a:lnTo>
                      <a:lnTo>
                        <a:pt x="208" y="93"/>
                      </a:lnTo>
                      <a:lnTo>
                        <a:pt x="212" y="96"/>
                      </a:lnTo>
                      <a:lnTo>
                        <a:pt x="215" y="99"/>
                      </a:lnTo>
                      <a:lnTo>
                        <a:pt x="219" y="101"/>
                      </a:lnTo>
                      <a:lnTo>
                        <a:pt x="222" y="103"/>
                      </a:lnTo>
                      <a:lnTo>
                        <a:pt x="226" y="105"/>
                      </a:lnTo>
                      <a:lnTo>
                        <a:pt x="229" y="106"/>
                      </a:lnTo>
                      <a:lnTo>
                        <a:pt x="233" y="103"/>
                      </a:lnTo>
                      <a:lnTo>
                        <a:pt x="236" y="100"/>
                      </a:lnTo>
                      <a:lnTo>
                        <a:pt x="240" y="98"/>
                      </a:lnTo>
                      <a:lnTo>
                        <a:pt x="243" y="97"/>
                      </a:lnTo>
                      <a:lnTo>
                        <a:pt x="247" y="96"/>
                      </a:lnTo>
                      <a:lnTo>
                        <a:pt x="250" y="96"/>
                      </a:lnTo>
                      <a:lnTo>
                        <a:pt x="254" y="96"/>
                      </a:lnTo>
                      <a:lnTo>
                        <a:pt x="257" y="96"/>
                      </a:lnTo>
                      <a:lnTo>
                        <a:pt x="261" y="97"/>
                      </a:lnTo>
                      <a:lnTo>
                        <a:pt x="264" y="98"/>
                      </a:lnTo>
                      <a:lnTo>
                        <a:pt x="268" y="99"/>
                      </a:lnTo>
                      <a:lnTo>
                        <a:pt x="271" y="101"/>
                      </a:lnTo>
                      <a:lnTo>
                        <a:pt x="274" y="104"/>
                      </a:lnTo>
                      <a:lnTo>
                        <a:pt x="278" y="106"/>
                      </a:lnTo>
                      <a:lnTo>
                        <a:pt x="281" y="108"/>
                      </a:lnTo>
                      <a:lnTo>
                        <a:pt x="285" y="110"/>
                      </a:lnTo>
                      <a:lnTo>
                        <a:pt x="288" y="112"/>
                      </a:lnTo>
                      <a:lnTo>
                        <a:pt x="292" y="113"/>
                      </a:lnTo>
                      <a:lnTo>
                        <a:pt x="295" y="114"/>
                      </a:lnTo>
                      <a:lnTo>
                        <a:pt x="299" y="115"/>
                      </a:lnTo>
                      <a:lnTo>
                        <a:pt x="302" y="115"/>
                      </a:lnTo>
                      <a:lnTo>
                        <a:pt x="306" y="115"/>
                      </a:lnTo>
                      <a:lnTo>
                        <a:pt x="309" y="113"/>
                      </a:lnTo>
                      <a:lnTo>
                        <a:pt x="313" y="111"/>
                      </a:lnTo>
                      <a:lnTo>
                        <a:pt x="316" y="110"/>
                      </a:lnTo>
                      <a:lnTo>
                        <a:pt x="320" y="111"/>
                      </a:lnTo>
                      <a:lnTo>
                        <a:pt x="323" y="112"/>
                      </a:lnTo>
                      <a:lnTo>
                        <a:pt x="327" y="113"/>
                      </a:lnTo>
                      <a:lnTo>
                        <a:pt x="330" y="115"/>
                      </a:lnTo>
                      <a:lnTo>
                        <a:pt x="334" y="116"/>
                      </a:lnTo>
                      <a:lnTo>
                        <a:pt x="337" y="117"/>
                      </a:lnTo>
                      <a:lnTo>
                        <a:pt x="341" y="118"/>
                      </a:lnTo>
                      <a:lnTo>
                        <a:pt x="344" y="119"/>
                      </a:lnTo>
                      <a:lnTo>
                        <a:pt x="348" y="119"/>
                      </a:lnTo>
                      <a:lnTo>
                        <a:pt x="351" y="119"/>
                      </a:lnTo>
                      <a:lnTo>
                        <a:pt x="354" y="118"/>
                      </a:lnTo>
                      <a:lnTo>
                        <a:pt x="358" y="119"/>
                      </a:lnTo>
                      <a:lnTo>
                        <a:pt x="361" y="119"/>
                      </a:lnTo>
                      <a:lnTo>
                        <a:pt x="365" y="120"/>
                      </a:lnTo>
                      <a:lnTo>
                        <a:pt x="368" y="120"/>
                      </a:lnTo>
                      <a:lnTo>
                        <a:pt x="372" y="121"/>
                      </a:lnTo>
                      <a:lnTo>
                        <a:pt x="375" y="121"/>
                      </a:lnTo>
                      <a:lnTo>
                        <a:pt x="379" y="122"/>
                      </a:lnTo>
                      <a:lnTo>
                        <a:pt x="382" y="122"/>
                      </a:lnTo>
                      <a:lnTo>
                        <a:pt x="386" y="121"/>
                      </a:lnTo>
                      <a:lnTo>
                        <a:pt x="389" y="119"/>
                      </a:lnTo>
                      <a:lnTo>
                        <a:pt x="393" y="117"/>
                      </a:lnTo>
                      <a:lnTo>
                        <a:pt x="396" y="117"/>
                      </a:lnTo>
                      <a:lnTo>
                        <a:pt x="400" y="118"/>
                      </a:lnTo>
                      <a:lnTo>
                        <a:pt x="403" y="119"/>
                      </a:lnTo>
                      <a:lnTo>
                        <a:pt x="407" y="121"/>
                      </a:lnTo>
                      <a:lnTo>
                        <a:pt x="410" y="122"/>
                      </a:lnTo>
                      <a:lnTo>
                        <a:pt x="414" y="123"/>
                      </a:lnTo>
                      <a:lnTo>
                        <a:pt x="417" y="124"/>
                      </a:lnTo>
                      <a:lnTo>
                        <a:pt x="421" y="125"/>
                      </a:lnTo>
                      <a:lnTo>
                        <a:pt x="424" y="126"/>
                      </a:lnTo>
                      <a:lnTo>
                        <a:pt x="428" y="127"/>
                      </a:lnTo>
                      <a:lnTo>
                        <a:pt x="431" y="128"/>
                      </a:lnTo>
                      <a:lnTo>
                        <a:pt x="434" y="129"/>
                      </a:lnTo>
                      <a:lnTo>
                        <a:pt x="438" y="129"/>
                      </a:lnTo>
                      <a:lnTo>
                        <a:pt x="441" y="130"/>
                      </a:lnTo>
                      <a:lnTo>
                        <a:pt x="445" y="130"/>
                      </a:lnTo>
                      <a:lnTo>
                        <a:pt x="448" y="130"/>
                      </a:lnTo>
                      <a:lnTo>
                        <a:pt x="452" y="129"/>
                      </a:lnTo>
                      <a:lnTo>
                        <a:pt x="455" y="128"/>
                      </a:lnTo>
                      <a:lnTo>
                        <a:pt x="459" y="126"/>
                      </a:lnTo>
                      <a:lnTo>
                        <a:pt x="462" y="123"/>
                      </a:lnTo>
                      <a:lnTo>
                        <a:pt x="466" y="115"/>
                      </a:lnTo>
                      <a:lnTo>
                        <a:pt x="469" y="109"/>
                      </a:lnTo>
                      <a:lnTo>
                        <a:pt x="473" y="105"/>
                      </a:lnTo>
                      <a:lnTo>
                        <a:pt x="476" y="102"/>
                      </a:lnTo>
                      <a:lnTo>
                        <a:pt x="480" y="99"/>
                      </a:lnTo>
                      <a:lnTo>
                        <a:pt x="483" y="97"/>
                      </a:lnTo>
                      <a:lnTo>
                        <a:pt x="487" y="95"/>
                      </a:lnTo>
                      <a:lnTo>
                        <a:pt x="490" y="93"/>
                      </a:lnTo>
                      <a:lnTo>
                        <a:pt x="494" y="93"/>
                      </a:lnTo>
                      <a:lnTo>
                        <a:pt x="497" y="93"/>
                      </a:lnTo>
                      <a:lnTo>
                        <a:pt x="501" y="92"/>
                      </a:lnTo>
                      <a:lnTo>
                        <a:pt x="504" y="93"/>
                      </a:lnTo>
                      <a:lnTo>
                        <a:pt x="507" y="93"/>
                      </a:lnTo>
                      <a:lnTo>
                        <a:pt x="511" y="93"/>
                      </a:lnTo>
                      <a:lnTo>
                        <a:pt x="514" y="94"/>
                      </a:lnTo>
                      <a:lnTo>
                        <a:pt x="518" y="95"/>
                      </a:lnTo>
                      <a:lnTo>
                        <a:pt x="521" y="95"/>
                      </a:lnTo>
                      <a:lnTo>
                        <a:pt x="525" y="94"/>
                      </a:lnTo>
                      <a:lnTo>
                        <a:pt x="528" y="94"/>
                      </a:lnTo>
                      <a:lnTo>
                        <a:pt x="532" y="91"/>
                      </a:lnTo>
                      <a:lnTo>
                        <a:pt x="535" y="88"/>
                      </a:lnTo>
                      <a:lnTo>
                        <a:pt x="539" y="85"/>
                      </a:lnTo>
                      <a:lnTo>
                        <a:pt x="542" y="81"/>
                      </a:lnTo>
                      <a:lnTo>
                        <a:pt x="546" y="76"/>
                      </a:lnTo>
                      <a:lnTo>
                        <a:pt x="549" y="73"/>
                      </a:lnTo>
                      <a:lnTo>
                        <a:pt x="553" y="70"/>
                      </a:lnTo>
                      <a:lnTo>
                        <a:pt x="556" y="68"/>
                      </a:lnTo>
                      <a:lnTo>
                        <a:pt x="560" y="66"/>
                      </a:lnTo>
                      <a:lnTo>
                        <a:pt x="563" y="66"/>
                      </a:lnTo>
                      <a:lnTo>
                        <a:pt x="567" y="65"/>
                      </a:lnTo>
                      <a:lnTo>
                        <a:pt x="570" y="66"/>
                      </a:lnTo>
                      <a:lnTo>
                        <a:pt x="574" y="67"/>
                      </a:lnTo>
                      <a:lnTo>
                        <a:pt x="577" y="68"/>
                      </a:lnTo>
                      <a:lnTo>
                        <a:pt x="581" y="71"/>
                      </a:lnTo>
                      <a:lnTo>
                        <a:pt x="584" y="73"/>
                      </a:lnTo>
                      <a:lnTo>
                        <a:pt x="587" y="76"/>
                      </a:lnTo>
                      <a:lnTo>
                        <a:pt x="591" y="77"/>
                      </a:lnTo>
                      <a:lnTo>
                        <a:pt x="594" y="79"/>
                      </a:lnTo>
                      <a:lnTo>
                        <a:pt x="598" y="80"/>
                      </a:lnTo>
                      <a:lnTo>
                        <a:pt x="601" y="82"/>
                      </a:lnTo>
                      <a:lnTo>
                        <a:pt x="605" y="83"/>
                      </a:lnTo>
                      <a:lnTo>
                        <a:pt x="608" y="85"/>
                      </a:lnTo>
                      <a:lnTo>
                        <a:pt x="612" y="85"/>
                      </a:lnTo>
                      <a:lnTo>
                        <a:pt x="615" y="86"/>
                      </a:lnTo>
                      <a:lnTo>
                        <a:pt x="619" y="86"/>
                      </a:lnTo>
                      <a:lnTo>
                        <a:pt x="622" y="86"/>
                      </a:lnTo>
                    </a:path>
                  </a:pathLst>
                </a:custGeom>
                <a:noFill/>
                <a:ln w="31750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3" name="Rectangle 555"/>
                <p:cNvSpPr>
                  <a:spLocks noChangeArrowheads="1"/>
                </p:cNvSpPr>
                <p:nvPr/>
              </p:nvSpPr>
              <p:spPr bwMode="auto">
                <a:xfrm>
                  <a:off x="2109" y="5313"/>
                  <a:ext cx="4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1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474" name="Rectangle 556"/>
                <p:cNvSpPr>
                  <a:spLocks noChangeArrowheads="1"/>
                </p:cNvSpPr>
                <p:nvPr/>
              </p:nvSpPr>
              <p:spPr bwMode="auto">
                <a:xfrm>
                  <a:off x="2071" y="4996"/>
                  <a:ext cx="8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10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475" name="Rectangle 557"/>
                <p:cNvSpPr>
                  <a:spLocks noChangeArrowheads="1"/>
                </p:cNvSpPr>
                <p:nvPr/>
              </p:nvSpPr>
              <p:spPr bwMode="auto">
                <a:xfrm>
                  <a:off x="2032" y="4679"/>
                  <a:ext cx="12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100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476" name="Rectangle 558"/>
                <p:cNvSpPr>
                  <a:spLocks noChangeArrowheads="1"/>
                </p:cNvSpPr>
                <p:nvPr/>
              </p:nvSpPr>
              <p:spPr bwMode="auto">
                <a:xfrm>
                  <a:off x="1994" y="4361"/>
                  <a:ext cx="16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1000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477" name="Rectangle 559"/>
                <p:cNvSpPr>
                  <a:spLocks noChangeArrowheads="1"/>
                </p:cNvSpPr>
                <p:nvPr/>
              </p:nvSpPr>
              <p:spPr bwMode="auto">
                <a:xfrm>
                  <a:off x="2156" y="5422"/>
                  <a:ext cx="104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-90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478" name="Rectangle 560"/>
                <p:cNvSpPr>
                  <a:spLocks noChangeArrowheads="1"/>
                </p:cNvSpPr>
                <p:nvPr/>
              </p:nvSpPr>
              <p:spPr bwMode="auto">
                <a:xfrm>
                  <a:off x="2462" y="5422"/>
                  <a:ext cx="104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-60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479" name="Rectangle 561"/>
                <p:cNvSpPr>
                  <a:spLocks noChangeArrowheads="1"/>
                </p:cNvSpPr>
                <p:nvPr/>
              </p:nvSpPr>
              <p:spPr bwMode="auto">
                <a:xfrm>
                  <a:off x="2770" y="5422"/>
                  <a:ext cx="104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-30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480" name="Rectangle 562"/>
                <p:cNvSpPr>
                  <a:spLocks noChangeArrowheads="1"/>
                </p:cNvSpPr>
                <p:nvPr/>
              </p:nvSpPr>
              <p:spPr bwMode="auto">
                <a:xfrm>
                  <a:off x="3109" y="5422"/>
                  <a:ext cx="4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0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481" name="Rectangle 563"/>
                <p:cNvSpPr>
                  <a:spLocks noChangeArrowheads="1"/>
                </p:cNvSpPr>
                <p:nvPr/>
              </p:nvSpPr>
              <p:spPr bwMode="auto">
                <a:xfrm>
                  <a:off x="3394" y="5422"/>
                  <a:ext cx="8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30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482" name="Rectangle 564"/>
                <p:cNvSpPr>
                  <a:spLocks noChangeArrowheads="1"/>
                </p:cNvSpPr>
                <p:nvPr/>
              </p:nvSpPr>
              <p:spPr bwMode="auto">
                <a:xfrm>
                  <a:off x="3703" y="5422"/>
                  <a:ext cx="8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60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483" name="Rectangle 565"/>
                <p:cNvSpPr>
                  <a:spLocks noChangeArrowheads="1"/>
                </p:cNvSpPr>
                <p:nvPr/>
              </p:nvSpPr>
              <p:spPr bwMode="auto">
                <a:xfrm>
                  <a:off x="4008" y="5422"/>
                  <a:ext cx="80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90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484" name="Rectangle 566"/>
                <p:cNvSpPr>
                  <a:spLocks noChangeArrowheads="1"/>
                </p:cNvSpPr>
                <p:nvPr/>
              </p:nvSpPr>
              <p:spPr bwMode="auto">
                <a:xfrm>
                  <a:off x="2994" y="5510"/>
                  <a:ext cx="256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Latitude</a:t>
                  </a:r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8485" name="Rectangle 567"/>
                <p:cNvSpPr>
                  <a:spLocks noChangeArrowheads="1"/>
                </p:cNvSpPr>
                <p:nvPr/>
              </p:nvSpPr>
              <p:spPr bwMode="auto">
                <a:xfrm rot="-5400000">
                  <a:off x="1587" y="4829"/>
                  <a:ext cx="684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ru-RU" sz="900">
                      <a:solidFill>
                        <a:srgbClr val="000000"/>
                      </a:solidFill>
                    </a:rPr>
                    <a:t>Br concentration, ppq</a:t>
                  </a:r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223" name="Text Box 572"/>
              <p:cNvSpPr txBox="1">
                <a:spLocks noChangeArrowheads="1"/>
              </p:cNvSpPr>
              <p:nvPr/>
            </p:nvSpPr>
            <p:spPr bwMode="auto">
              <a:xfrm>
                <a:off x="2951" y="1908"/>
                <a:ext cx="937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i="1" dirty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cs typeface="+mn-cs"/>
                  </a:rPr>
                  <a:t>Br concentration</a:t>
                </a:r>
                <a:endParaRPr lang="ru-RU" sz="1400" i="1" dirty="0">
                  <a:solidFill>
                    <a:schemeClr val="tx2">
                      <a:lumMod val="50000"/>
                    </a:schemeClr>
                  </a:solidFill>
                  <a:latin typeface="Arial" pitchFamily="34" charset="0"/>
                  <a:cs typeface="+mn-cs"/>
                </a:endParaRPr>
              </a:p>
            </p:txBody>
          </p:sp>
        </p:grpSp>
        <p:sp>
          <p:nvSpPr>
            <p:cNvPr id="18448" name="Text Box 574"/>
            <p:cNvSpPr txBox="1">
              <a:spLocks noChangeArrowheads="1"/>
            </p:cNvSpPr>
            <p:nvPr/>
          </p:nvSpPr>
          <p:spPr bwMode="auto">
            <a:xfrm>
              <a:off x="1873220" y="5006981"/>
              <a:ext cx="9636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Br dataset I</a:t>
              </a:r>
              <a:endParaRPr lang="ru-RU" sz="1200"/>
            </a:p>
          </p:txBody>
        </p:sp>
        <p:sp>
          <p:nvSpPr>
            <p:cNvPr id="18449" name="Text Box 575"/>
            <p:cNvSpPr txBox="1">
              <a:spLocks noChangeArrowheads="1"/>
            </p:cNvSpPr>
            <p:nvPr/>
          </p:nvSpPr>
          <p:spPr bwMode="auto">
            <a:xfrm>
              <a:off x="822295" y="5565781"/>
              <a:ext cx="10064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Br dataset II</a:t>
              </a:r>
              <a:endParaRPr lang="ru-RU" sz="1200"/>
            </a:p>
          </p:txBody>
        </p:sp>
        <p:sp>
          <p:nvSpPr>
            <p:cNvPr id="18450" name="Line 576"/>
            <p:cNvSpPr>
              <a:spLocks noChangeShapeType="1"/>
            </p:cNvSpPr>
            <p:nvPr/>
          </p:nvSpPr>
          <p:spPr bwMode="auto">
            <a:xfrm flipV="1">
              <a:off x="1239808" y="5253044"/>
              <a:ext cx="157163" cy="342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Line 577"/>
            <p:cNvSpPr>
              <a:spLocks noChangeShapeType="1"/>
            </p:cNvSpPr>
            <p:nvPr/>
          </p:nvSpPr>
          <p:spPr bwMode="auto">
            <a:xfrm flipV="1">
              <a:off x="1708120" y="5183194"/>
              <a:ext cx="219075" cy="61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8444" name="Picture 18" descr="wet_lege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3643313"/>
            <a:ext cx="2928937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71" name="Rectangle 5"/>
          <p:cNvSpPr txBox="1">
            <a:spLocks noChangeArrowheads="1"/>
          </p:cNvSpPr>
          <p:nvPr/>
        </p:nvSpPr>
        <p:spPr>
          <a:xfrm>
            <a:off x="0" y="708025"/>
            <a:ext cx="9144000" cy="4349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altLang="zh-CN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Study of atmospheric chemistry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9" name="Прямоугольник 258"/>
          <p:cNvSpPr/>
          <p:nvPr/>
        </p:nvSpPr>
        <p:spPr>
          <a:xfrm>
            <a:off x="0" y="19050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Multi-model assessment of mercury pollution and processes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1" descr="новый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592263"/>
            <a:ext cx="785653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0" y="6092825"/>
            <a:ext cx="8858250" cy="4349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Contribution to the </a:t>
            </a:r>
            <a:r>
              <a:rPr lang="en-US" sz="2000" i="1" dirty="0">
                <a:solidFill>
                  <a:srgbClr val="C00000"/>
                </a:solidFill>
                <a:latin typeface="+mn-lt"/>
                <a:cs typeface="+mn-cs"/>
              </a:rPr>
              <a:t>UNEP SC Second Global GMP report, 2016</a:t>
            </a:r>
            <a:endParaRPr lang="ru-RU" sz="2000" i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19050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Multi-model assessment of POP pollution and processes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0" y="692150"/>
            <a:ext cx="9144000" cy="4349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Study of global transport, phase partitioning, and media exchange</a:t>
            </a:r>
            <a:endParaRPr lang="ru-RU" altLang="zh-CN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0" y="1214422"/>
            <a:ext cx="9144000" cy="4349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zh-CN" dirty="0">
                <a:latin typeface="Calibri" pitchFamily="34" charset="0"/>
              </a:rPr>
              <a:t>GLEMOS (MSC-E) and BETR (Sweden) models vs. measurements of UNEP SC GMP DWH</a:t>
            </a:r>
            <a:endParaRPr lang="ru-RU" altLang="zh-CN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2413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Cooperation with national experts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71500" y="1500188"/>
            <a:ext cx="7705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Main goal: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itchFamily="34" charset="0"/>
              </a:rPr>
              <a:t>  </a:t>
            </a:r>
            <a:r>
              <a:rPr lang="en-US" sz="2000" dirty="0">
                <a:latin typeface="+mn-lt"/>
                <a:cs typeface="Arial" pitchFamily="34" charset="0"/>
              </a:rPr>
              <a:t>Evaluate and </a:t>
            </a:r>
            <a:r>
              <a:rPr lang="en-US" sz="2000" dirty="0" err="1" smtClean="0">
                <a:latin typeface="+mn-lt"/>
                <a:cs typeface="Arial" pitchFamily="34" charset="0"/>
              </a:rPr>
              <a:t>analyse</a:t>
            </a:r>
            <a:r>
              <a:rPr lang="en-US" sz="2000" dirty="0" smtClean="0">
                <a:latin typeface="+mn-lt"/>
                <a:cs typeface="Arial" pitchFamily="34" charset="0"/>
              </a:rPr>
              <a:t> </a:t>
            </a:r>
            <a:r>
              <a:rPr lang="en-US" sz="2000" dirty="0" err="1" smtClean="0">
                <a:latin typeface="+mn-lt"/>
                <a:cs typeface="Arial" pitchFamily="34" charset="0"/>
              </a:rPr>
              <a:t>Pb</a:t>
            </a:r>
            <a:r>
              <a:rPr lang="en-US" sz="2000" dirty="0" smtClean="0">
                <a:latin typeface="+mn-lt"/>
                <a:cs typeface="Arial" pitchFamily="34" charset="0"/>
              </a:rPr>
              <a:t> </a:t>
            </a:r>
            <a:r>
              <a:rPr lang="en-US" sz="2000" dirty="0">
                <a:latin typeface="+mn-lt"/>
                <a:cs typeface="Arial" pitchFamily="34" charset="0"/>
              </a:rPr>
              <a:t>pollution levels in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Belarus</a:t>
            </a:r>
            <a:r>
              <a:rPr lang="en-US" sz="2000" dirty="0">
                <a:latin typeface="+mn-lt"/>
                <a:cs typeface="Arial" pitchFamily="34" charset="0"/>
              </a:rPr>
              <a:t> with fine (10 x 10 km</a:t>
            </a:r>
            <a:r>
              <a:rPr lang="en-US" sz="2000" baseline="30000" dirty="0">
                <a:latin typeface="+mn-lt"/>
                <a:cs typeface="Arial" pitchFamily="34" charset="0"/>
              </a:rPr>
              <a:t>2</a:t>
            </a:r>
            <a:r>
              <a:rPr lang="en-US" sz="2000" dirty="0">
                <a:latin typeface="+mn-lt"/>
                <a:cs typeface="Arial" pitchFamily="34" charset="0"/>
              </a:rPr>
              <a:t>) spatial and temporal resolution </a:t>
            </a:r>
            <a:endParaRPr lang="ru-RU" sz="2000" dirty="0">
              <a:latin typeface="+mn-lt"/>
              <a:cs typeface="Arial" pitchFamily="34" charset="0"/>
            </a:endParaRPr>
          </a:p>
        </p:txBody>
      </p:sp>
      <p:pic>
        <p:nvPicPr>
          <p:cNvPr id="22531" name="Picture 7" descr="by_emi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449638"/>
            <a:ext cx="2551113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85750" y="3143250"/>
            <a:ext cx="24479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Pb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 emission, 2012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22533" name="Picture 9" descr="meas_si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3440113"/>
            <a:ext cx="2576513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182938" y="3133725"/>
            <a:ext cx="24733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Monitoring data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22535" name="Picture 11" descr="meas_soi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8063" y="3440113"/>
            <a:ext cx="25161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6113463" y="3136900"/>
            <a:ext cx="24193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Pb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 in soil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071688" y="2508250"/>
            <a:ext cx="48498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Data provided by national experts (2012)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0" y="850900"/>
            <a:ext cx="9144000" cy="4349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altLang="zh-CN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EECCA countries - Belarus</a:t>
            </a:r>
            <a:endParaRPr lang="ru-RU" altLang="zh-CN" sz="24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1679</Words>
  <Application>Microsoft Office PowerPoint</Application>
  <PresentationFormat>Экран (4:3)</PresentationFormat>
  <Paragraphs>426</Paragraphs>
  <Slides>26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Long-term trends of HMs and POPs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Strijkina</dc:creator>
  <cp:lastModifiedBy>Strijkina</cp:lastModifiedBy>
  <cp:revision>376</cp:revision>
  <dcterms:created xsi:type="dcterms:W3CDTF">2016-03-01T09:47:51Z</dcterms:created>
  <dcterms:modified xsi:type="dcterms:W3CDTF">2016-03-21T13:34:39Z</dcterms:modified>
</cp:coreProperties>
</file>