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handoutMasterIdLst>
    <p:handoutMasterId r:id="rId21"/>
  </p:handoutMasterIdLst>
  <p:sldIdLst>
    <p:sldId id="290" r:id="rId2"/>
    <p:sldId id="664" r:id="rId3"/>
    <p:sldId id="708" r:id="rId4"/>
    <p:sldId id="706" r:id="rId5"/>
    <p:sldId id="695" r:id="rId6"/>
    <p:sldId id="670" r:id="rId7"/>
    <p:sldId id="709" r:id="rId8"/>
    <p:sldId id="694" r:id="rId9"/>
    <p:sldId id="673" r:id="rId10"/>
    <p:sldId id="674" r:id="rId11"/>
    <p:sldId id="702" r:id="rId12"/>
    <p:sldId id="698" r:id="rId13"/>
    <p:sldId id="703" r:id="rId14"/>
    <p:sldId id="692" r:id="rId15"/>
    <p:sldId id="711" r:id="rId16"/>
    <p:sldId id="699" r:id="rId17"/>
    <p:sldId id="714" r:id="rId18"/>
    <p:sldId id="715"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CC99"/>
    <a:srgbClr val="CC3399"/>
    <a:srgbClr val="009900"/>
    <a:srgbClr val="003399"/>
    <a:srgbClr val="8686B4"/>
    <a:srgbClr val="4F81BD"/>
    <a:srgbClr val="FF9900"/>
    <a:srgbClr val="CC3300"/>
    <a:srgbClr val="6699FF"/>
  </p:clrMru>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65" autoAdjust="0"/>
    <p:restoredTop sz="80435" autoAdjust="0"/>
  </p:normalViewPr>
  <p:slideViewPr>
    <p:cSldViewPr snapToGrid="0">
      <p:cViewPr varScale="1">
        <p:scale>
          <a:sx n="55" d="100"/>
          <a:sy n="55" d="100"/>
        </p:scale>
        <p:origin x="-14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snapToGrid="0">
      <p:cViewPr varScale="1">
        <p:scale>
          <a:sx n="83" d="100"/>
          <a:sy n="83" d="100"/>
        </p:scale>
        <p:origin x="-208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Presentations\Bureau\2019\Figures\POPs\BaP_2017_Population_exposu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s\Presentations\Bureau\2019\Figures\lead\Mod_vs_ob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s\Presentations\Bureau\2019\Figures\POPs\BaP_GL-CH_comparis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cuments\Presentations\Bureau\2019\Figures\POPs\HCB%20&#1087;&#1086;%20&#1089;&#1088;&#1077;&#1076;&#1072;&#10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4069061137778532"/>
          <c:y val="4.6508826807607963E-2"/>
          <c:w val="0.84189649452907711"/>
          <c:h val="0.80257038075719866"/>
        </c:manualLayout>
      </c:layout>
      <c:barChart>
        <c:barDir val="col"/>
        <c:grouping val="stacked"/>
        <c:ser>
          <c:idx val="0"/>
          <c:order val="0"/>
          <c:tx>
            <c:strRef>
              <c:f>PopulationTotals!$AJ$40</c:f>
              <c:strCache>
                <c:ptCount val="1"/>
                <c:pt idx="0">
                  <c:v>Rural population</c:v>
                </c:pt>
              </c:strCache>
            </c:strRef>
          </c:tx>
          <c:spPr>
            <a:solidFill>
              <a:srgbClr val="0070C0"/>
            </a:solidFill>
            <a:effectLst>
              <a:outerShdw blurRad="50800" dist="38100" dir="2700000" algn="tl" rotWithShape="0">
                <a:prstClr val="black">
                  <a:alpha val="40000"/>
                </a:prstClr>
              </a:outerShdw>
            </a:effectLst>
          </c:spPr>
          <c:cat>
            <c:strRef>
              <c:f>PopulationTotals!$AI$41:$AI$51</c:f>
              <c:strCache>
                <c:ptCount val="11"/>
                <c:pt idx="0">
                  <c:v>IT</c:v>
                </c:pt>
                <c:pt idx="1">
                  <c:v>PL</c:v>
                </c:pt>
                <c:pt idx="2">
                  <c:v>ES</c:v>
                </c:pt>
                <c:pt idx="3">
                  <c:v>GR</c:v>
                </c:pt>
                <c:pt idx="4">
                  <c:v>PT</c:v>
                </c:pt>
                <c:pt idx="5">
                  <c:v>CZ</c:v>
                </c:pt>
                <c:pt idx="6">
                  <c:v>DE</c:v>
                </c:pt>
                <c:pt idx="7">
                  <c:v>BY</c:v>
                </c:pt>
                <c:pt idx="8">
                  <c:v>HU</c:v>
                </c:pt>
                <c:pt idx="9">
                  <c:v>RS</c:v>
                </c:pt>
                <c:pt idx="10">
                  <c:v>BG</c:v>
                </c:pt>
              </c:strCache>
            </c:strRef>
          </c:cat>
          <c:val>
            <c:numRef>
              <c:f>PopulationTotals!$AJ$41:$AJ$51</c:f>
              <c:numCache>
                <c:formatCode>General</c:formatCode>
                <c:ptCount val="11"/>
                <c:pt idx="0">
                  <c:v>0.27607000000000032</c:v>
                </c:pt>
                <c:pt idx="1">
                  <c:v>2.3428679999999957</c:v>
                </c:pt>
                <c:pt idx="2">
                  <c:v>1.3972100000000001</c:v>
                </c:pt>
                <c:pt idx="3">
                  <c:v>9.4607000000000274E-2</c:v>
                </c:pt>
                <c:pt idx="4">
                  <c:v>0.12249599999999999</c:v>
                </c:pt>
                <c:pt idx="5">
                  <c:v>0.87440000000000062</c:v>
                </c:pt>
                <c:pt idx="6">
                  <c:v>0.29954200000000031</c:v>
                </c:pt>
                <c:pt idx="7">
                  <c:v>7.7800000000000232E-4</c:v>
                </c:pt>
                <c:pt idx="8">
                  <c:v>7.5390000000000179E-3</c:v>
                </c:pt>
                <c:pt idx="9">
                  <c:v>6.6299000000000011E-2</c:v>
                </c:pt>
                <c:pt idx="10">
                  <c:v>0.29221000000000008</c:v>
                </c:pt>
              </c:numCache>
            </c:numRef>
          </c:val>
        </c:ser>
        <c:ser>
          <c:idx val="1"/>
          <c:order val="1"/>
          <c:tx>
            <c:strRef>
              <c:f>PopulationTotals!$AK$40</c:f>
              <c:strCache>
                <c:ptCount val="1"/>
                <c:pt idx="0">
                  <c:v>Urban population</c:v>
                </c:pt>
              </c:strCache>
            </c:strRef>
          </c:tx>
          <c:spPr>
            <a:solidFill>
              <a:srgbClr val="FF9900"/>
            </a:solidFill>
            <a:effectLst>
              <a:outerShdw blurRad="50800" dist="38100" dir="2700000" algn="tl" rotWithShape="0">
                <a:prstClr val="black">
                  <a:alpha val="40000"/>
                </a:prstClr>
              </a:outerShdw>
            </a:effectLst>
          </c:spPr>
          <c:cat>
            <c:strRef>
              <c:f>PopulationTotals!$AI$41:$AI$51</c:f>
              <c:strCache>
                <c:ptCount val="11"/>
                <c:pt idx="0">
                  <c:v>IT</c:v>
                </c:pt>
                <c:pt idx="1">
                  <c:v>PL</c:v>
                </c:pt>
                <c:pt idx="2">
                  <c:v>ES</c:v>
                </c:pt>
                <c:pt idx="3">
                  <c:v>GR</c:v>
                </c:pt>
                <c:pt idx="4">
                  <c:v>PT</c:v>
                </c:pt>
                <c:pt idx="5">
                  <c:v>CZ</c:v>
                </c:pt>
                <c:pt idx="6">
                  <c:v>DE</c:v>
                </c:pt>
                <c:pt idx="7">
                  <c:v>BY</c:v>
                </c:pt>
                <c:pt idx="8">
                  <c:v>HU</c:v>
                </c:pt>
                <c:pt idx="9">
                  <c:v>RS</c:v>
                </c:pt>
                <c:pt idx="10">
                  <c:v>BG</c:v>
                </c:pt>
              </c:strCache>
            </c:strRef>
          </c:cat>
          <c:val>
            <c:numRef>
              <c:f>PopulationTotals!$AK$41:$AK$51</c:f>
              <c:numCache>
                <c:formatCode>General</c:formatCode>
                <c:ptCount val="11"/>
                <c:pt idx="0">
                  <c:v>9.2855280000000011</c:v>
                </c:pt>
                <c:pt idx="1">
                  <c:v>4.1777199999999945</c:v>
                </c:pt>
                <c:pt idx="2">
                  <c:v>3.7755969999999999</c:v>
                </c:pt>
                <c:pt idx="3">
                  <c:v>3.9280270000000002</c:v>
                </c:pt>
                <c:pt idx="4">
                  <c:v>3.8013119999999998</c:v>
                </c:pt>
                <c:pt idx="5">
                  <c:v>2.8207049999999998</c:v>
                </c:pt>
                <c:pt idx="6">
                  <c:v>2.8634360000000001</c:v>
                </c:pt>
                <c:pt idx="7">
                  <c:v>2.0063610000000001</c:v>
                </c:pt>
                <c:pt idx="8">
                  <c:v>1.6446639999999999</c:v>
                </c:pt>
                <c:pt idx="9">
                  <c:v>1.3861170000000025</c:v>
                </c:pt>
                <c:pt idx="10">
                  <c:v>0.74776200000000004</c:v>
                </c:pt>
              </c:numCache>
            </c:numRef>
          </c:val>
        </c:ser>
        <c:gapWidth val="120"/>
        <c:overlap val="100"/>
        <c:axId val="65382656"/>
        <c:axId val="66269184"/>
      </c:barChart>
      <c:catAx>
        <c:axId val="65382656"/>
        <c:scaling>
          <c:orientation val="minMax"/>
        </c:scaling>
        <c:axPos val="b"/>
        <c:tickLblPos val="nextTo"/>
        <c:spPr>
          <a:ln w="6350">
            <a:solidFill>
              <a:sysClr val="windowText" lastClr="000000"/>
            </a:solidFill>
          </a:ln>
        </c:spPr>
        <c:txPr>
          <a:bodyPr/>
          <a:lstStyle/>
          <a:p>
            <a:pPr>
              <a:defRPr sz="1200" b="0">
                <a:latin typeface="Arial" pitchFamily="34" charset="0"/>
                <a:cs typeface="Arial" pitchFamily="34" charset="0"/>
              </a:defRPr>
            </a:pPr>
            <a:endParaRPr lang="ru-RU"/>
          </a:p>
        </c:txPr>
        <c:crossAx val="66269184"/>
        <c:crosses val="autoZero"/>
        <c:auto val="1"/>
        <c:lblAlgn val="ctr"/>
        <c:lblOffset val="100"/>
      </c:catAx>
      <c:valAx>
        <c:axId val="66269184"/>
        <c:scaling>
          <c:orientation val="minMax"/>
        </c:scaling>
        <c:axPos val="l"/>
        <c:majorGridlines>
          <c:spPr>
            <a:ln>
              <a:prstDash val="sysDot"/>
            </a:ln>
          </c:spPr>
        </c:majorGridlines>
        <c:title>
          <c:tx>
            <c:rich>
              <a:bodyPr rot="-5400000" vert="horz"/>
              <a:lstStyle/>
              <a:p>
                <a:pPr>
                  <a:defRPr sz="1400" b="0">
                    <a:latin typeface="Arial" pitchFamily="34" charset="0"/>
                    <a:cs typeface="Arial" pitchFamily="34" charset="0"/>
                  </a:defRPr>
                </a:pPr>
                <a:r>
                  <a:rPr lang="en-US" sz="1200" b="0" dirty="0">
                    <a:latin typeface="Arial" pitchFamily="34" charset="0"/>
                    <a:cs typeface="Arial" pitchFamily="34" charset="0"/>
                  </a:rPr>
                  <a:t>Population, millions</a:t>
                </a:r>
                <a:endParaRPr lang="ru-RU" sz="1200" b="0" dirty="0">
                  <a:latin typeface="Arial" pitchFamily="34" charset="0"/>
                  <a:cs typeface="Arial" pitchFamily="34" charset="0"/>
                </a:endParaRPr>
              </a:p>
            </c:rich>
          </c:tx>
          <c:layout>
            <c:manualLayout>
              <c:xMode val="edge"/>
              <c:yMode val="edge"/>
              <c:x val="1.7600971520351052E-3"/>
              <c:y val="0.13632150433250637"/>
            </c:manualLayout>
          </c:layout>
        </c:title>
        <c:numFmt formatCode="General" sourceLinked="1"/>
        <c:tickLblPos val="nextTo"/>
        <c:spPr>
          <a:ln w="6350">
            <a:solidFill>
              <a:sysClr val="windowText" lastClr="000000"/>
            </a:solidFill>
            <a:prstDash val="solid"/>
          </a:ln>
        </c:spPr>
        <c:txPr>
          <a:bodyPr/>
          <a:lstStyle/>
          <a:p>
            <a:pPr>
              <a:defRPr sz="1200">
                <a:latin typeface="Arial" pitchFamily="34" charset="0"/>
                <a:cs typeface="Arial" pitchFamily="34" charset="0"/>
              </a:defRPr>
            </a:pPr>
            <a:endParaRPr lang="ru-RU"/>
          </a:p>
        </c:txPr>
        <c:crossAx val="65382656"/>
        <c:crosses val="autoZero"/>
        <c:crossBetween val="between"/>
      </c:valAx>
      <c:spPr>
        <a:solidFill>
          <a:srgbClr val="FFFFFF"/>
        </a:solidFill>
        <a:ln w="6350">
          <a:solidFill>
            <a:schemeClr val="tx1"/>
          </a:solidFill>
        </a:ln>
      </c:spPr>
    </c:plotArea>
    <c:legend>
      <c:legendPos val="t"/>
      <c:layout>
        <c:manualLayout>
          <c:xMode val="edge"/>
          <c:yMode val="edge"/>
          <c:x val="0.18227157271019934"/>
          <c:y val="6.2751312873874823E-2"/>
          <c:w val="0.74295551268590421"/>
          <c:h val="0.10533277168247006"/>
        </c:manualLayout>
      </c:layout>
      <c:txPr>
        <a:bodyPr/>
        <a:lstStyle/>
        <a:p>
          <a:pPr>
            <a:defRPr sz="1200" b="0">
              <a:latin typeface="Arial" pitchFamily="34" charset="0"/>
              <a:cs typeface="Arial" pitchFamily="34" charset="0"/>
            </a:defRPr>
          </a:pPr>
          <a:endParaRPr lang="ru-RU"/>
        </a:p>
      </c:txPr>
    </c:legend>
    <c:plotVisOnly val="1"/>
  </c:chart>
  <c:spPr>
    <a:noFill/>
    <a:ln>
      <a:noFill/>
    </a:ln>
  </c:spPr>
  <c:txPr>
    <a:bodyPr/>
    <a:lstStyle/>
    <a:p>
      <a:pPr>
        <a:defRPr sz="14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8.4756529567501307E-2"/>
          <c:y val="3.5614088125480815E-2"/>
          <c:w val="0.91343286194476347"/>
          <c:h val="0.82015036948333497"/>
        </c:manualLayout>
      </c:layout>
      <c:lineChart>
        <c:grouping val="standard"/>
        <c:ser>
          <c:idx val="0"/>
          <c:order val="0"/>
          <c:tx>
            <c:strRef>
              <c:f>emep!$M$87</c:f>
              <c:strCache>
                <c:ptCount val="1"/>
                <c:pt idx="0">
                  <c:v>Observed</c:v>
                </c:pt>
              </c:strCache>
            </c:strRef>
          </c:tx>
          <c:spPr>
            <a:ln w="25400">
              <a:solidFill>
                <a:schemeClr val="tx1"/>
              </a:solidFill>
              <a:prstDash val="solid"/>
            </a:ln>
          </c:spPr>
          <c:marker>
            <c:symbol val="circle"/>
            <c:size val="4"/>
            <c:spPr>
              <a:solidFill>
                <a:srgbClr val="000000"/>
              </a:solidFill>
              <a:ln>
                <a:solidFill>
                  <a:srgbClr val="000000"/>
                </a:solidFill>
                <a:prstDash val="solid"/>
              </a:ln>
            </c:spPr>
          </c:marker>
          <c:cat>
            <c:strRef>
              <c:f>emep!$B$88:$B$123</c:f>
              <c:strCache>
                <c:ptCount val="36"/>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strCache>
            </c:strRef>
          </c:cat>
          <c:val>
            <c:numRef>
              <c:f>emep!$M$88:$M$123</c:f>
              <c:numCache>
                <c:formatCode>0.0</c:formatCode>
                <c:ptCount val="36"/>
                <c:pt idx="0">
                  <c:v>13.482400000000018</c:v>
                </c:pt>
                <c:pt idx="1">
                  <c:v>8.3269500000000001</c:v>
                </c:pt>
                <c:pt idx="2">
                  <c:v>8.0797400000000028</c:v>
                </c:pt>
                <c:pt idx="3">
                  <c:v>4.2377799999999999</c:v>
                </c:pt>
                <c:pt idx="4">
                  <c:v>1.8056099999999979</c:v>
                </c:pt>
                <c:pt idx="5">
                  <c:v>1.1432500000000001</c:v>
                </c:pt>
                <c:pt idx="6">
                  <c:v>2.21014</c:v>
                </c:pt>
                <c:pt idx="7">
                  <c:v>1.4376999999999966</c:v>
                </c:pt>
                <c:pt idx="8">
                  <c:v>5.0905399999999945</c:v>
                </c:pt>
                <c:pt idx="9">
                  <c:v>6.53922000000001</c:v>
                </c:pt>
                <c:pt idx="10">
                  <c:v>11.136700000000001</c:v>
                </c:pt>
                <c:pt idx="11">
                  <c:v>5.0529199999999896</c:v>
                </c:pt>
                <c:pt idx="12">
                  <c:v>4.2336500000000079</c:v>
                </c:pt>
                <c:pt idx="13">
                  <c:v>5.3753900000000003</c:v>
                </c:pt>
                <c:pt idx="14">
                  <c:v>4.5034700000000001</c:v>
                </c:pt>
                <c:pt idx="15">
                  <c:v>1.994810000000002</c:v>
                </c:pt>
                <c:pt idx="16">
                  <c:v>1.652550000000002</c:v>
                </c:pt>
                <c:pt idx="17">
                  <c:v>1.7674799999999979</c:v>
                </c:pt>
                <c:pt idx="18">
                  <c:v>1.5875699999999977</c:v>
                </c:pt>
                <c:pt idx="19">
                  <c:v>2.3230900000000001</c:v>
                </c:pt>
                <c:pt idx="20">
                  <c:v>3.3591499999999956</c:v>
                </c:pt>
                <c:pt idx="21">
                  <c:v>7.8727900000000002</c:v>
                </c:pt>
                <c:pt idx="22">
                  <c:v>4.0169199999999945</c:v>
                </c:pt>
                <c:pt idx="23">
                  <c:v>3.3368999999999946</c:v>
                </c:pt>
                <c:pt idx="24">
                  <c:v>7.2377399999999996</c:v>
                </c:pt>
                <c:pt idx="25">
                  <c:v>2.96828</c:v>
                </c:pt>
                <c:pt idx="26">
                  <c:v>3.40516</c:v>
                </c:pt>
                <c:pt idx="27">
                  <c:v>2.0615999999999999</c:v>
                </c:pt>
                <c:pt idx="28">
                  <c:v>2.1854800000000001</c:v>
                </c:pt>
                <c:pt idx="29">
                  <c:v>1.3053299999999977</c:v>
                </c:pt>
                <c:pt idx="30">
                  <c:v>1.2501899999999999</c:v>
                </c:pt>
                <c:pt idx="31">
                  <c:v>2.1326099999999957</c:v>
                </c:pt>
                <c:pt idx="32">
                  <c:v>4.0063300000000002</c:v>
                </c:pt>
                <c:pt idx="33">
                  <c:v>5.4207099999999997</c:v>
                </c:pt>
                <c:pt idx="34">
                  <c:v>2.6833300000000069</c:v>
                </c:pt>
                <c:pt idx="35">
                  <c:v>4.2724000000000002</c:v>
                </c:pt>
              </c:numCache>
            </c:numRef>
          </c:val>
        </c:ser>
        <c:ser>
          <c:idx val="1"/>
          <c:order val="1"/>
          <c:tx>
            <c:strRef>
              <c:f>emep!$N$87</c:f>
              <c:strCache>
                <c:ptCount val="1"/>
                <c:pt idx="0">
                  <c:v>Model (EMEP)</c:v>
                </c:pt>
              </c:strCache>
            </c:strRef>
          </c:tx>
          <c:spPr>
            <a:ln w="25400">
              <a:solidFill>
                <a:srgbClr val="00B050"/>
              </a:solidFill>
              <a:prstDash val="solid"/>
            </a:ln>
          </c:spPr>
          <c:marker>
            <c:symbol val="circle"/>
            <c:size val="4"/>
            <c:spPr>
              <a:solidFill>
                <a:srgbClr val="00B050"/>
              </a:solidFill>
              <a:ln>
                <a:solidFill>
                  <a:srgbClr val="00B050"/>
                </a:solidFill>
                <a:prstDash val="solid"/>
              </a:ln>
            </c:spPr>
          </c:marker>
          <c:cat>
            <c:strRef>
              <c:f>emep!$B$88:$B$123</c:f>
              <c:strCache>
                <c:ptCount val="36"/>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strCache>
            </c:strRef>
          </c:cat>
          <c:val>
            <c:numRef>
              <c:f>emep!$N$88:$N$123</c:f>
              <c:numCache>
                <c:formatCode>0.0</c:formatCode>
                <c:ptCount val="36"/>
                <c:pt idx="0">
                  <c:v>6.1099799999999975</c:v>
                </c:pt>
                <c:pt idx="1">
                  <c:v>12.061200000000001</c:v>
                </c:pt>
                <c:pt idx="2">
                  <c:v>5.0283099999999985</c:v>
                </c:pt>
                <c:pt idx="3">
                  <c:v>2.40239</c:v>
                </c:pt>
                <c:pt idx="4">
                  <c:v>2.9077500000000001</c:v>
                </c:pt>
                <c:pt idx="5">
                  <c:v>1.5471999999999977</c:v>
                </c:pt>
                <c:pt idx="6">
                  <c:v>1.68933</c:v>
                </c:pt>
                <c:pt idx="7">
                  <c:v>1.23434</c:v>
                </c:pt>
                <c:pt idx="8">
                  <c:v>2.45478</c:v>
                </c:pt>
                <c:pt idx="9">
                  <c:v>4.4391600000000091</c:v>
                </c:pt>
                <c:pt idx="10">
                  <c:v>10.306100000000002</c:v>
                </c:pt>
                <c:pt idx="11">
                  <c:v>3.4152699999999956</c:v>
                </c:pt>
                <c:pt idx="12">
                  <c:v>7.2473999999999998</c:v>
                </c:pt>
                <c:pt idx="13">
                  <c:v>7.8506499999999999</c:v>
                </c:pt>
                <c:pt idx="14">
                  <c:v>5.9628799999999975</c:v>
                </c:pt>
                <c:pt idx="15">
                  <c:v>3.0841900000000044</c:v>
                </c:pt>
                <c:pt idx="16">
                  <c:v>4.47177000000001</c:v>
                </c:pt>
                <c:pt idx="17">
                  <c:v>2.2820999999999998</c:v>
                </c:pt>
                <c:pt idx="18">
                  <c:v>2.4527899999999967</c:v>
                </c:pt>
                <c:pt idx="19">
                  <c:v>3.26546</c:v>
                </c:pt>
                <c:pt idx="20">
                  <c:v>3.0579100000000001</c:v>
                </c:pt>
                <c:pt idx="21">
                  <c:v>5.9820500000000001</c:v>
                </c:pt>
                <c:pt idx="22">
                  <c:v>6.8671599999999886</c:v>
                </c:pt>
                <c:pt idx="23">
                  <c:v>9.5388799999999989</c:v>
                </c:pt>
                <c:pt idx="24">
                  <c:v>5.3220199999999895</c:v>
                </c:pt>
                <c:pt idx="25">
                  <c:v>4.3167400000000002</c:v>
                </c:pt>
                <c:pt idx="26">
                  <c:v>2.7857699999999999</c:v>
                </c:pt>
                <c:pt idx="27">
                  <c:v>4.0889499999999996</c:v>
                </c:pt>
                <c:pt idx="28">
                  <c:v>2.4404699999999977</c:v>
                </c:pt>
                <c:pt idx="29">
                  <c:v>1.4925199999999998</c:v>
                </c:pt>
                <c:pt idx="30">
                  <c:v>1.6776</c:v>
                </c:pt>
                <c:pt idx="31">
                  <c:v>2.05002</c:v>
                </c:pt>
                <c:pt idx="32">
                  <c:v>4.2458600000000004</c:v>
                </c:pt>
                <c:pt idx="33">
                  <c:v>3.1809699999999999</c:v>
                </c:pt>
                <c:pt idx="34">
                  <c:v>5.9210599999999998</c:v>
                </c:pt>
                <c:pt idx="35">
                  <c:v>5.8979199999999876</c:v>
                </c:pt>
              </c:numCache>
            </c:numRef>
          </c:val>
        </c:ser>
        <c:ser>
          <c:idx val="2"/>
          <c:order val="2"/>
          <c:tx>
            <c:strRef>
              <c:f>emep!$O$87</c:f>
              <c:strCache>
                <c:ptCount val="1"/>
                <c:pt idx="0">
                  <c:v>Model (Germany)</c:v>
                </c:pt>
              </c:strCache>
            </c:strRef>
          </c:tx>
          <c:spPr>
            <a:ln w="25400">
              <a:solidFill>
                <a:srgbClr val="CC00CC"/>
              </a:solidFill>
              <a:prstDash val="solid"/>
            </a:ln>
          </c:spPr>
          <c:marker>
            <c:symbol val="circle"/>
            <c:size val="4"/>
            <c:spPr>
              <a:solidFill>
                <a:srgbClr val="CC00CC"/>
              </a:solidFill>
              <a:ln>
                <a:solidFill>
                  <a:srgbClr val="CC00CC"/>
                </a:solidFill>
                <a:prstDash val="solid"/>
              </a:ln>
            </c:spPr>
          </c:marker>
          <c:cat>
            <c:strRef>
              <c:f>emep!$B$88:$B$123</c:f>
              <c:strCache>
                <c:ptCount val="36"/>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strCache>
            </c:strRef>
          </c:cat>
          <c:val>
            <c:numRef>
              <c:f>emep!$O$88:$O$123</c:f>
              <c:numCache>
                <c:formatCode>0.0</c:formatCode>
                <c:ptCount val="36"/>
                <c:pt idx="0">
                  <c:v>5.75901</c:v>
                </c:pt>
                <c:pt idx="1">
                  <c:v>11.6684</c:v>
                </c:pt>
                <c:pt idx="2">
                  <c:v>5.88619</c:v>
                </c:pt>
                <c:pt idx="3">
                  <c:v>3.08446</c:v>
                </c:pt>
                <c:pt idx="4">
                  <c:v>2.3783599999999967</c:v>
                </c:pt>
                <c:pt idx="5">
                  <c:v>1.5437799999999979</c:v>
                </c:pt>
                <c:pt idx="6">
                  <c:v>1.1830799999999999</c:v>
                </c:pt>
                <c:pt idx="7">
                  <c:v>1.4943</c:v>
                </c:pt>
                <c:pt idx="8">
                  <c:v>2.2490000000000001</c:v>
                </c:pt>
                <c:pt idx="9">
                  <c:v>5.0655599999999907</c:v>
                </c:pt>
                <c:pt idx="10">
                  <c:v>8.0097900000000006</c:v>
                </c:pt>
                <c:pt idx="11">
                  <c:v>3.6758299999999977</c:v>
                </c:pt>
                <c:pt idx="12">
                  <c:v>3.7503799999999998</c:v>
                </c:pt>
                <c:pt idx="13">
                  <c:v>5.5302600000000091</c:v>
                </c:pt>
                <c:pt idx="14">
                  <c:v>3.9728899999999956</c:v>
                </c:pt>
                <c:pt idx="15">
                  <c:v>2.6724299999999968</c:v>
                </c:pt>
                <c:pt idx="16">
                  <c:v>3.9340499999999956</c:v>
                </c:pt>
                <c:pt idx="17">
                  <c:v>1.9754400000000001</c:v>
                </c:pt>
                <c:pt idx="18">
                  <c:v>2.1619999999999999</c:v>
                </c:pt>
                <c:pt idx="19">
                  <c:v>2.0128399999999957</c:v>
                </c:pt>
                <c:pt idx="20">
                  <c:v>2.6651899999999999</c:v>
                </c:pt>
                <c:pt idx="21">
                  <c:v>5.3495299999999997</c:v>
                </c:pt>
                <c:pt idx="22">
                  <c:v>6.7553400000000003</c:v>
                </c:pt>
                <c:pt idx="23">
                  <c:v>7.2185299999999986</c:v>
                </c:pt>
                <c:pt idx="24">
                  <c:v>4.2079099999999965</c:v>
                </c:pt>
                <c:pt idx="25">
                  <c:v>3.1724299999999968</c:v>
                </c:pt>
                <c:pt idx="26">
                  <c:v>2.32342</c:v>
                </c:pt>
                <c:pt idx="27">
                  <c:v>3.6902200000000001</c:v>
                </c:pt>
                <c:pt idx="28">
                  <c:v>2.087190000000005</c:v>
                </c:pt>
                <c:pt idx="29">
                  <c:v>1.6275899999999999</c:v>
                </c:pt>
                <c:pt idx="30">
                  <c:v>2.1092200000000001</c:v>
                </c:pt>
                <c:pt idx="31">
                  <c:v>2.245590000000004</c:v>
                </c:pt>
                <c:pt idx="32">
                  <c:v>4.4728500000000002</c:v>
                </c:pt>
                <c:pt idx="33">
                  <c:v>3.1758499999999956</c:v>
                </c:pt>
                <c:pt idx="34">
                  <c:v>3.8026299999999962</c:v>
                </c:pt>
                <c:pt idx="35">
                  <c:v>4.9787700000000079</c:v>
                </c:pt>
              </c:numCache>
            </c:numRef>
          </c:val>
        </c:ser>
        <c:marker val="1"/>
        <c:axId val="67296640"/>
        <c:axId val="70411776"/>
      </c:lineChart>
      <c:catAx>
        <c:axId val="67296640"/>
        <c:scaling>
          <c:orientation val="minMax"/>
        </c:scaling>
        <c:axPos val="b"/>
        <c:numFmt formatCode="General" sourceLinked="1"/>
        <c:tickLblPos val="nextTo"/>
        <c:spPr>
          <a:ln w="3175">
            <a:solidFill>
              <a:srgbClr val="000000"/>
            </a:solidFill>
            <a:prstDash val="solid"/>
          </a:ln>
        </c:spPr>
        <c:txPr>
          <a:bodyPr rot="-5400000" vert="horz"/>
          <a:lstStyle/>
          <a:p>
            <a:pPr>
              <a:defRPr sz="900" b="0" i="0" u="none" strike="noStrike" baseline="0">
                <a:solidFill>
                  <a:srgbClr val="000000"/>
                </a:solidFill>
                <a:latin typeface="Arial" pitchFamily="34" charset="0"/>
                <a:ea typeface="Arial Cyr"/>
                <a:cs typeface="Arial Cyr"/>
              </a:defRPr>
            </a:pPr>
            <a:endParaRPr lang="ru-RU"/>
          </a:p>
        </c:txPr>
        <c:crossAx val="70411776"/>
        <c:crosses val="autoZero"/>
        <c:auto val="1"/>
        <c:lblAlgn val="ctr"/>
        <c:lblOffset val="100"/>
        <c:tickLblSkip val="1"/>
        <c:tickMarkSkip val="1"/>
      </c:catAx>
      <c:valAx>
        <c:axId val="70411776"/>
        <c:scaling>
          <c:orientation val="minMax"/>
          <c:max val="15"/>
          <c:min val="0"/>
        </c:scaling>
        <c:axPos val="l"/>
        <c:majorGridlines>
          <c:spPr>
            <a:ln w="3175">
              <a:solidFill>
                <a:srgbClr val="000000"/>
              </a:solidFill>
              <a:prstDash val="sysDash"/>
            </a:ln>
          </c:spPr>
        </c:majorGridlines>
        <c:title>
          <c:tx>
            <c:rich>
              <a:bodyPr rot="-5400000" vert="horz"/>
              <a:lstStyle/>
              <a:p>
                <a:pPr>
                  <a:defRPr sz="900">
                    <a:latin typeface="Arial" pitchFamily="34" charset="0"/>
                    <a:cs typeface="Arial" pitchFamily="34" charset="0"/>
                  </a:defRPr>
                </a:pPr>
                <a:r>
                  <a:rPr lang="en-US" sz="900" dirty="0" err="1">
                    <a:latin typeface="Arial" pitchFamily="34" charset="0"/>
                    <a:cs typeface="Arial" pitchFamily="34" charset="0"/>
                  </a:rPr>
                  <a:t>Pb</a:t>
                </a:r>
                <a:r>
                  <a:rPr lang="en-US" sz="900" baseline="0" dirty="0">
                    <a:latin typeface="Arial" pitchFamily="34" charset="0"/>
                    <a:cs typeface="Arial" pitchFamily="34" charset="0"/>
                  </a:rPr>
                  <a:t> concentration, </a:t>
                </a:r>
                <a:r>
                  <a:rPr lang="en-US" sz="900" baseline="0" dirty="0" err="1">
                    <a:latin typeface="Arial" pitchFamily="34" charset="0"/>
                    <a:cs typeface="Arial" pitchFamily="34" charset="0"/>
                  </a:rPr>
                  <a:t>ng</a:t>
                </a:r>
                <a:r>
                  <a:rPr lang="en-US" sz="900" baseline="0" dirty="0">
                    <a:latin typeface="Arial" pitchFamily="34" charset="0"/>
                    <a:cs typeface="Arial" pitchFamily="34" charset="0"/>
                  </a:rPr>
                  <a:t>/m</a:t>
                </a:r>
                <a:r>
                  <a:rPr lang="en-US" sz="900" baseline="30000" dirty="0">
                    <a:latin typeface="Arial" pitchFamily="34" charset="0"/>
                    <a:cs typeface="Arial" pitchFamily="34" charset="0"/>
                  </a:rPr>
                  <a:t>3</a:t>
                </a:r>
                <a:endParaRPr lang="ru-RU" sz="900" baseline="30000" dirty="0">
                  <a:latin typeface="Arial" pitchFamily="34" charset="0"/>
                  <a:cs typeface="Arial" pitchFamily="34" charset="0"/>
                </a:endParaRPr>
              </a:p>
            </c:rich>
          </c:tx>
          <c:layout>
            <c:manualLayout>
              <c:xMode val="edge"/>
              <c:yMode val="edge"/>
              <c:x val="3.1124886896422618E-4"/>
              <c:y val="6.5580439478168814E-2"/>
            </c:manualLayout>
          </c:layout>
        </c:title>
        <c:numFmt formatCode="0" sourceLinked="0"/>
        <c:tickLblPos val="nextTo"/>
        <c:spPr>
          <a:ln w="3175">
            <a:solidFill>
              <a:srgbClr val="000000"/>
            </a:solidFill>
            <a:prstDash val="solid"/>
          </a:ln>
        </c:spPr>
        <c:txPr>
          <a:bodyPr rot="0" vert="horz"/>
          <a:lstStyle/>
          <a:p>
            <a:pPr>
              <a:defRPr sz="900" b="0" i="0" u="none" strike="noStrike" baseline="0">
                <a:solidFill>
                  <a:srgbClr val="000000"/>
                </a:solidFill>
                <a:latin typeface="Arial" pitchFamily="34" charset="0"/>
                <a:ea typeface="Arial Cyr"/>
                <a:cs typeface="Arial Cyr"/>
              </a:defRPr>
            </a:pPr>
            <a:endParaRPr lang="ru-RU"/>
          </a:p>
        </c:txPr>
        <c:crossAx val="67296640"/>
        <c:crosses val="autoZero"/>
        <c:crossBetween val="between"/>
        <c:majorUnit val="3"/>
      </c:valAx>
      <c:spPr>
        <a:solidFill>
          <a:srgbClr val="FFFFFF"/>
        </a:solidFill>
        <a:ln w="0">
          <a:solidFill>
            <a:srgbClr val="000000"/>
          </a:solidFill>
          <a:prstDash val="solid"/>
        </a:ln>
      </c:spPr>
    </c:plotArea>
    <c:legend>
      <c:legendPos val="t"/>
      <c:layout>
        <c:manualLayout>
          <c:xMode val="edge"/>
          <c:yMode val="edge"/>
          <c:x val="0.38806604137718187"/>
          <c:y val="6.647116324535679E-2"/>
          <c:w val="0.59866923344140865"/>
          <c:h val="0.10130556261112521"/>
        </c:manualLayout>
      </c:layout>
      <c:txPr>
        <a:bodyPr/>
        <a:lstStyle/>
        <a:p>
          <a:pPr>
            <a:defRPr sz="900" baseline="0">
              <a:latin typeface="Arial" pitchFamily="34" charset="0"/>
            </a:defRPr>
          </a:pPr>
          <a:endParaRPr lang="ru-RU"/>
        </a:p>
      </c:txPr>
    </c:legend>
    <c:plotVisOnly val="1"/>
    <c:dispBlanksAs val="gap"/>
  </c:chart>
  <c:spPr>
    <a:noFill/>
    <a:ln w="9525">
      <a:noFill/>
    </a:ln>
  </c:spPr>
  <c:txPr>
    <a:bodyPr/>
    <a:lstStyle/>
    <a:p>
      <a:pPr>
        <a:defRPr sz="1000" b="0" i="0" u="none" strike="noStrike" baseline="0">
          <a:solidFill>
            <a:srgbClr val="000000"/>
          </a:solidFill>
          <a:latin typeface="Arial Cyr"/>
          <a:ea typeface="Arial Cyr"/>
          <a:cs typeface="Arial Cy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6654698465585821"/>
          <c:y val="5.3073782443861184E-2"/>
          <c:w val="0.80289709283228983"/>
          <c:h val="0.86138633712452661"/>
        </c:manualLayout>
      </c:layout>
      <c:barChart>
        <c:barDir val="col"/>
        <c:grouping val="clustered"/>
        <c:ser>
          <c:idx val="0"/>
          <c:order val="0"/>
          <c:tx>
            <c:strRef>
              <c:f>Diagrams!$D$29</c:f>
              <c:strCache>
                <c:ptCount val="1"/>
                <c:pt idx="0">
                  <c:v>CHIMERE</c:v>
                </c:pt>
              </c:strCache>
            </c:strRef>
          </c:tx>
          <c:spPr>
            <a:solidFill>
              <a:srgbClr val="CC3399"/>
            </a:solidFill>
          </c:spPr>
          <c:cat>
            <c:strRef>
              <c:f>Diagrams!$F$28:$H$28</c:f>
              <c:strCache>
                <c:ptCount val="3"/>
                <c:pt idx="0">
                  <c:v>Degr</c:v>
                </c:pt>
                <c:pt idx="1">
                  <c:v>Gas-particle Partitioning</c:v>
                </c:pt>
                <c:pt idx="2">
                  <c:v>Air-surf</c:v>
                </c:pt>
              </c:strCache>
            </c:strRef>
          </c:cat>
          <c:val>
            <c:numRef>
              <c:f>Diagrams!$F$29:$H$29</c:f>
              <c:numCache>
                <c:formatCode>0.0</c:formatCode>
                <c:ptCount val="3"/>
                <c:pt idx="0">
                  <c:v>45.984913376349859</c:v>
                </c:pt>
                <c:pt idx="1">
                  <c:v>14.543140312764525</c:v>
                </c:pt>
                <c:pt idx="2">
                  <c:v>7.89633800364847</c:v>
                </c:pt>
              </c:numCache>
            </c:numRef>
          </c:val>
        </c:ser>
        <c:ser>
          <c:idx val="1"/>
          <c:order val="1"/>
          <c:tx>
            <c:strRef>
              <c:f>Diagrams!$D$30</c:f>
              <c:strCache>
                <c:ptCount val="1"/>
                <c:pt idx="0">
                  <c:v>GLEMOS</c:v>
                </c:pt>
              </c:strCache>
            </c:strRef>
          </c:tx>
          <c:spPr>
            <a:solidFill>
              <a:srgbClr val="00B050"/>
            </a:solidFill>
          </c:spPr>
          <c:cat>
            <c:strRef>
              <c:f>Diagrams!$F$28:$H$28</c:f>
              <c:strCache>
                <c:ptCount val="3"/>
                <c:pt idx="0">
                  <c:v>Degr</c:v>
                </c:pt>
                <c:pt idx="1">
                  <c:v>Gas-particle Partitioning</c:v>
                </c:pt>
                <c:pt idx="2">
                  <c:v>Air-surf</c:v>
                </c:pt>
              </c:strCache>
            </c:strRef>
          </c:cat>
          <c:val>
            <c:numRef>
              <c:f>Diagrams!$F$30:$H$30</c:f>
              <c:numCache>
                <c:formatCode>0.0</c:formatCode>
                <c:ptCount val="3"/>
                <c:pt idx="0">
                  <c:v>71.211761905509263</c:v>
                </c:pt>
                <c:pt idx="1">
                  <c:v>13.475533304385868</c:v>
                </c:pt>
                <c:pt idx="2">
                  <c:v>16.54291197360552</c:v>
                </c:pt>
              </c:numCache>
            </c:numRef>
          </c:val>
        </c:ser>
        <c:axId val="67585152"/>
        <c:axId val="67586688"/>
      </c:barChart>
      <c:catAx>
        <c:axId val="67585152"/>
        <c:scaling>
          <c:orientation val="minMax"/>
        </c:scaling>
        <c:axPos val="b"/>
        <c:tickLblPos val="none"/>
        <c:spPr>
          <a:ln w="0">
            <a:solidFill>
              <a:schemeClr val="tx1"/>
            </a:solidFill>
          </a:ln>
        </c:spPr>
        <c:crossAx val="67586688"/>
        <c:crosses val="autoZero"/>
        <c:auto val="1"/>
        <c:lblAlgn val="ctr"/>
        <c:lblOffset val="100"/>
      </c:catAx>
      <c:valAx>
        <c:axId val="67586688"/>
        <c:scaling>
          <c:orientation val="minMax"/>
          <c:max val="80"/>
          <c:min val="0"/>
        </c:scaling>
        <c:axPos val="l"/>
        <c:majorGridlines>
          <c:spPr>
            <a:ln>
              <a:solidFill>
                <a:schemeClr val="tx1"/>
              </a:solidFill>
              <a:prstDash val="sysDot"/>
            </a:ln>
          </c:spPr>
        </c:majorGridlines>
        <c:title>
          <c:tx>
            <c:rich>
              <a:bodyPr rot="-5400000" vert="horz"/>
              <a:lstStyle/>
              <a:p>
                <a:pPr>
                  <a:defRPr sz="1200" b="0">
                    <a:latin typeface="Arial" pitchFamily="34" charset="0"/>
                    <a:cs typeface="Arial" pitchFamily="34" charset="0"/>
                  </a:defRPr>
                </a:pPr>
                <a:r>
                  <a:rPr lang="en-US" sz="1200" b="0" dirty="0">
                    <a:latin typeface="Arial" pitchFamily="34" charset="0"/>
                    <a:cs typeface="Arial" pitchFamily="34" charset="0"/>
                  </a:rPr>
                  <a:t>Concentration change, %</a:t>
                </a:r>
                <a:endParaRPr lang="ru-RU" sz="1200" b="0" dirty="0">
                  <a:latin typeface="Arial" pitchFamily="34" charset="0"/>
                  <a:cs typeface="Arial" pitchFamily="34" charset="0"/>
                </a:endParaRPr>
              </a:p>
            </c:rich>
          </c:tx>
          <c:layout>
            <c:manualLayout>
              <c:xMode val="edge"/>
              <c:yMode val="edge"/>
              <c:x val="1.5894807856910186E-3"/>
              <c:y val="0.13466341145442834"/>
            </c:manualLayout>
          </c:layout>
        </c:title>
        <c:numFmt formatCode="0" sourceLinked="0"/>
        <c:tickLblPos val="nextTo"/>
        <c:spPr>
          <a:ln w="0">
            <a:solidFill>
              <a:schemeClr val="tx1"/>
            </a:solidFill>
          </a:ln>
        </c:spPr>
        <c:txPr>
          <a:bodyPr/>
          <a:lstStyle/>
          <a:p>
            <a:pPr>
              <a:defRPr sz="1200">
                <a:latin typeface="Arial" pitchFamily="34" charset="0"/>
                <a:cs typeface="Arial" pitchFamily="34" charset="0"/>
              </a:defRPr>
            </a:pPr>
            <a:endParaRPr lang="ru-RU"/>
          </a:p>
        </c:txPr>
        <c:crossAx val="67585152"/>
        <c:crosses val="autoZero"/>
        <c:crossBetween val="between"/>
        <c:majorUnit val="20"/>
      </c:valAx>
      <c:spPr>
        <a:solidFill>
          <a:srgbClr val="FFFFFF"/>
        </a:solidFill>
        <a:ln w="0">
          <a:solidFill>
            <a:schemeClr val="tx1"/>
          </a:solidFill>
        </a:ln>
      </c:spPr>
    </c:plotArea>
    <c:legend>
      <c:legendPos val="t"/>
      <c:layout>
        <c:manualLayout>
          <c:xMode val="edge"/>
          <c:yMode val="edge"/>
          <c:x val="0.64822201535596469"/>
          <c:y val="7.2317418419156967E-2"/>
          <c:w val="0.31108627231058689"/>
          <c:h val="0.25339067945557181"/>
        </c:manualLayout>
      </c:layout>
      <c:spPr>
        <a:solidFill>
          <a:srgbClr val="FFFFFF"/>
        </a:solidFill>
      </c:spPr>
    </c:legend>
    <c:plotVisOnly val="1"/>
  </c:chart>
  <c:spPr>
    <a:noFill/>
    <a:ln>
      <a:noFill/>
    </a:ln>
  </c:spPr>
  <c:txPr>
    <a:bodyPr/>
    <a:lstStyle/>
    <a:p>
      <a:pPr>
        <a:defRPr sz="14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6360017288168482"/>
          <c:y val="5.9490084985835946E-2"/>
          <c:w val="0.80841475139437313"/>
          <c:h val="0.75330026732119071"/>
        </c:manualLayout>
      </c:layout>
      <c:areaChart>
        <c:grouping val="stacked"/>
        <c:ser>
          <c:idx val="1"/>
          <c:order val="0"/>
          <c:tx>
            <c:v>Air</c:v>
          </c:tx>
          <c:spPr>
            <a:solidFill>
              <a:schemeClr val="tx2">
                <a:lumMod val="40000"/>
                <a:lumOff val="60000"/>
              </a:schemeClr>
            </a:solidFill>
            <a:ln w="0">
              <a:solidFill>
                <a:sysClr val="windowText" lastClr="000000"/>
              </a:solidFill>
            </a:ln>
          </c:spPr>
          <c:cat>
            <c:numRef>
              <c:f>'HCB-45-2010-max-test'!$AL$2:$AL$67</c:f>
              <c:numCache>
                <c:formatCode>General</c:formatCode>
                <c:ptCount val="66"/>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numCache>
            </c:numRef>
          </c:cat>
          <c:val>
            <c:numRef>
              <c:f>'HCB-45-2010-max-test'!$AP$2:$AP$67</c:f>
              <c:numCache>
                <c:formatCode>General</c:formatCode>
                <c:ptCount val="66"/>
                <c:pt idx="0">
                  <c:v>2.4511200000000045E-4</c:v>
                </c:pt>
                <c:pt idx="1">
                  <c:v>6.8454000000000024E-3</c:v>
                </c:pt>
                <c:pt idx="2">
                  <c:v>1.22664E-2</c:v>
                </c:pt>
                <c:pt idx="3">
                  <c:v>1.8650400000000001E-2</c:v>
                </c:pt>
                <c:pt idx="4">
                  <c:v>3.0997199999999999E-2</c:v>
                </c:pt>
                <c:pt idx="5">
                  <c:v>5.4231599999999998E-2</c:v>
                </c:pt>
                <c:pt idx="6">
                  <c:v>9.2616000000000004E-2</c:v>
                </c:pt>
                <c:pt idx="7">
                  <c:v>0.14968799999999999</c:v>
                </c:pt>
                <c:pt idx="8">
                  <c:v>0.22824000000000022</c:v>
                </c:pt>
                <c:pt idx="9">
                  <c:v>0.33027600000000057</c:v>
                </c:pt>
                <c:pt idx="10">
                  <c:v>0.45717600000000008</c:v>
                </c:pt>
                <c:pt idx="11">
                  <c:v>0.60974399999999995</c:v>
                </c:pt>
                <c:pt idx="12">
                  <c:v>0.78811199999999959</c:v>
                </c:pt>
                <c:pt idx="13">
                  <c:v>0.99168000000000012</c:v>
                </c:pt>
                <c:pt idx="14">
                  <c:v>1.2191999999999976</c:v>
                </c:pt>
                <c:pt idx="15">
                  <c:v>1.4692799999999981</c:v>
                </c:pt>
                <c:pt idx="16">
                  <c:v>1.7397599999999998</c:v>
                </c:pt>
                <c:pt idx="17">
                  <c:v>2.0281199999999999</c:v>
                </c:pt>
                <c:pt idx="18">
                  <c:v>2.3315999999999977</c:v>
                </c:pt>
                <c:pt idx="19">
                  <c:v>2.6461199999999998</c:v>
                </c:pt>
                <c:pt idx="20">
                  <c:v>2.9699999999999998</c:v>
                </c:pt>
                <c:pt idx="21">
                  <c:v>3.2967600000000004</c:v>
                </c:pt>
                <c:pt idx="22">
                  <c:v>3.6235199999999996</c:v>
                </c:pt>
                <c:pt idx="23">
                  <c:v>3.9475199999999995</c:v>
                </c:pt>
                <c:pt idx="24">
                  <c:v>4.2619199999999955</c:v>
                </c:pt>
                <c:pt idx="25">
                  <c:v>4.5625199999999886</c:v>
                </c:pt>
                <c:pt idx="26">
                  <c:v>4.8465599999999975</c:v>
                </c:pt>
                <c:pt idx="27">
                  <c:v>5.1073199999999916</c:v>
                </c:pt>
                <c:pt idx="28">
                  <c:v>5.3394000000000004</c:v>
                </c:pt>
                <c:pt idx="29">
                  <c:v>5.5424400000000009</c:v>
                </c:pt>
                <c:pt idx="30">
                  <c:v>5.7085199999999965</c:v>
                </c:pt>
                <c:pt idx="31">
                  <c:v>5.8345199999999915</c:v>
                </c:pt>
                <c:pt idx="32">
                  <c:v>5.9155199999999946</c:v>
                </c:pt>
                <c:pt idx="33">
                  <c:v>5.9484000000000004</c:v>
                </c:pt>
                <c:pt idx="34">
                  <c:v>5.7986400000000033</c:v>
                </c:pt>
                <c:pt idx="35">
                  <c:v>5.4867600000000092</c:v>
                </c:pt>
                <c:pt idx="36">
                  <c:v>4.8163199999999975</c:v>
                </c:pt>
                <c:pt idx="37">
                  <c:v>3.7450799999999997</c:v>
                </c:pt>
                <c:pt idx="38">
                  <c:v>2.8220399999999977</c:v>
                </c:pt>
                <c:pt idx="39">
                  <c:v>1.9004400000000001</c:v>
                </c:pt>
                <c:pt idx="40">
                  <c:v>1.1496</c:v>
                </c:pt>
                <c:pt idx="41">
                  <c:v>0.77349600000000063</c:v>
                </c:pt>
                <c:pt idx="42">
                  <c:v>0.60621599999999998</c:v>
                </c:pt>
                <c:pt idx="43">
                  <c:v>0.50446799999999858</c:v>
                </c:pt>
                <c:pt idx="44">
                  <c:v>0.43112400000000051</c:v>
                </c:pt>
                <c:pt idx="45">
                  <c:v>0.37382400000000088</c:v>
                </c:pt>
                <c:pt idx="46">
                  <c:v>0.33872400000000058</c:v>
                </c:pt>
                <c:pt idx="47">
                  <c:v>0.29036400000000051</c:v>
                </c:pt>
                <c:pt idx="48">
                  <c:v>0.24859200000000028</c:v>
                </c:pt>
                <c:pt idx="49">
                  <c:v>0.21433199999999999</c:v>
                </c:pt>
                <c:pt idx="50">
                  <c:v>0.18585599999999999</c:v>
                </c:pt>
                <c:pt idx="51">
                  <c:v>0.16216800000000001</c:v>
                </c:pt>
                <c:pt idx="52">
                  <c:v>0.14218799999999998</c:v>
                </c:pt>
                <c:pt idx="53">
                  <c:v>0.125136</c:v>
                </c:pt>
                <c:pt idx="54">
                  <c:v>0.11059199999999998</c:v>
                </c:pt>
                <c:pt idx="55">
                  <c:v>9.8100000000000048E-2</c:v>
                </c:pt>
                <c:pt idx="56">
                  <c:v>8.7292800000000004E-2</c:v>
                </c:pt>
                <c:pt idx="57">
                  <c:v>7.7935200000000024E-2</c:v>
                </c:pt>
                <c:pt idx="58">
                  <c:v>6.9795600000000152E-2</c:v>
                </c:pt>
                <c:pt idx="59">
                  <c:v>6.2668799999999997E-2</c:v>
                </c:pt>
                <c:pt idx="60">
                  <c:v>5.6431200000000001E-2</c:v>
                </c:pt>
                <c:pt idx="61">
                  <c:v>5.0945999999999977E-2</c:v>
                </c:pt>
                <c:pt idx="62">
                  <c:v>4.6102799999999999E-2</c:v>
                </c:pt>
                <c:pt idx="63">
                  <c:v>4.1835600000000014E-2</c:v>
                </c:pt>
                <c:pt idx="64">
                  <c:v>3.9108000000000004E-2</c:v>
                </c:pt>
                <c:pt idx="65">
                  <c:v>3.6900000000000002E-2</c:v>
                </c:pt>
              </c:numCache>
            </c:numRef>
          </c:val>
        </c:ser>
        <c:ser>
          <c:idx val="2"/>
          <c:order val="1"/>
          <c:tx>
            <c:v>Ocean</c:v>
          </c:tx>
          <c:spPr>
            <a:solidFill>
              <a:srgbClr val="00CC99"/>
            </a:solidFill>
            <a:ln w="0">
              <a:solidFill>
                <a:sysClr val="windowText" lastClr="000000"/>
              </a:solidFill>
            </a:ln>
          </c:spPr>
          <c:cat>
            <c:numRef>
              <c:f>'HCB-45-2010-max-test'!$AL$2:$AL$67</c:f>
              <c:numCache>
                <c:formatCode>General</c:formatCode>
                <c:ptCount val="66"/>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numCache>
            </c:numRef>
          </c:cat>
          <c:val>
            <c:numRef>
              <c:f>'HCB-45-2010-max-test'!$AQ$2:$AQ$67</c:f>
              <c:numCache>
                <c:formatCode>General</c:formatCode>
                <c:ptCount val="66"/>
                <c:pt idx="0">
                  <c:v>2.065200000000004E-4</c:v>
                </c:pt>
                <c:pt idx="1">
                  <c:v>5.99760000000001E-3</c:v>
                </c:pt>
                <c:pt idx="2">
                  <c:v>1.6896000000000001E-2</c:v>
                </c:pt>
                <c:pt idx="3">
                  <c:v>3.2903999999999996E-2</c:v>
                </c:pt>
                <c:pt idx="4">
                  <c:v>5.8704000000000013E-2</c:v>
                </c:pt>
                <c:pt idx="5">
                  <c:v>0.10342799999999998</c:v>
                </c:pt>
                <c:pt idx="6">
                  <c:v>0.17976000000000025</c:v>
                </c:pt>
                <c:pt idx="7">
                  <c:v>0.30252000000000051</c:v>
                </c:pt>
                <c:pt idx="8">
                  <c:v>0.48804000000000008</c:v>
                </c:pt>
                <c:pt idx="9">
                  <c:v>0.75312000000000101</c:v>
                </c:pt>
                <c:pt idx="10">
                  <c:v>1.1141999999999999</c:v>
                </c:pt>
                <c:pt idx="11">
                  <c:v>1.5863999999999998</c:v>
                </c:pt>
                <c:pt idx="12">
                  <c:v>2.1840000000000002</c:v>
                </c:pt>
                <c:pt idx="13">
                  <c:v>2.9195999999999978</c:v>
                </c:pt>
                <c:pt idx="14">
                  <c:v>3.8027999999999977</c:v>
                </c:pt>
                <c:pt idx="15">
                  <c:v>4.8396000000000079</c:v>
                </c:pt>
                <c:pt idx="16">
                  <c:v>6.0347999999999988</c:v>
                </c:pt>
                <c:pt idx="17">
                  <c:v>7.3895999999999997</c:v>
                </c:pt>
                <c:pt idx="18">
                  <c:v>8.9028000000000027</c:v>
                </c:pt>
                <c:pt idx="19">
                  <c:v>10.569600000000015</c:v>
                </c:pt>
                <c:pt idx="20">
                  <c:v>12.384</c:v>
                </c:pt>
                <c:pt idx="21">
                  <c:v>14.328000000000001</c:v>
                </c:pt>
                <c:pt idx="22">
                  <c:v>16.391999999999999</c:v>
                </c:pt>
                <c:pt idx="23">
                  <c:v>18.552</c:v>
                </c:pt>
                <c:pt idx="24">
                  <c:v>20.795999999999989</c:v>
                </c:pt>
                <c:pt idx="25">
                  <c:v>23.111999999999998</c:v>
                </c:pt>
                <c:pt idx="26">
                  <c:v>25.452000000000002</c:v>
                </c:pt>
                <c:pt idx="27">
                  <c:v>27.803999999999988</c:v>
                </c:pt>
                <c:pt idx="28">
                  <c:v>30.132000000000001</c:v>
                </c:pt>
                <c:pt idx="29">
                  <c:v>32.411999999999999</c:v>
                </c:pt>
                <c:pt idx="30">
                  <c:v>34.608000000000011</c:v>
                </c:pt>
                <c:pt idx="31">
                  <c:v>36.696000000000012</c:v>
                </c:pt>
                <c:pt idx="32">
                  <c:v>38.64</c:v>
                </c:pt>
                <c:pt idx="33">
                  <c:v>40.404000000000003</c:v>
                </c:pt>
                <c:pt idx="34">
                  <c:v>41.844000000000001</c:v>
                </c:pt>
                <c:pt idx="35">
                  <c:v>42.828000000000003</c:v>
                </c:pt>
                <c:pt idx="36">
                  <c:v>43.068000000000012</c:v>
                </c:pt>
                <c:pt idx="37">
                  <c:v>42.252000000000002</c:v>
                </c:pt>
                <c:pt idx="38">
                  <c:v>40.56</c:v>
                </c:pt>
                <c:pt idx="39">
                  <c:v>38.088000000000001</c:v>
                </c:pt>
                <c:pt idx="40">
                  <c:v>35.088000000000001</c:v>
                </c:pt>
                <c:pt idx="41">
                  <c:v>31.956</c:v>
                </c:pt>
                <c:pt idx="42">
                  <c:v>28.943999999999971</c:v>
                </c:pt>
                <c:pt idx="43">
                  <c:v>26.123999999999999</c:v>
                </c:pt>
                <c:pt idx="44">
                  <c:v>23.532</c:v>
                </c:pt>
                <c:pt idx="45">
                  <c:v>21.155999999999999</c:v>
                </c:pt>
                <c:pt idx="46">
                  <c:v>18.971999999999987</c:v>
                </c:pt>
                <c:pt idx="47">
                  <c:v>16.979999999999986</c:v>
                </c:pt>
                <c:pt idx="48">
                  <c:v>15.18</c:v>
                </c:pt>
                <c:pt idx="49">
                  <c:v>13.536</c:v>
                </c:pt>
                <c:pt idx="50">
                  <c:v>12.06</c:v>
                </c:pt>
                <c:pt idx="51">
                  <c:v>10.720800000000001</c:v>
                </c:pt>
                <c:pt idx="52">
                  <c:v>9.523200000000001</c:v>
                </c:pt>
                <c:pt idx="53">
                  <c:v>8.4504000000000179</c:v>
                </c:pt>
                <c:pt idx="54">
                  <c:v>7.4915999999999991</c:v>
                </c:pt>
                <c:pt idx="55">
                  <c:v>6.6360000000000001</c:v>
                </c:pt>
                <c:pt idx="56">
                  <c:v>5.8752000000000004</c:v>
                </c:pt>
                <c:pt idx="57">
                  <c:v>5.1983999999999995</c:v>
                </c:pt>
                <c:pt idx="58">
                  <c:v>4.5972000000000008</c:v>
                </c:pt>
                <c:pt idx="59">
                  <c:v>4.0643999999999965</c:v>
                </c:pt>
                <c:pt idx="60">
                  <c:v>3.5915999999999997</c:v>
                </c:pt>
                <c:pt idx="61">
                  <c:v>3.1739999999999999</c:v>
                </c:pt>
                <c:pt idx="62">
                  <c:v>2.8055999999999988</c:v>
                </c:pt>
                <c:pt idx="63">
                  <c:v>2.4791999999999987</c:v>
                </c:pt>
                <c:pt idx="64">
                  <c:v>2.1923999999999997</c:v>
                </c:pt>
                <c:pt idx="65">
                  <c:v>1.9403999999999999</c:v>
                </c:pt>
              </c:numCache>
            </c:numRef>
          </c:val>
        </c:ser>
        <c:ser>
          <c:idx val="3"/>
          <c:order val="2"/>
          <c:tx>
            <c:v>Soil</c:v>
          </c:tx>
          <c:spPr>
            <a:solidFill>
              <a:schemeClr val="accent1"/>
            </a:solidFill>
            <a:ln w="0">
              <a:solidFill>
                <a:sysClr val="windowText" lastClr="000000"/>
              </a:solidFill>
            </a:ln>
          </c:spPr>
          <c:cat>
            <c:numRef>
              <c:f>'HCB-45-2010-max-test'!$AL$2:$AL$67</c:f>
              <c:numCache>
                <c:formatCode>General</c:formatCode>
                <c:ptCount val="66"/>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numCache>
            </c:numRef>
          </c:cat>
          <c:val>
            <c:numRef>
              <c:f>'HCB-45-2010-max-test'!$AR$2:$AR$67</c:f>
              <c:numCache>
                <c:formatCode>General</c:formatCode>
                <c:ptCount val="66"/>
                <c:pt idx="0">
                  <c:v>2.5716000000000009E-4</c:v>
                </c:pt>
                <c:pt idx="1">
                  <c:v>7.297200000000008E-3</c:v>
                </c:pt>
                <c:pt idx="2">
                  <c:v>1.6140000000000029E-2</c:v>
                </c:pt>
                <c:pt idx="3">
                  <c:v>2.8044000000000006E-2</c:v>
                </c:pt>
                <c:pt idx="4">
                  <c:v>4.8396000000000113E-2</c:v>
                </c:pt>
                <c:pt idx="5">
                  <c:v>8.4816000000000044E-2</c:v>
                </c:pt>
                <c:pt idx="6">
                  <c:v>0.14615999999999998</c:v>
                </c:pt>
                <c:pt idx="7">
                  <c:v>0.24180000000000001</c:v>
                </c:pt>
                <c:pt idx="8">
                  <c:v>0.38136000000000075</c:v>
                </c:pt>
                <c:pt idx="9">
                  <c:v>0.57359999999999989</c:v>
                </c:pt>
                <c:pt idx="10">
                  <c:v>0.82704000000000089</c:v>
                </c:pt>
                <c:pt idx="11">
                  <c:v>1.1488799999999999</c:v>
                </c:pt>
                <c:pt idx="12">
                  <c:v>1.5455999999999981</c:v>
                </c:pt>
                <c:pt idx="13">
                  <c:v>2.0208000000000004</c:v>
                </c:pt>
                <c:pt idx="14">
                  <c:v>2.5787999999999998</c:v>
                </c:pt>
                <c:pt idx="15">
                  <c:v>3.2208000000000001</c:v>
                </c:pt>
                <c:pt idx="16">
                  <c:v>3.9467999999999988</c:v>
                </c:pt>
                <c:pt idx="17">
                  <c:v>4.7556000000000003</c:v>
                </c:pt>
                <c:pt idx="18">
                  <c:v>5.6423999999999985</c:v>
                </c:pt>
                <c:pt idx="19">
                  <c:v>6.6035999999999975</c:v>
                </c:pt>
                <c:pt idx="20">
                  <c:v>7.6319999999999997</c:v>
                </c:pt>
                <c:pt idx="21">
                  <c:v>8.7204000000000015</c:v>
                </c:pt>
                <c:pt idx="22">
                  <c:v>9.8580000000000005</c:v>
                </c:pt>
                <c:pt idx="23">
                  <c:v>11.035200000000001</c:v>
                </c:pt>
                <c:pt idx="24">
                  <c:v>12.24</c:v>
                </c:pt>
                <c:pt idx="25">
                  <c:v>13.452000000000016</c:v>
                </c:pt>
                <c:pt idx="26">
                  <c:v>14.676</c:v>
                </c:pt>
                <c:pt idx="27">
                  <c:v>15.876000000000015</c:v>
                </c:pt>
                <c:pt idx="28">
                  <c:v>17.052</c:v>
                </c:pt>
                <c:pt idx="29">
                  <c:v>18.18</c:v>
                </c:pt>
                <c:pt idx="30">
                  <c:v>19.236000000000001</c:v>
                </c:pt>
                <c:pt idx="31">
                  <c:v>20.22</c:v>
                </c:pt>
                <c:pt idx="32">
                  <c:v>21.096</c:v>
                </c:pt>
                <c:pt idx="33">
                  <c:v>21.864000000000001</c:v>
                </c:pt>
                <c:pt idx="34">
                  <c:v>22.367999999999999</c:v>
                </c:pt>
                <c:pt idx="35">
                  <c:v>22.547999999999988</c:v>
                </c:pt>
                <c:pt idx="36">
                  <c:v>22.152000000000001</c:v>
                </c:pt>
                <c:pt idx="37">
                  <c:v>20.987999999999989</c:v>
                </c:pt>
                <c:pt idx="38">
                  <c:v>19.5</c:v>
                </c:pt>
                <c:pt idx="39">
                  <c:v>17.687999999999999</c:v>
                </c:pt>
                <c:pt idx="40">
                  <c:v>15.756</c:v>
                </c:pt>
                <c:pt idx="41">
                  <c:v>14.04</c:v>
                </c:pt>
                <c:pt idx="42">
                  <c:v>12.564</c:v>
                </c:pt>
                <c:pt idx="43">
                  <c:v>11.274000000000001</c:v>
                </c:pt>
                <c:pt idx="44">
                  <c:v>10.130400000000002</c:v>
                </c:pt>
                <c:pt idx="45">
                  <c:v>9.1152000000000015</c:v>
                </c:pt>
                <c:pt idx="46">
                  <c:v>8.194799999999999</c:v>
                </c:pt>
                <c:pt idx="47">
                  <c:v>7.3739999999999997</c:v>
                </c:pt>
                <c:pt idx="48">
                  <c:v>6.6407999999999996</c:v>
                </c:pt>
                <c:pt idx="49">
                  <c:v>5.9868000000000023</c:v>
                </c:pt>
                <c:pt idx="50">
                  <c:v>5.4023999999999992</c:v>
                </c:pt>
                <c:pt idx="51">
                  <c:v>4.8803999999999998</c:v>
                </c:pt>
                <c:pt idx="52">
                  <c:v>4.4123999999999999</c:v>
                </c:pt>
                <c:pt idx="53">
                  <c:v>3.9936000000000003</c:v>
                </c:pt>
                <c:pt idx="54">
                  <c:v>3.6179999999999999</c:v>
                </c:pt>
                <c:pt idx="55">
                  <c:v>3.2808000000000002</c:v>
                </c:pt>
                <c:pt idx="56">
                  <c:v>2.9771999999999998</c:v>
                </c:pt>
                <c:pt idx="57">
                  <c:v>2.7048000000000001</c:v>
                </c:pt>
                <c:pt idx="58">
                  <c:v>2.4587999999999997</c:v>
                </c:pt>
                <c:pt idx="59">
                  <c:v>2.238</c:v>
                </c:pt>
                <c:pt idx="60">
                  <c:v>2.0376000000000003</c:v>
                </c:pt>
                <c:pt idx="61">
                  <c:v>1.8575999999999984</c:v>
                </c:pt>
                <c:pt idx="62">
                  <c:v>1.6943999999999999</c:v>
                </c:pt>
                <c:pt idx="63">
                  <c:v>1.5468000000000002</c:v>
                </c:pt>
                <c:pt idx="64">
                  <c:v>1.4135999999999966</c:v>
                </c:pt>
                <c:pt idx="65">
                  <c:v>1.2935999999999976</c:v>
                </c:pt>
              </c:numCache>
            </c:numRef>
          </c:val>
        </c:ser>
        <c:axId val="70509696"/>
        <c:axId val="70511232"/>
      </c:areaChart>
      <c:catAx>
        <c:axId val="70509696"/>
        <c:scaling>
          <c:orientation val="minMax"/>
        </c:scaling>
        <c:axPos val="b"/>
        <c:numFmt formatCode="General" sourceLinked="1"/>
        <c:tickLblPos val="nextTo"/>
        <c:spPr>
          <a:ln w="0">
            <a:solidFill>
              <a:sysClr val="windowText" lastClr="000000"/>
            </a:solidFill>
          </a:ln>
        </c:spPr>
        <c:txPr>
          <a:bodyPr rot="-5400000" vert="horz"/>
          <a:lstStyle/>
          <a:p>
            <a:pPr>
              <a:defRPr sz="1000" baseline="0">
                <a:latin typeface="Arial" pitchFamily="34" charset="0"/>
              </a:defRPr>
            </a:pPr>
            <a:endParaRPr lang="ru-RU"/>
          </a:p>
        </c:txPr>
        <c:crossAx val="70511232"/>
        <c:crosses val="autoZero"/>
        <c:auto val="1"/>
        <c:lblAlgn val="ctr"/>
        <c:lblOffset val="100"/>
        <c:tickLblSkip val="5"/>
        <c:tickMarkSkip val="1"/>
      </c:catAx>
      <c:valAx>
        <c:axId val="70511232"/>
        <c:scaling>
          <c:orientation val="minMax"/>
          <c:max val="80"/>
          <c:min val="0"/>
        </c:scaling>
        <c:axPos val="l"/>
        <c:majorGridlines>
          <c:spPr>
            <a:ln w="0">
              <a:solidFill>
                <a:schemeClr val="tx1"/>
              </a:solidFill>
              <a:prstDash val="sysDot"/>
            </a:ln>
          </c:spPr>
        </c:majorGridlines>
        <c:title>
          <c:tx>
            <c:rich>
              <a:bodyPr/>
              <a:lstStyle/>
              <a:p>
                <a:pPr>
                  <a:defRPr sz="1200" b="0">
                    <a:latin typeface="Arial" pitchFamily="34" charset="0"/>
                    <a:cs typeface="Arial" pitchFamily="34" charset="0"/>
                  </a:defRPr>
                </a:pPr>
                <a:r>
                  <a:rPr lang="en-US" sz="1200" b="0">
                    <a:latin typeface="Arial" pitchFamily="34" charset="0"/>
                    <a:cs typeface="Arial" pitchFamily="34" charset="0"/>
                  </a:rPr>
                  <a:t>Total</a:t>
                </a:r>
                <a:r>
                  <a:rPr lang="en-US" sz="1200" b="0" baseline="0">
                    <a:latin typeface="Arial" pitchFamily="34" charset="0"/>
                    <a:cs typeface="Arial" pitchFamily="34" charset="0"/>
                  </a:rPr>
                  <a:t> mass </a:t>
                </a:r>
                <a:r>
                  <a:rPr lang="en-US" sz="1200" b="0">
                    <a:latin typeface="Arial" pitchFamily="34" charset="0"/>
                    <a:cs typeface="Arial" pitchFamily="34" charset="0"/>
                  </a:rPr>
                  <a:t>in media, kt</a:t>
                </a:r>
              </a:p>
            </c:rich>
          </c:tx>
          <c:layout>
            <c:manualLayout>
              <c:xMode val="edge"/>
              <c:yMode val="edge"/>
              <c:x val="5.9214917219662787E-4"/>
              <c:y val="6.1212752073500354E-2"/>
            </c:manualLayout>
          </c:layout>
        </c:title>
        <c:numFmt formatCode="General" sourceLinked="1"/>
        <c:tickLblPos val="nextTo"/>
        <c:spPr>
          <a:ln w="0">
            <a:solidFill>
              <a:sysClr val="windowText" lastClr="000000"/>
            </a:solidFill>
          </a:ln>
        </c:spPr>
        <c:txPr>
          <a:bodyPr rot="0" vert="horz"/>
          <a:lstStyle/>
          <a:p>
            <a:pPr>
              <a:defRPr sz="1000">
                <a:latin typeface="Arial" pitchFamily="34" charset="0"/>
                <a:cs typeface="Arial" pitchFamily="34" charset="0"/>
              </a:defRPr>
            </a:pPr>
            <a:endParaRPr lang="ru-RU"/>
          </a:p>
        </c:txPr>
        <c:crossAx val="70509696"/>
        <c:crosses val="autoZero"/>
        <c:crossBetween val="midCat"/>
        <c:majorUnit val="20"/>
      </c:valAx>
      <c:spPr>
        <a:solidFill>
          <a:srgbClr val="FFFFFF"/>
        </a:solidFill>
        <a:ln w="0">
          <a:solidFill>
            <a:sysClr val="windowText" lastClr="000000"/>
          </a:solidFill>
        </a:ln>
      </c:spPr>
    </c:plotArea>
    <c:plotVisOnly val="1"/>
    <c:dispBlanksAs val="zero"/>
  </c:chart>
  <c:spPr>
    <a:no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599360-427A-49D4-A87F-17C798B53C2B}" type="datetimeFigureOut">
              <a:rPr lang="en-US" smtClean="0"/>
              <a:pPr/>
              <a:t>3/21/2019</a:t>
            </a:fld>
            <a:endParaRPr lang="en-US"/>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A83BF8-C7D5-42CF-B5F5-8EFB71E19F0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ru-RU"/>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E673F134-7368-434D-BBCC-4C50952AC90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78F4D41-8953-400B-A0A1-098C73AB319D}" type="slidenum">
              <a:rPr lang="ru-RU"/>
              <a:pPr/>
              <a:t>1</a:t>
            </a:fld>
            <a:endParaRPr lang="ru-RU"/>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346F2-ABB4-4151-BB48-77A43DEDBB76}" type="slidenum">
              <a:rPr lang="ru-RU"/>
              <a:pPr/>
              <a:t>14</a:t>
            </a:fld>
            <a:endParaRPr lang="ru-RU"/>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p:spPr>
        <p:txBody>
          <a:bodyPr/>
          <a:lstStyle/>
          <a:p>
            <a:endParaRPr lang="en-GB" dirty="0" smtClean="0">
              <a:solidFill>
                <a:srgbClr val="FFFF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p:spPr>
        <p:txBody>
          <a:bodyPr/>
          <a:lstStyle/>
          <a:p>
            <a:endParaRPr lang="en-GB" dirty="0" smtClean="0">
              <a:solidFill>
                <a:srgbClr val="FFFFFF"/>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p:spPr>
        <p:txBody>
          <a:bodyPr/>
          <a:lstStyle/>
          <a:p>
            <a:endParaRPr lang="en-GB" dirty="0" smtClean="0">
              <a:solidFill>
                <a:srgbClr val="FFFFFF"/>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ru-RU" sz="8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r>
              <a:rPr lang="en-GB" dirty="0" smtClean="0"/>
              <a:t>Model assessment of pollution levels in some cases required in-depth analysis involving variety of measurement</a:t>
            </a:r>
            <a:r>
              <a:rPr lang="en-GB" baseline="0" dirty="0" smtClean="0"/>
              <a:t> data. As an example, I’ll show simulated </a:t>
            </a:r>
            <a:r>
              <a:rPr lang="en-GB" baseline="0" dirty="0" err="1" smtClean="0"/>
              <a:t>Cd</a:t>
            </a:r>
            <a:r>
              <a:rPr lang="en-GB" baseline="0" dirty="0" smtClean="0"/>
              <a:t> concentrations in the Benelux region. It is commonly characterized by high pollution levels, which is in agreement with emissions distribution. As you can see the EMEP measurements do not cover this area to evaluate these estimates. But involving external monitoring data (</a:t>
            </a:r>
            <a:r>
              <a:rPr lang="en-GB" baseline="0" dirty="0" err="1" smtClean="0"/>
              <a:t>AirBase</a:t>
            </a:r>
            <a:r>
              <a:rPr lang="en-GB" baseline="0" dirty="0" smtClean="0"/>
              <a:t>) we can see that in some cases the observations do not confirm the high levels. We also do not see these hot spots at </a:t>
            </a:r>
            <a:r>
              <a:rPr lang="en-GB" baseline="0" dirty="0" err="1" smtClean="0"/>
              <a:t>Cd</a:t>
            </a:r>
            <a:r>
              <a:rPr lang="en-GB" baseline="0" dirty="0" smtClean="0"/>
              <a:t> measurements in moss. So this discrepancy needs further analysis that will be continued.</a:t>
            </a:r>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D31E1A3-34E9-4A7E-93ED-B1A601E3B9C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82D7079-A236-4507-B17A-1DAD8A690EB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D75DBE3-B54E-491F-B1DE-4F02EE36BC9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6159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125538"/>
            <a:ext cx="8229600" cy="4894262"/>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4766802-554F-4DCA-B30E-83FD91B3CFA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61595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125538"/>
            <a:ext cx="4038600" cy="48942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125538"/>
            <a:ext cx="4038600" cy="48942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F1DD721-AFEB-4927-9013-F6F718FA628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4CF57EC-1D70-40C0-B22C-265357FB65A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91845BE-C640-44BF-9D12-0D39E169EA2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125538"/>
            <a:ext cx="40386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125538"/>
            <a:ext cx="40386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E11F301-161A-47E8-AFB6-10ADB397A32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3F0B536-E178-4DFE-BE86-9F0D320FF92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909A344-832A-4545-B7AB-DC9F710F0A2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0A4DFBB-BBAE-48D3-9EA2-33FEBECBB0C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FAE97F6-768C-4F4C-B04A-C9C16960CFD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8265A5D-B3A6-4FC3-BD73-465D0923F72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92100"/>
            <a:ext cx="8229600"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125538"/>
            <a:ext cx="8229600" cy="4894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2"/>
            <a:r>
              <a:rPr lang="ru-RU" smtClean="0"/>
              <a:t>Третий уровень</a:t>
            </a:r>
          </a:p>
          <a:p>
            <a:pPr lvl="4"/>
            <a:r>
              <a:rPr lang="ru-RU" smtClean="0"/>
              <a:t>Пятый уровень</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FFFFFF"/>
                  </a:outerShdw>
                </a:effectLst>
                <a:latin typeface="Arial" charset="0"/>
              </a:defRPr>
            </a:lvl1pPr>
          </a:lstStyle>
          <a:p>
            <a:pPr>
              <a:defRPr/>
            </a:pPr>
            <a:endParaRPr lang="ru-RU"/>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FFFFFF"/>
                  </a:outerShdw>
                </a:effectLst>
                <a:latin typeface="Arial" charset="0"/>
              </a:defRPr>
            </a:lvl1pPr>
          </a:lstStyle>
          <a:p>
            <a:pPr>
              <a:defRPr/>
            </a:pPr>
            <a:endParaRPr lang="ru-RU"/>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FFFFFF"/>
                  </a:outerShdw>
                </a:effectLst>
                <a:latin typeface="Arial" charset="0"/>
              </a:defRPr>
            </a:lvl1pPr>
          </a:lstStyle>
          <a:p>
            <a:pPr>
              <a:defRPr/>
            </a:pPr>
            <a:fld id="{C6ACEBEE-214E-4240-8089-1F94BFF8E682}" type="slidenum">
              <a:rPr lang="ru-RU"/>
              <a:pPr>
                <a:defRPr/>
              </a:pPr>
              <a:t>‹#›</a:t>
            </a:fld>
            <a:endParaRPr lang="ru-RU"/>
          </a:p>
        </p:txBody>
      </p:sp>
      <p:sp>
        <p:nvSpPr>
          <p:cNvPr id="22539" name="Text Box 11"/>
          <p:cNvSpPr txBox="1">
            <a:spLocks noChangeArrowheads="1"/>
          </p:cNvSpPr>
          <p:nvPr/>
        </p:nvSpPr>
        <p:spPr bwMode="auto">
          <a:xfrm>
            <a:off x="4522826" y="6488113"/>
            <a:ext cx="4602670" cy="307777"/>
          </a:xfrm>
          <a:prstGeom prst="rect">
            <a:avLst/>
          </a:prstGeom>
          <a:noFill/>
          <a:ln w="9525">
            <a:noFill/>
            <a:miter lim="800000"/>
            <a:headEnd/>
            <a:tailEnd/>
          </a:ln>
          <a:effectLst/>
        </p:spPr>
        <p:txBody>
          <a:bodyPr wrap="none">
            <a:spAutoFit/>
          </a:bodyPr>
          <a:lstStyle/>
          <a:p>
            <a:pPr algn="r"/>
            <a:r>
              <a:rPr lang="en-US" sz="1400" dirty="0">
                <a:latin typeface="Tahoma" pitchFamily="34" charset="0"/>
              </a:rPr>
              <a:t>Joint EMEP </a:t>
            </a:r>
            <a:r>
              <a:rPr lang="en-US" sz="1400" dirty="0" smtClean="0">
                <a:latin typeface="Tahoma" pitchFamily="34" charset="0"/>
              </a:rPr>
              <a:t>SB/WGE </a:t>
            </a:r>
            <a:r>
              <a:rPr lang="en-US" sz="1400" dirty="0" err="1" smtClean="0">
                <a:latin typeface="Tahoma" pitchFamily="34" charset="0"/>
              </a:rPr>
              <a:t>Bureaux</a:t>
            </a:r>
            <a:r>
              <a:rPr lang="en-US" sz="1400" dirty="0" smtClean="0">
                <a:latin typeface="Tahoma" pitchFamily="34" charset="0"/>
              </a:rPr>
              <a:t> </a:t>
            </a:r>
            <a:r>
              <a:rPr lang="en-US" sz="1400" dirty="0">
                <a:latin typeface="Tahoma" pitchFamily="34" charset="0"/>
              </a:rPr>
              <a:t>meeting, </a:t>
            </a:r>
            <a:r>
              <a:rPr lang="en-US" sz="1400" dirty="0" err="1" smtClean="0">
                <a:latin typeface="Tahoma" pitchFamily="34" charset="0"/>
              </a:rPr>
              <a:t>Laxenburg</a:t>
            </a:r>
            <a:r>
              <a:rPr lang="en-US" sz="1400" dirty="0" smtClean="0">
                <a:latin typeface="Tahoma" pitchFamily="34" charset="0"/>
              </a:rPr>
              <a:t>, 2019</a:t>
            </a:r>
            <a:endParaRPr lang="ru-RU" sz="1400" dirty="0">
              <a:latin typeface="Tahoma"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 id="2147483662"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ahoma" pitchFamily="34" charset="0"/>
          <a:cs typeface="Arial" charset="0"/>
        </a:defRPr>
      </a:lvl2pPr>
      <a:lvl3pPr algn="ctr" rtl="0" eaLnBrk="0" fontAlgn="base" hangingPunct="0">
        <a:spcBef>
          <a:spcPct val="0"/>
        </a:spcBef>
        <a:spcAft>
          <a:spcPct val="0"/>
        </a:spcAft>
        <a:defRPr sz="4000">
          <a:solidFill>
            <a:schemeClr val="tx2"/>
          </a:solidFill>
          <a:latin typeface="Tahoma" pitchFamily="34" charset="0"/>
          <a:cs typeface="Arial" charset="0"/>
        </a:defRPr>
      </a:lvl3pPr>
      <a:lvl4pPr algn="ctr" rtl="0" eaLnBrk="0" fontAlgn="base" hangingPunct="0">
        <a:spcBef>
          <a:spcPct val="0"/>
        </a:spcBef>
        <a:spcAft>
          <a:spcPct val="0"/>
        </a:spcAft>
        <a:defRPr sz="4000">
          <a:solidFill>
            <a:schemeClr val="tx2"/>
          </a:solidFill>
          <a:latin typeface="Tahoma" pitchFamily="34" charset="0"/>
          <a:cs typeface="Arial" charset="0"/>
        </a:defRPr>
      </a:lvl4pPr>
      <a:lvl5pPr algn="ctr" rtl="0" eaLnBrk="0" fontAlgn="base" hangingPunct="0">
        <a:spcBef>
          <a:spcPct val="0"/>
        </a:spcBef>
        <a:spcAft>
          <a:spcPct val="0"/>
        </a:spcAft>
        <a:defRPr sz="4000">
          <a:solidFill>
            <a:schemeClr val="tx2"/>
          </a:solidFill>
          <a:latin typeface="Tahoma" pitchFamily="34" charset="0"/>
          <a:cs typeface="Arial" charset="0"/>
        </a:defRPr>
      </a:lvl5pPr>
      <a:lvl6pPr marL="457200" algn="ctr" rtl="0" fontAlgn="base">
        <a:spcBef>
          <a:spcPct val="0"/>
        </a:spcBef>
        <a:spcAft>
          <a:spcPct val="0"/>
        </a:spcAft>
        <a:defRPr sz="4000">
          <a:solidFill>
            <a:schemeClr val="tx2"/>
          </a:solidFill>
          <a:latin typeface="Tahoma" pitchFamily="34" charset="0"/>
          <a:cs typeface="Arial" charset="0"/>
        </a:defRPr>
      </a:lvl6pPr>
      <a:lvl7pPr marL="914400" algn="ctr" rtl="0" fontAlgn="base">
        <a:spcBef>
          <a:spcPct val="0"/>
        </a:spcBef>
        <a:spcAft>
          <a:spcPct val="0"/>
        </a:spcAft>
        <a:defRPr sz="4000">
          <a:solidFill>
            <a:schemeClr val="tx2"/>
          </a:solidFill>
          <a:latin typeface="Tahoma" pitchFamily="34" charset="0"/>
          <a:cs typeface="Arial" charset="0"/>
        </a:defRPr>
      </a:lvl7pPr>
      <a:lvl8pPr marL="1371600" algn="ctr" rtl="0" fontAlgn="base">
        <a:spcBef>
          <a:spcPct val="0"/>
        </a:spcBef>
        <a:spcAft>
          <a:spcPct val="0"/>
        </a:spcAft>
        <a:defRPr sz="4000">
          <a:solidFill>
            <a:schemeClr val="tx2"/>
          </a:solidFill>
          <a:latin typeface="Tahoma" pitchFamily="34" charset="0"/>
          <a:cs typeface="Arial" charset="0"/>
        </a:defRPr>
      </a:lvl8pPr>
      <a:lvl9pPr marL="1828800" algn="ctr" rtl="0" fontAlgn="base">
        <a:spcBef>
          <a:spcPct val="0"/>
        </a:spcBef>
        <a:spcAft>
          <a:spcPct val="0"/>
        </a:spcAft>
        <a:defRPr sz="4000">
          <a:solidFill>
            <a:schemeClr val="tx2"/>
          </a:solidFill>
          <a:latin typeface="Tahoma" pitchFamily="34" charset="0"/>
          <a:cs typeface="Arial" charset="0"/>
        </a:defRPr>
      </a:lvl9pPr>
    </p:titleStyle>
    <p:bodyStyle>
      <a:lvl1pPr marL="627063" indent="-342900" algn="l" rtl="0" eaLnBrk="0" fontAlgn="base" hangingPunct="0">
        <a:spcBef>
          <a:spcPct val="20000"/>
        </a:spcBef>
        <a:spcAft>
          <a:spcPct val="0"/>
        </a:spcAft>
        <a:buClr>
          <a:schemeClr val="hlink"/>
        </a:buClr>
        <a:buSzPct val="120000"/>
        <a:buChar char="•"/>
        <a:defRPr sz="2800">
          <a:solidFill>
            <a:schemeClr val="tx1"/>
          </a:solidFill>
          <a:latin typeface="+mn-lt"/>
          <a:ea typeface="+mn-ea"/>
          <a:cs typeface="+mn-cs"/>
        </a:defRPr>
      </a:lvl1pPr>
      <a:lvl2pPr marL="1092200" indent="-285750" algn="l" rtl="0" eaLnBrk="0" fontAlgn="base" hangingPunct="0">
        <a:spcBef>
          <a:spcPct val="20000"/>
        </a:spcBef>
        <a:spcAft>
          <a:spcPct val="0"/>
        </a:spcAft>
        <a:buFont typeface="Tahoma" pitchFamily="34" charset="0"/>
        <a:buChar char="–"/>
        <a:defRPr sz="2400">
          <a:solidFill>
            <a:schemeClr val="tx1"/>
          </a:solidFill>
          <a:latin typeface="+mn-lt"/>
          <a:cs typeface="+mn-cs"/>
        </a:defRPr>
      </a:lvl2pPr>
      <a:lvl3pPr marL="1500188" indent="-228600" algn="l" rtl="0" eaLnBrk="0" fontAlgn="base" hangingPunct="0">
        <a:spcBef>
          <a:spcPct val="20000"/>
        </a:spcBef>
        <a:spcAft>
          <a:spcPct val="0"/>
        </a:spcAft>
        <a:buClr>
          <a:schemeClr val="hlink"/>
        </a:buClr>
        <a:buSzPct val="120000"/>
        <a:buChar char="•"/>
        <a:defRPr sz="2400">
          <a:solidFill>
            <a:schemeClr val="tx1"/>
          </a:solidFill>
          <a:latin typeface="+mn-lt"/>
          <a:cs typeface="+mn-cs"/>
        </a:defRPr>
      </a:lvl3pPr>
      <a:lvl4pPr marL="1908175" indent="-228600" algn="l" rtl="0" eaLnBrk="0" fontAlgn="base" hangingPunct="0">
        <a:spcBef>
          <a:spcPct val="20000"/>
        </a:spcBef>
        <a:spcAft>
          <a:spcPct val="0"/>
        </a:spcAft>
        <a:buFont typeface="Tahoma" pitchFamily="34" charset="0"/>
        <a:buChar char="–"/>
        <a:defRPr sz="2000">
          <a:solidFill>
            <a:schemeClr val="tx1"/>
          </a:solidFill>
          <a:latin typeface="+mn-lt"/>
          <a:cs typeface="+mn-cs"/>
        </a:defRPr>
      </a:lvl4pPr>
      <a:lvl5pPr marL="2316163"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mn-lt"/>
          <a:cs typeface="+mn-cs"/>
        </a:defRPr>
      </a:lvl5pPr>
      <a:lvl6pPr marL="2773363" indent="-228600" algn="l" rtl="0" fontAlgn="base">
        <a:spcBef>
          <a:spcPct val="20000"/>
        </a:spcBef>
        <a:spcAft>
          <a:spcPct val="0"/>
        </a:spcAft>
        <a:buClr>
          <a:schemeClr val="hlink"/>
        </a:buClr>
        <a:buSzPct val="80000"/>
        <a:buFont typeface="Wingdings" pitchFamily="2" charset="2"/>
        <a:buChar char="v"/>
        <a:defRPr sz="2000">
          <a:solidFill>
            <a:schemeClr val="tx1"/>
          </a:solidFill>
          <a:latin typeface="+mn-lt"/>
          <a:cs typeface="+mn-cs"/>
        </a:defRPr>
      </a:lvl6pPr>
      <a:lvl7pPr marL="3230563" indent="-228600" algn="l" rtl="0" fontAlgn="base">
        <a:spcBef>
          <a:spcPct val="20000"/>
        </a:spcBef>
        <a:spcAft>
          <a:spcPct val="0"/>
        </a:spcAft>
        <a:buClr>
          <a:schemeClr val="hlink"/>
        </a:buClr>
        <a:buSzPct val="80000"/>
        <a:buFont typeface="Wingdings" pitchFamily="2" charset="2"/>
        <a:buChar char="v"/>
        <a:defRPr sz="2000">
          <a:solidFill>
            <a:schemeClr val="tx1"/>
          </a:solidFill>
          <a:latin typeface="+mn-lt"/>
          <a:cs typeface="+mn-cs"/>
        </a:defRPr>
      </a:lvl7pPr>
      <a:lvl8pPr marL="3687763" indent="-228600" algn="l" rtl="0" fontAlgn="base">
        <a:spcBef>
          <a:spcPct val="20000"/>
        </a:spcBef>
        <a:spcAft>
          <a:spcPct val="0"/>
        </a:spcAft>
        <a:buClr>
          <a:schemeClr val="hlink"/>
        </a:buClr>
        <a:buSzPct val="80000"/>
        <a:buFont typeface="Wingdings" pitchFamily="2" charset="2"/>
        <a:buChar char="v"/>
        <a:defRPr sz="2000">
          <a:solidFill>
            <a:schemeClr val="tx1"/>
          </a:solidFill>
          <a:latin typeface="+mn-lt"/>
          <a:cs typeface="+mn-cs"/>
        </a:defRPr>
      </a:lvl8pPr>
      <a:lvl9pPr marL="4144963" indent="-228600" algn="l" rtl="0" fontAlgn="base">
        <a:spcBef>
          <a:spcPct val="20000"/>
        </a:spcBef>
        <a:spcAft>
          <a:spcPct val="0"/>
        </a:spcAft>
        <a:buClr>
          <a:schemeClr val="hlink"/>
        </a:buClr>
        <a:buSzPct val="80000"/>
        <a:buFont typeface="Wingdings" pitchFamily="2" charset="2"/>
        <a:buChar char="v"/>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1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4.gif"/><Relationship Id="rId4" Type="http://schemas.openxmlformats.org/officeDocument/2006/relationships/image" Target="../media/image33.gif"/></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419100" y="1855788"/>
            <a:ext cx="8307388" cy="1677987"/>
          </a:xfrm>
        </p:spPr>
        <p:txBody>
          <a:bodyPr/>
          <a:lstStyle/>
          <a:p>
            <a:pPr eaLnBrk="1" hangingPunct="1">
              <a:lnSpc>
                <a:spcPct val="120000"/>
              </a:lnSpc>
            </a:pPr>
            <a:r>
              <a:rPr lang="en-US" sz="3600" dirty="0" smtClean="0"/>
              <a:t>Heavy metal and POP pollution assessment: Progress and plans</a:t>
            </a:r>
            <a:endParaRPr lang="ru-RU" sz="2800" dirty="0" smtClean="0"/>
          </a:p>
        </p:txBody>
      </p:sp>
      <p:sp>
        <p:nvSpPr>
          <p:cNvPr id="2051" name="Rectangle 5"/>
          <p:cNvSpPr>
            <a:spLocks noGrp="1" noChangeArrowheads="1"/>
          </p:cNvSpPr>
          <p:nvPr>
            <p:ph type="subTitle" idx="1"/>
          </p:nvPr>
        </p:nvSpPr>
        <p:spPr>
          <a:xfrm>
            <a:off x="1438275" y="3725863"/>
            <a:ext cx="6269038" cy="614643"/>
          </a:xfrm>
        </p:spPr>
        <p:txBody>
          <a:bodyPr/>
          <a:lstStyle/>
          <a:p>
            <a:pPr eaLnBrk="1" hangingPunct="1">
              <a:lnSpc>
                <a:spcPct val="140000"/>
              </a:lnSpc>
            </a:pPr>
            <a:r>
              <a:rPr lang="en-US" sz="2000" dirty="0" smtClean="0"/>
              <a:t>Oleg </a:t>
            </a:r>
            <a:r>
              <a:rPr lang="en-US" sz="2000" dirty="0" err="1" smtClean="0"/>
              <a:t>Travnikov</a:t>
            </a:r>
            <a:r>
              <a:rPr lang="en-US" sz="2000" dirty="0" smtClean="0"/>
              <a:t> on behalf of MSC-E</a:t>
            </a:r>
            <a:endParaRPr lang="ru-RU" sz="2000" dirty="0" smtClean="0"/>
          </a:p>
        </p:txBody>
      </p:sp>
      <p:grpSp>
        <p:nvGrpSpPr>
          <p:cNvPr id="2053" name="Group 10"/>
          <p:cNvGrpSpPr>
            <a:grpSpLocks noChangeAspect="1"/>
          </p:cNvGrpSpPr>
          <p:nvPr/>
        </p:nvGrpSpPr>
        <p:grpSpPr bwMode="auto">
          <a:xfrm>
            <a:off x="4073526" y="4474663"/>
            <a:ext cx="998537" cy="863600"/>
            <a:chOff x="92" y="3959"/>
            <a:chExt cx="384" cy="333"/>
          </a:xfrm>
        </p:grpSpPr>
        <p:sp>
          <p:nvSpPr>
            <p:cNvPr id="2054" name="Oval 11"/>
            <p:cNvSpPr>
              <a:spLocks noChangeAspect="1" noChangeArrowheads="1"/>
            </p:cNvSpPr>
            <p:nvPr/>
          </p:nvSpPr>
          <p:spPr bwMode="auto">
            <a:xfrm>
              <a:off x="101" y="4014"/>
              <a:ext cx="369" cy="209"/>
            </a:xfrm>
            <a:prstGeom prst="ellipse">
              <a:avLst/>
            </a:prstGeom>
            <a:solidFill>
              <a:srgbClr val="FFFFFF"/>
            </a:solidFill>
            <a:ln w="9525">
              <a:noFill/>
              <a:round/>
              <a:headEnd/>
              <a:tailEnd/>
            </a:ln>
          </p:spPr>
          <p:txBody>
            <a:bodyPr wrap="none" anchor="ctr"/>
            <a:lstStyle/>
            <a:p>
              <a:endParaRPr lang="en-GB" sz="2000">
                <a:latin typeface="Tahoma" pitchFamily="34" charset="0"/>
              </a:endParaRPr>
            </a:p>
          </p:txBody>
        </p:sp>
        <p:pic>
          <p:nvPicPr>
            <p:cNvPr id="2055" name="Picture 12" descr="Logo1"/>
            <p:cNvPicPr>
              <a:picLocks noChangeAspect="1" noChangeArrowheads="1"/>
            </p:cNvPicPr>
            <p:nvPr/>
          </p:nvPicPr>
          <p:blipFill>
            <a:blip r:embed="rId3" cstate="print"/>
            <a:srcRect/>
            <a:stretch>
              <a:fillRect/>
            </a:stretch>
          </p:blipFill>
          <p:spPr bwMode="auto">
            <a:xfrm>
              <a:off x="92" y="3959"/>
              <a:ext cx="384" cy="33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5"/>
          <p:cNvSpPr>
            <a:spLocks noChangeArrowheads="1"/>
          </p:cNvSpPr>
          <p:nvPr/>
        </p:nvSpPr>
        <p:spPr bwMode="auto">
          <a:xfrm>
            <a:off x="4629873" y="6494463"/>
            <a:ext cx="4495077" cy="344487"/>
          </a:xfrm>
          <a:prstGeom prst="rect">
            <a:avLst/>
          </a:prstGeom>
          <a:ln w="6350" algn="ctr">
            <a:noFill/>
            <a:miter lim="800000"/>
            <a:headEnd/>
            <a:tailEnd/>
          </a:ln>
          <a:effectLst/>
        </p:spPr>
        <p:txBody>
          <a:bodyPr wrap="none" anchor="ctr"/>
          <a:lstStyle/>
          <a:p>
            <a:endParaRPr lang="en-US"/>
          </a:p>
        </p:txBody>
      </p:sp>
      <p:grpSp>
        <p:nvGrpSpPr>
          <p:cNvPr id="39" name="Группа 38"/>
          <p:cNvGrpSpPr/>
          <p:nvPr/>
        </p:nvGrpSpPr>
        <p:grpSpPr>
          <a:xfrm>
            <a:off x="340481" y="1659819"/>
            <a:ext cx="2308451" cy="2677051"/>
            <a:chOff x="340481" y="1659819"/>
            <a:chExt cx="2308451" cy="2677051"/>
          </a:xfrm>
        </p:grpSpPr>
        <p:pic>
          <p:nvPicPr>
            <p:cNvPr id="18" name="Рисунок 17" descr="pb_conc_2016_glob.GIF"/>
            <p:cNvPicPr>
              <a:picLocks noChangeAspect="1"/>
            </p:cNvPicPr>
            <p:nvPr/>
          </p:nvPicPr>
          <p:blipFill>
            <a:blip r:embed="rId3" cstate="print"/>
            <a:stretch>
              <a:fillRect/>
            </a:stretch>
          </p:blipFill>
          <p:spPr>
            <a:xfrm>
              <a:off x="340481" y="2025534"/>
              <a:ext cx="2308451" cy="2311336"/>
            </a:xfrm>
            <a:prstGeom prst="rect">
              <a:avLst/>
            </a:prstGeom>
          </p:spPr>
        </p:pic>
        <p:sp>
          <p:nvSpPr>
            <p:cNvPr id="13" name="Text Box 71"/>
            <p:cNvSpPr txBox="1">
              <a:spLocks noChangeArrowheads="1"/>
            </p:cNvSpPr>
            <p:nvPr/>
          </p:nvSpPr>
          <p:spPr bwMode="auto">
            <a:xfrm>
              <a:off x="865373" y="1659819"/>
              <a:ext cx="1258678" cy="338554"/>
            </a:xfrm>
            <a:prstGeom prst="rect">
              <a:avLst/>
            </a:prstGeom>
            <a:noFill/>
            <a:ln w="6350" algn="ctr">
              <a:noFill/>
              <a:miter lim="800000"/>
              <a:headEnd/>
              <a:tailEnd/>
            </a:ln>
            <a:effectLst/>
          </p:spPr>
          <p:txBody>
            <a:bodyPr wrap="none">
              <a:spAutoFit/>
            </a:bodyPr>
            <a:lstStyle/>
            <a:p>
              <a:pPr algn="ctr"/>
              <a:r>
                <a:rPr lang="en-US" sz="1600" dirty="0" smtClean="0">
                  <a:latin typeface="+mn-lt"/>
                </a:rPr>
                <a:t>Global scale</a:t>
              </a:r>
              <a:endParaRPr lang="ru-RU" sz="1600" dirty="0">
                <a:latin typeface="+mn-lt"/>
              </a:endParaRPr>
            </a:p>
          </p:txBody>
        </p:sp>
      </p:grpSp>
      <p:sp>
        <p:nvSpPr>
          <p:cNvPr id="22" name="Rectangle 25"/>
          <p:cNvSpPr>
            <a:spLocks noChangeArrowheads="1"/>
          </p:cNvSpPr>
          <p:nvPr/>
        </p:nvSpPr>
        <p:spPr bwMode="auto">
          <a:xfrm>
            <a:off x="0" y="1054100"/>
            <a:ext cx="9144000" cy="454189"/>
          </a:xfrm>
          <a:prstGeom prst="rect">
            <a:avLst/>
          </a:prstGeom>
          <a:noFill/>
          <a:ln w="9525">
            <a:noFill/>
            <a:miter lim="800000"/>
            <a:headEnd/>
            <a:tailEnd/>
          </a:ln>
          <a:effectLst/>
        </p:spPr>
        <p:txBody>
          <a:bodyPr/>
          <a:lstStyle/>
          <a:p>
            <a:pPr marL="457200" indent="-457200" algn="ctr">
              <a:lnSpc>
                <a:spcPct val="110000"/>
              </a:lnSpc>
              <a:spcBef>
                <a:spcPct val="40000"/>
              </a:spcBef>
              <a:buClr>
                <a:schemeClr val="tx2"/>
              </a:buClr>
              <a:buFont typeface="Wingdings" pitchFamily="2" charset="2"/>
              <a:buNone/>
            </a:pPr>
            <a:r>
              <a:rPr lang="en-US" sz="2000" b="1" dirty="0" smtClean="0">
                <a:solidFill>
                  <a:schemeClr val="accent4"/>
                </a:solidFill>
              </a:rPr>
              <a:t>Preliminary results of </a:t>
            </a:r>
            <a:r>
              <a:rPr lang="en-US" sz="2000" b="1" dirty="0" smtClean="0">
                <a:solidFill>
                  <a:schemeClr val="accent6">
                    <a:lumMod val="75000"/>
                  </a:schemeClr>
                </a:solidFill>
              </a:rPr>
              <a:t>multi-scale </a:t>
            </a:r>
            <a:r>
              <a:rPr lang="en-US" sz="2000" b="1" dirty="0" err="1" smtClean="0">
                <a:solidFill>
                  <a:schemeClr val="accent6">
                    <a:lumMod val="75000"/>
                  </a:schemeClr>
                </a:solidFill>
              </a:rPr>
              <a:t>modelling</a:t>
            </a:r>
            <a:r>
              <a:rPr lang="en-US" sz="2000" b="1" dirty="0" smtClean="0">
                <a:solidFill>
                  <a:schemeClr val="accent6">
                    <a:lumMod val="75000"/>
                  </a:schemeClr>
                </a:solidFill>
              </a:rPr>
              <a:t> </a:t>
            </a:r>
            <a:r>
              <a:rPr lang="en-US" sz="2000" b="1" dirty="0" smtClean="0">
                <a:solidFill>
                  <a:schemeClr val="accent4"/>
                </a:solidFill>
              </a:rPr>
              <a:t>of </a:t>
            </a:r>
            <a:r>
              <a:rPr lang="en-US" sz="2000" b="1" dirty="0" err="1" smtClean="0">
                <a:solidFill>
                  <a:schemeClr val="accent4"/>
                </a:solidFill>
              </a:rPr>
              <a:t>Pb</a:t>
            </a:r>
            <a:r>
              <a:rPr lang="en-US" sz="2000" b="1" dirty="0" smtClean="0">
                <a:solidFill>
                  <a:schemeClr val="accent4"/>
                </a:solidFill>
              </a:rPr>
              <a:t> levels in Germany</a:t>
            </a:r>
          </a:p>
        </p:txBody>
      </p:sp>
      <p:grpSp>
        <p:nvGrpSpPr>
          <p:cNvPr id="34" name="Группа 33"/>
          <p:cNvGrpSpPr/>
          <p:nvPr/>
        </p:nvGrpSpPr>
        <p:grpSpPr>
          <a:xfrm>
            <a:off x="886120" y="2178885"/>
            <a:ext cx="5259117" cy="2653365"/>
            <a:chOff x="886120" y="2048251"/>
            <a:chExt cx="5259117" cy="2653365"/>
          </a:xfrm>
        </p:grpSpPr>
        <p:pic>
          <p:nvPicPr>
            <p:cNvPr id="24" name="Рисунок 23" descr="pb_conc_2016_emep.GIF"/>
            <p:cNvPicPr>
              <a:picLocks noChangeAspect="1"/>
            </p:cNvPicPr>
            <p:nvPr/>
          </p:nvPicPr>
          <p:blipFill>
            <a:blip r:embed="rId4" cstate="print"/>
            <a:stretch>
              <a:fillRect/>
            </a:stretch>
          </p:blipFill>
          <p:spPr>
            <a:xfrm>
              <a:off x="2545237" y="2415616"/>
              <a:ext cx="3600000" cy="2286000"/>
            </a:xfrm>
            <a:prstGeom prst="rect">
              <a:avLst/>
            </a:prstGeom>
          </p:spPr>
        </p:pic>
        <p:sp>
          <p:nvSpPr>
            <p:cNvPr id="14" name="Text Box 71"/>
            <p:cNvSpPr txBox="1">
              <a:spLocks noChangeArrowheads="1"/>
            </p:cNvSpPr>
            <p:nvPr/>
          </p:nvSpPr>
          <p:spPr bwMode="auto">
            <a:xfrm>
              <a:off x="3681150" y="2048251"/>
              <a:ext cx="1318566" cy="338554"/>
            </a:xfrm>
            <a:prstGeom prst="rect">
              <a:avLst/>
            </a:prstGeom>
            <a:noFill/>
            <a:ln w="6350" algn="ctr">
              <a:noFill/>
              <a:miter lim="800000"/>
              <a:headEnd/>
              <a:tailEnd/>
            </a:ln>
            <a:effectLst/>
          </p:spPr>
          <p:txBody>
            <a:bodyPr wrap="none">
              <a:spAutoFit/>
            </a:bodyPr>
            <a:lstStyle/>
            <a:p>
              <a:pPr algn="ctr"/>
              <a:r>
                <a:rPr lang="en-US" sz="1600" dirty="0" smtClean="0">
                  <a:latin typeface="+mn-lt"/>
                </a:rPr>
                <a:t>EMEP region</a:t>
              </a:r>
              <a:endParaRPr lang="ru-RU" sz="1600" dirty="0">
                <a:latin typeface="+mn-lt"/>
              </a:endParaRPr>
            </a:p>
          </p:txBody>
        </p:sp>
        <p:cxnSp>
          <p:nvCxnSpPr>
            <p:cNvPr id="26" name="Прямая соединительная линия 25"/>
            <p:cNvCxnSpPr/>
            <p:nvPr/>
          </p:nvCxnSpPr>
          <p:spPr>
            <a:xfrm>
              <a:off x="1649691" y="2460394"/>
              <a:ext cx="2413262" cy="18854"/>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886120" y="3384221"/>
              <a:ext cx="2488676" cy="1065229"/>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969" name="Rectangle 8"/>
          <p:cNvSpPr>
            <a:spLocks noGrp="1" noChangeArrowheads="1"/>
          </p:cNvSpPr>
          <p:nvPr>
            <p:ph type="title"/>
          </p:nvPr>
        </p:nvSpPr>
        <p:spPr>
          <a:xfrm>
            <a:off x="0" y="292100"/>
            <a:ext cx="9143999" cy="615950"/>
          </a:xfrm>
        </p:spPr>
        <p:txBody>
          <a:bodyPr/>
          <a:lstStyle/>
          <a:p>
            <a:r>
              <a:rPr lang="en-GB" sz="3600" dirty="0" smtClean="0"/>
              <a:t>Country-scale assessment (Germany)</a:t>
            </a:r>
            <a:endParaRPr lang="ru-RU" sz="3600" dirty="0" smtClean="0"/>
          </a:p>
        </p:txBody>
      </p:sp>
      <p:sp>
        <p:nvSpPr>
          <p:cNvPr id="970" name="Прямоугольник 11"/>
          <p:cNvSpPr>
            <a:spLocks noChangeArrowheads="1"/>
          </p:cNvSpPr>
          <p:nvPr/>
        </p:nvSpPr>
        <p:spPr bwMode="auto">
          <a:xfrm>
            <a:off x="0" y="0"/>
            <a:ext cx="9144000" cy="338554"/>
          </a:xfrm>
          <a:prstGeom prst="rect">
            <a:avLst/>
          </a:prstGeom>
          <a:noFill/>
          <a:ln w="9525">
            <a:noFill/>
            <a:miter lim="800000"/>
            <a:headEnd/>
            <a:tailEnd/>
          </a:ln>
        </p:spPr>
        <p:txBody>
          <a:bodyPr wrap="square">
            <a:spAutoFit/>
          </a:bodyPr>
          <a:lstStyle/>
          <a:p>
            <a:r>
              <a:rPr lang="en-US" sz="1600" i="1" dirty="0">
                <a:solidFill>
                  <a:schemeClr val="accent3">
                    <a:lumMod val="75000"/>
                  </a:schemeClr>
                </a:solidFill>
              </a:rPr>
              <a:t>Co-operation with national experts</a:t>
            </a:r>
            <a:endParaRPr lang="ru-RU" sz="1600" i="1" dirty="0">
              <a:solidFill>
                <a:schemeClr val="accent3">
                  <a:lumMod val="75000"/>
                </a:schemeClr>
              </a:solidFill>
            </a:endParaRPr>
          </a:p>
        </p:txBody>
      </p:sp>
      <p:grpSp>
        <p:nvGrpSpPr>
          <p:cNvPr id="36" name="Группа 35"/>
          <p:cNvGrpSpPr/>
          <p:nvPr/>
        </p:nvGrpSpPr>
        <p:grpSpPr>
          <a:xfrm>
            <a:off x="3668598" y="2301332"/>
            <a:ext cx="5173004" cy="3917429"/>
            <a:chOff x="3668598" y="2301332"/>
            <a:chExt cx="5173004" cy="3917429"/>
          </a:xfrm>
        </p:grpSpPr>
        <p:grpSp>
          <p:nvGrpSpPr>
            <p:cNvPr id="35" name="Группа 34"/>
            <p:cNvGrpSpPr/>
            <p:nvPr/>
          </p:nvGrpSpPr>
          <p:grpSpPr>
            <a:xfrm>
              <a:off x="3668598" y="2301332"/>
              <a:ext cx="5136036" cy="3546651"/>
              <a:chOff x="3668598" y="2255541"/>
              <a:chExt cx="5136036" cy="3546651"/>
            </a:xfrm>
          </p:grpSpPr>
          <p:pic>
            <p:nvPicPr>
              <p:cNvPr id="21" name="Рисунок 20" descr="pb_conc_2016_de.GIF"/>
              <p:cNvPicPr>
                <a:picLocks noChangeAspect="1"/>
              </p:cNvPicPr>
              <p:nvPr/>
            </p:nvPicPr>
            <p:blipFill>
              <a:blip r:embed="rId5" cstate="print"/>
              <a:stretch>
                <a:fillRect/>
              </a:stretch>
            </p:blipFill>
            <p:spPr>
              <a:xfrm>
                <a:off x="6198523" y="2647093"/>
                <a:ext cx="2606111" cy="3155099"/>
              </a:xfrm>
              <a:prstGeom prst="rect">
                <a:avLst/>
              </a:prstGeom>
            </p:spPr>
          </p:pic>
          <p:sp>
            <p:nvSpPr>
              <p:cNvPr id="15" name="Text Box 71"/>
              <p:cNvSpPr txBox="1">
                <a:spLocks noChangeArrowheads="1"/>
              </p:cNvSpPr>
              <p:nvPr/>
            </p:nvSpPr>
            <p:spPr bwMode="auto">
              <a:xfrm>
                <a:off x="6951011" y="2255541"/>
                <a:ext cx="997196" cy="338554"/>
              </a:xfrm>
              <a:prstGeom prst="rect">
                <a:avLst/>
              </a:prstGeom>
              <a:noFill/>
              <a:ln w="6350" algn="ctr">
                <a:noFill/>
                <a:miter lim="800000"/>
                <a:headEnd/>
                <a:tailEnd/>
              </a:ln>
              <a:effectLst/>
            </p:spPr>
            <p:txBody>
              <a:bodyPr wrap="none">
                <a:spAutoFit/>
              </a:bodyPr>
              <a:lstStyle/>
              <a:p>
                <a:r>
                  <a:rPr lang="en-US" sz="1600" dirty="0" smtClean="0">
                    <a:latin typeface="+mn-lt"/>
                  </a:rPr>
                  <a:t>Germany</a:t>
                </a:r>
                <a:endParaRPr lang="ru-RU" sz="1600" dirty="0">
                  <a:latin typeface="+mn-lt"/>
                </a:endParaRPr>
              </a:p>
            </p:txBody>
          </p:sp>
          <p:cxnSp>
            <p:nvCxnSpPr>
              <p:cNvPr id="31" name="Прямая соединительная линия 30"/>
              <p:cNvCxnSpPr/>
              <p:nvPr/>
            </p:nvCxnSpPr>
            <p:spPr>
              <a:xfrm flipV="1">
                <a:off x="3800574" y="2667786"/>
                <a:ext cx="2656787" cy="934824"/>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3668598" y="3970255"/>
                <a:ext cx="2553093" cy="1761242"/>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pic>
          <p:nvPicPr>
            <p:cNvPr id="27" name="Рисунок 26" descr="pb_conc_2016_legend.GIF"/>
            <p:cNvPicPr>
              <a:picLocks noChangeAspect="1"/>
            </p:cNvPicPr>
            <p:nvPr/>
          </p:nvPicPr>
          <p:blipFill>
            <a:blip r:embed="rId6" cstate="print"/>
            <a:stretch>
              <a:fillRect/>
            </a:stretch>
          </p:blipFill>
          <p:spPr>
            <a:xfrm>
              <a:off x="6270173" y="6002761"/>
              <a:ext cx="2571429" cy="216000"/>
            </a:xfrm>
            <a:prstGeom prst="rect">
              <a:avLst/>
            </a:prstGeom>
          </p:spPr>
        </p:pic>
      </p:grpSp>
      <p:sp>
        <p:nvSpPr>
          <p:cNvPr id="32" name="TextBox 31"/>
          <p:cNvSpPr txBox="1"/>
          <p:nvPr/>
        </p:nvSpPr>
        <p:spPr>
          <a:xfrm>
            <a:off x="0" y="1418256"/>
            <a:ext cx="9144000" cy="400110"/>
          </a:xfrm>
          <a:prstGeom prst="rect">
            <a:avLst/>
          </a:prstGeom>
          <a:noFill/>
        </p:spPr>
        <p:txBody>
          <a:bodyPr wrap="square" rtlCol="0">
            <a:spAutoFit/>
          </a:bodyPr>
          <a:lstStyle/>
          <a:p>
            <a:pPr algn="ctr"/>
            <a:r>
              <a:rPr lang="en-US" sz="2000" dirty="0" smtClean="0"/>
              <a:t>(</a:t>
            </a:r>
            <a:r>
              <a:rPr lang="en-US" sz="2000" dirty="0" err="1" smtClean="0"/>
              <a:t>Pb</a:t>
            </a:r>
            <a:r>
              <a:rPr lang="en-US" sz="2000" dirty="0" smtClean="0"/>
              <a:t> concentration in air, 2015)</a:t>
            </a:r>
            <a:endParaRPr lang="en-US" sz="2000" dirty="0"/>
          </a:p>
        </p:txBody>
      </p:sp>
      <p:grpSp>
        <p:nvGrpSpPr>
          <p:cNvPr id="37" name="Группа 36"/>
          <p:cNvGrpSpPr/>
          <p:nvPr/>
        </p:nvGrpSpPr>
        <p:grpSpPr>
          <a:xfrm>
            <a:off x="569169" y="3508271"/>
            <a:ext cx="7519822" cy="3172453"/>
            <a:chOff x="569169" y="3508271"/>
            <a:chExt cx="7519822" cy="3172453"/>
          </a:xfrm>
        </p:grpSpPr>
        <p:sp>
          <p:nvSpPr>
            <p:cNvPr id="17" name="Овал 16"/>
            <p:cNvSpPr/>
            <p:nvPr/>
          </p:nvSpPr>
          <p:spPr>
            <a:xfrm>
              <a:off x="7908991" y="3508271"/>
              <a:ext cx="180000" cy="18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Прямая со стрелкой 18"/>
            <p:cNvCxnSpPr/>
            <p:nvPr/>
          </p:nvCxnSpPr>
          <p:spPr>
            <a:xfrm flipH="1">
              <a:off x="5788058" y="3627978"/>
              <a:ext cx="2153017" cy="140459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0" name="Группа 29"/>
            <p:cNvGrpSpPr/>
            <p:nvPr/>
          </p:nvGrpSpPr>
          <p:grpSpPr>
            <a:xfrm>
              <a:off x="569169" y="4963892"/>
              <a:ext cx="5225141" cy="1716832"/>
              <a:chOff x="569169" y="4833258"/>
              <a:chExt cx="5225141" cy="1716832"/>
            </a:xfrm>
          </p:grpSpPr>
          <p:graphicFrame>
            <p:nvGraphicFramePr>
              <p:cNvPr id="29" name="Chart 1"/>
              <p:cNvGraphicFramePr>
                <a:graphicFrameLocks/>
              </p:cNvGraphicFramePr>
              <p:nvPr/>
            </p:nvGraphicFramePr>
            <p:xfrm>
              <a:off x="569169" y="4833258"/>
              <a:ext cx="5225141" cy="1716832"/>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p:cNvSpPr txBox="1"/>
              <p:nvPr/>
            </p:nvSpPr>
            <p:spPr>
              <a:xfrm>
                <a:off x="1101009" y="4889241"/>
                <a:ext cx="1545616" cy="276999"/>
              </a:xfrm>
              <a:prstGeom prst="rect">
                <a:avLst/>
              </a:prstGeom>
              <a:noFill/>
            </p:spPr>
            <p:txBody>
              <a:bodyPr wrap="none" rtlCol="0">
                <a:spAutoFit/>
              </a:bodyPr>
              <a:lstStyle/>
              <a:p>
                <a:r>
                  <a:rPr lang="en-US" sz="1200" b="1" dirty="0" smtClean="0">
                    <a:latin typeface="Arial" pitchFamily="34" charset="0"/>
                    <a:cs typeface="Arial" pitchFamily="34" charset="0"/>
                  </a:rPr>
                  <a:t>DE7 (</a:t>
                </a:r>
                <a:r>
                  <a:rPr lang="en-US" sz="1200" b="1" dirty="0" err="1" smtClean="0">
                    <a:latin typeface="Arial" pitchFamily="34" charset="0"/>
                    <a:cs typeface="Arial" pitchFamily="34" charset="0"/>
                  </a:rPr>
                  <a:t>Neuglobsow</a:t>
                </a:r>
                <a:r>
                  <a:rPr lang="en-US" sz="1200" b="1" dirty="0" smtClean="0">
                    <a:latin typeface="Arial" pitchFamily="34" charset="0"/>
                    <a:cs typeface="Arial" pitchFamily="34" charset="0"/>
                  </a:rPr>
                  <a:t>)</a:t>
                </a:r>
                <a:endParaRPr lang="en-US" sz="1200" b="1" dirty="0">
                  <a:latin typeface="Arial" pitchFamily="34" charset="0"/>
                  <a:cs typeface="Arial"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righ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35"/>
          <p:cNvSpPr>
            <a:spLocks noChangeArrowheads="1"/>
          </p:cNvSpPr>
          <p:nvPr/>
        </p:nvSpPr>
        <p:spPr bwMode="auto">
          <a:xfrm>
            <a:off x="4629873" y="6494463"/>
            <a:ext cx="4495077" cy="344487"/>
          </a:xfrm>
          <a:prstGeom prst="rect">
            <a:avLst/>
          </a:prstGeom>
          <a:ln w="6350" algn="ctr">
            <a:noFill/>
            <a:miter lim="800000"/>
            <a:headEnd/>
            <a:tailEnd/>
          </a:ln>
          <a:effectLst/>
        </p:spPr>
        <p:txBody>
          <a:bodyPr wrap="none" anchor="ctr"/>
          <a:lstStyle/>
          <a:p>
            <a:endParaRPr lang="en-US"/>
          </a:p>
        </p:txBody>
      </p:sp>
      <p:sp>
        <p:nvSpPr>
          <p:cNvPr id="5" name="Text Box 43"/>
          <p:cNvSpPr txBox="1">
            <a:spLocks noChangeArrowheads="1"/>
          </p:cNvSpPr>
          <p:nvPr/>
        </p:nvSpPr>
        <p:spPr bwMode="auto">
          <a:xfrm>
            <a:off x="649465" y="1628188"/>
            <a:ext cx="7888046" cy="1372683"/>
          </a:xfrm>
          <a:prstGeom prst="rect">
            <a:avLst/>
          </a:prstGeom>
          <a:noFill/>
          <a:ln w="9525">
            <a:noFill/>
            <a:miter lim="800000"/>
            <a:headEnd/>
            <a:tailEnd/>
          </a:ln>
        </p:spPr>
        <p:txBody>
          <a:bodyPr wrap="square">
            <a:spAutoFit/>
          </a:bodyPr>
          <a:lstStyle/>
          <a:p>
            <a:pPr marL="271463" indent="-271463">
              <a:spcBef>
                <a:spcPct val="40000"/>
              </a:spcBef>
              <a:buClr>
                <a:schemeClr val="tx2"/>
              </a:buClr>
              <a:tabLst>
                <a:tab pos="271463" algn="l"/>
              </a:tabLst>
            </a:pPr>
            <a:r>
              <a:rPr lang="en-US" sz="1600" b="1" dirty="0" smtClean="0">
                <a:solidFill>
                  <a:srgbClr val="7030A0"/>
                </a:solidFill>
                <a:latin typeface="+mn-lt"/>
              </a:rPr>
              <a:t>Analysis of model sensitivity to major B(a)P processes:</a:t>
            </a:r>
          </a:p>
          <a:p>
            <a:pPr marL="176213" indent="-176213">
              <a:spcBef>
                <a:spcPct val="40000"/>
              </a:spcBef>
              <a:buClr>
                <a:schemeClr val="tx2"/>
              </a:buClr>
              <a:buFontTx/>
              <a:buChar char="•"/>
              <a:tabLst>
                <a:tab pos="180975" algn="l"/>
              </a:tabLst>
            </a:pPr>
            <a:r>
              <a:rPr lang="en-US" sz="1600" dirty="0" smtClean="0">
                <a:solidFill>
                  <a:schemeClr val="accent6">
                    <a:lumMod val="75000"/>
                  </a:schemeClr>
                </a:solidFill>
                <a:latin typeface="+mn-lt"/>
              </a:rPr>
              <a:t>Key processes</a:t>
            </a:r>
            <a:r>
              <a:rPr lang="en-US" sz="1600" dirty="0" smtClean="0">
                <a:latin typeface="+mn-lt"/>
              </a:rPr>
              <a:t>: degradation, gas-particle partitioning, air-surface exchange</a:t>
            </a:r>
          </a:p>
          <a:p>
            <a:pPr marL="176213" indent="-176213">
              <a:spcBef>
                <a:spcPct val="40000"/>
              </a:spcBef>
              <a:buClr>
                <a:schemeClr val="tx2"/>
              </a:buClr>
              <a:buFontTx/>
              <a:buChar char="•"/>
              <a:tabLst>
                <a:tab pos="180975" algn="l"/>
              </a:tabLst>
            </a:pPr>
            <a:r>
              <a:rPr lang="en-US" sz="1600" dirty="0" smtClean="0">
                <a:latin typeface="+mn-lt"/>
              </a:rPr>
              <a:t>Largest sensitivity to the model scheme of </a:t>
            </a:r>
            <a:r>
              <a:rPr lang="en-US" sz="1600" dirty="0" smtClean="0">
                <a:solidFill>
                  <a:schemeClr val="accent6">
                    <a:lumMod val="75000"/>
                  </a:schemeClr>
                </a:solidFill>
                <a:latin typeface="+mn-lt"/>
              </a:rPr>
              <a:t>B(a)P degradation </a:t>
            </a:r>
            <a:r>
              <a:rPr lang="en-US" sz="1600" dirty="0" smtClean="0">
                <a:latin typeface="+mn-lt"/>
              </a:rPr>
              <a:t>in air </a:t>
            </a:r>
          </a:p>
          <a:p>
            <a:pPr marL="176213" indent="-176213">
              <a:spcBef>
                <a:spcPct val="40000"/>
              </a:spcBef>
              <a:buClr>
                <a:schemeClr val="tx2"/>
              </a:buClr>
              <a:buFontTx/>
              <a:buChar char="•"/>
              <a:tabLst>
                <a:tab pos="180975" algn="l"/>
              </a:tabLst>
            </a:pPr>
            <a:r>
              <a:rPr lang="en-US" sz="1600" dirty="0" smtClean="0">
                <a:latin typeface="+mn-lt"/>
              </a:rPr>
              <a:t>Results of the study will be used to </a:t>
            </a:r>
            <a:r>
              <a:rPr lang="en-US" sz="1600" dirty="0" smtClean="0">
                <a:solidFill>
                  <a:schemeClr val="accent6">
                    <a:lumMod val="75000"/>
                  </a:schemeClr>
                </a:solidFill>
                <a:latin typeface="+mn-lt"/>
              </a:rPr>
              <a:t>improve model parameterizations </a:t>
            </a:r>
            <a:r>
              <a:rPr lang="en-US" sz="1600" dirty="0" smtClean="0">
                <a:latin typeface="+mn-lt"/>
              </a:rPr>
              <a:t>of GLEMOS  </a:t>
            </a:r>
          </a:p>
        </p:txBody>
      </p:sp>
      <p:sp>
        <p:nvSpPr>
          <p:cNvPr id="8" name="Text Box 43"/>
          <p:cNvSpPr txBox="1">
            <a:spLocks noChangeArrowheads="1"/>
          </p:cNvSpPr>
          <p:nvPr/>
        </p:nvSpPr>
        <p:spPr bwMode="auto">
          <a:xfrm>
            <a:off x="0" y="6346377"/>
            <a:ext cx="9144000" cy="338554"/>
          </a:xfrm>
          <a:prstGeom prst="rect">
            <a:avLst/>
          </a:prstGeom>
          <a:noFill/>
          <a:ln w="9525">
            <a:noFill/>
            <a:miter lim="800000"/>
            <a:headEnd/>
            <a:tailEnd/>
          </a:ln>
        </p:spPr>
        <p:txBody>
          <a:bodyPr wrap="square">
            <a:spAutoFit/>
          </a:bodyPr>
          <a:lstStyle/>
          <a:p>
            <a:pPr marL="4763" indent="-4763" algn="ctr">
              <a:spcBef>
                <a:spcPct val="40000"/>
              </a:spcBef>
              <a:buClr>
                <a:schemeClr val="tx2"/>
              </a:buClr>
            </a:pPr>
            <a:r>
              <a:rPr lang="en-US" sz="1600" b="1" dirty="0" smtClean="0">
                <a:solidFill>
                  <a:schemeClr val="tx2"/>
                </a:solidFill>
                <a:latin typeface="+mj-lt"/>
              </a:rPr>
              <a:t>Co-operation with national experts from France (INERIS) and Spain (CIEMAT )</a:t>
            </a:r>
          </a:p>
        </p:txBody>
      </p:sp>
      <p:grpSp>
        <p:nvGrpSpPr>
          <p:cNvPr id="28" name="Группа 27"/>
          <p:cNvGrpSpPr/>
          <p:nvPr/>
        </p:nvGrpSpPr>
        <p:grpSpPr>
          <a:xfrm>
            <a:off x="525105" y="3188416"/>
            <a:ext cx="3585240" cy="3008108"/>
            <a:chOff x="525105" y="3188416"/>
            <a:chExt cx="3585240" cy="3008108"/>
          </a:xfrm>
        </p:grpSpPr>
        <p:grpSp>
          <p:nvGrpSpPr>
            <p:cNvPr id="22" name="Группа 21"/>
            <p:cNvGrpSpPr/>
            <p:nvPr/>
          </p:nvGrpSpPr>
          <p:grpSpPr>
            <a:xfrm>
              <a:off x="525105" y="3584813"/>
              <a:ext cx="2515173" cy="2160000"/>
              <a:chOff x="431795" y="3584813"/>
              <a:chExt cx="2515173" cy="2160000"/>
            </a:xfrm>
          </p:grpSpPr>
          <p:pic>
            <p:nvPicPr>
              <p:cNvPr id="10" name="Рисунок 9" descr="CH_REF.gif"/>
              <p:cNvPicPr>
                <a:picLocks noChangeAspect="1"/>
              </p:cNvPicPr>
              <p:nvPr/>
            </p:nvPicPr>
            <p:blipFill>
              <a:blip r:embed="rId2" cstate="print"/>
              <a:stretch>
                <a:fillRect/>
              </a:stretch>
            </p:blipFill>
            <p:spPr>
              <a:xfrm>
                <a:off x="431795" y="3584813"/>
                <a:ext cx="2515173" cy="2160000"/>
              </a:xfrm>
              <a:prstGeom prst="rect">
                <a:avLst/>
              </a:prstGeom>
              <a:ln w="0">
                <a:solidFill>
                  <a:schemeClr val="tx1"/>
                </a:solidFill>
              </a:ln>
            </p:spPr>
          </p:pic>
          <p:sp>
            <p:nvSpPr>
              <p:cNvPr id="21" name="TextBox 20"/>
              <p:cNvSpPr txBox="1"/>
              <p:nvPr/>
            </p:nvSpPr>
            <p:spPr>
              <a:xfrm>
                <a:off x="446372" y="3601095"/>
                <a:ext cx="1065187" cy="307777"/>
              </a:xfrm>
              <a:prstGeom prst="rect">
                <a:avLst/>
              </a:prstGeom>
              <a:solidFill>
                <a:srgbClr val="FFFFFF">
                  <a:alpha val="80000"/>
                </a:srgbClr>
              </a:solidFill>
            </p:spPr>
            <p:txBody>
              <a:bodyPr wrap="square" rtlCol="0">
                <a:spAutoFit/>
              </a:bodyPr>
              <a:lstStyle/>
              <a:p>
                <a:r>
                  <a:rPr lang="en-US" sz="1400" b="1" dirty="0" smtClean="0">
                    <a:latin typeface="Arial" pitchFamily="34" charset="0"/>
                    <a:cs typeface="Arial" pitchFamily="34" charset="0"/>
                  </a:rPr>
                  <a:t>CHIMERE</a:t>
                </a:r>
                <a:endParaRPr lang="ru-RU" sz="1400" b="1" dirty="0">
                  <a:latin typeface="Arial" pitchFamily="34" charset="0"/>
                  <a:cs typeface="Arial" pitchFamily="34" charset="0"/>
                </a:endParaRPr>
              </a:p>
            </p:txBody>
          </p:sp>
        </p:grpSp>
        <p:sp>
          <p:nvSpPr>
            <p:cNvPr id="11" name="Text Box 71"/>
            <p:cNvSpPr txBox="1">
              <a:spLocks noChangeArrowheads="1"/>
            </p:cNvSpPr>
            <p:nvPr/>
          </p:nvSpPr>
          <p:spPr bwMode="auto">
            <a:xfrm>
              <a:off x="968120" y="3188416"/>
              <a:ext cx="2967540" cy="338554"/>
            </a:xfrm>
            <a:prstGeom prst="rect">
              <a:avLst/>
            </a:prstGeom>
            <a:noFill/>
            <a:ln w="6350" algn="ctr">
              <a:noFill/>
              <a:miter lim="800000"/>
              <a:headEnd/>
              <a:tailEnd/>
            </a:ln>
            <a:effectLst/>
          </p:spPr>
          <p:txBody>
            <a:bodyPr wrap="square">
              <a:spAutoFit/>
            </a:bodyPr>
            <a:lstStyle/>
            <a:p>
              <a:pPr algn="ctr"/>
              <a:r>
                <a:rPr lang="en-US" sz="1600" dirty="0" smtClean="0">
                  <a:latin typeface="+mn-lt"/>
                </a:rPr>
                <a:t>B(a)P air concentration (2015)</a:t>
              </a:r>
              <a:endParaRPr lang="ru-RU" sz="1600" dirty="0">
                <a:latin typeface="+mn-lt"/>
              </a:endParaRPr>
            </a:p>
          </p:txBody>
        </p:sp>
        <p:grpSp>
          <p:nvGrpSpPr>
            <p:cNvPr id="23" name="Группа 22"/>
            <p:cNvGrpSpPr/>
            <p:nvPr/>
          </p:nvGrpSpPr>
          <p:grpSpPr>
            <a:xfrm>
              <a:off x="1595172" y="4036524"/>
              <a:ext cx="2515173" cy="2160000"/>
              <a:chOff x="979326" y="4036524"/>
              <a:chExt cx="2515173" cy="2160000"/>
            </a:xfrm>
          </p:grpSpPr>
          <p:pic>
            <p:nvPicPr>
              <p:cNvPr id="9" name="Рисунок 8" descr="gl_ref.gif"/>
              <p:cNvPicPr>
                <a:picLocks noChangeAspect="1"/>
              </p:cNvPicPr>
              <p:nvPr/>
            </p:nvPicPr>
            <p:blipFill>
              <a:blip r:embed="rId3" cstate="print"/>
              <a:stretch>
                <a:fillRect/>
              </a:stretch>
            </p:blipFill>
            <p:spPr>
              <a:xfrm>
                <a:off x="979326" y="4036524"/>
                <a:ext cx="2515173" cy="2160000"/>
              </a:xfrm>
              <a:prstGeom prst="rect">
                <a:avLst/>
              </a:prstGeom>
              <a:ln w="0">
                <a:solidFill>
                  <a:schemeClr val="tx1"/>
                </a:solidFill>
              </a:ln>
            </p:spPr>
          </p:pic>
          <p:sp>
            <p:nvSpPr>
              <p:cNvPr id="12" name="TextBox 11"/>
              <p:cNvSpPr txBox="1"/>
              <p:nvPr/>
            </p:nvSpPr>
            <p:spPr>
              <a:xfrm>
                <a:off x="993769" y="4036524"/>
                <a:ext cx="956329" cy="307777"/>
              </a:xfrm>
              <a:prstGeom prst="rect">
                <a:avLst/>
              </a:prstGeom>
              <a:solidFill>
                <a:srgbClr val="FFFFFF">
                  <a:alpha val="80000"/>
                </a:srgbClr>
              </a:solidFill>
            </p:spPr>
            <p:txBody>
              <a:bodyPr wrap="square" rtlCol="0">
                <a:spAutoFit/>
              </a:bodyPr>
              <a:lstStyle/>
              <a:p>
                <a:r>
                  <a:rPr lang="en-US" sz="1400" b="1" dirty="0" smtClean="0">
                    <a:latin typeface="Arial" pitchFamily="34" charset="0"/>
                    <a:cs typeface="Arial" pitchFamily="34" charset="0"/>
                  </a:rPr>
                  <a:t>GLEMOS</a:t>
                </a:r>
                <a:endParaRPr lang="ru-RU" sz="1400" b="1" dirty="0">
                  <a:latin typeface="Arial" pitchFamily="34" charset="0"/>
                  <a:cs typeface="Arial" pitchFamily="34" charset="0"/>
                </a:endParaRPr>
              </a:p>
            </p:txBody>
          </p:sp>
        </p:grpSp>
      </p:grpSp>
      <p:sp>
        <p:nvSpPr>
          <p:cNvPr id="19" name="Rectangle 25"/>
          <p:cNvSpPr>
            <a:spLocks noChangeArrowheads="1"/>
          </p:cNvSpPr>
          <p:nvPr/>
        </p:nvSpPr>
        <p:spPr bwMode="auto">
          <a:xfrm>
            <a:off x="0" y="1054100"/>
            <a:ext cx="9144000" cy="454189"/>
          </a:xfrm>
          <a:prstGeom prst="rect">
            <a:avLst/>
          </a:prstGeom>
          <a:noFill/>
          <a:ln w="9525">
            <a:noFill/>
            <a:miter lim="800000"/>
            <a:headEnd/>
            <a:tailEnd/>
          </a:ln>
          <a:effectLst/>
        </p:spPr>
        <p:txBody>
          <a:bodyPr/>
          <a:lstStyle/>
          <a:p>
            <a:pPr marL="4763" indent="-4763" algn="ctr">
              <a:spcBef>
                <a:spcPct val="40000"/>
              </a:spcBef>
              <a:buClr>
                <a:schemeClr val="tx2"/>
              </a:buClr>
            </a:pPr>
            <a:r>
              <a:rPr lang="en-US" sz="2000" b="1" dirty="0" smtClean="0"/>
              <a:t>Case study on </a:t>
            </a:r>
            <a:r>
              <a:rPr lang="en-US" sz="2000" b="1" dirty="0" smtClean="0">
                <a:solidFill>
                  <a:schemeClr val="accent6">
                    <a:lumMod val="75000"/>
                  </a:schemeClr>
                </a:solidFill>
              </a:rPr>
              <a:t>B(a)P pollution </a:t>
            </a:r>
            <a:r>
              <a:rPr lang="en-US" sz="2000" b="1" dirty="0" smtClean="0"/>
              <a:t>in Europe and France (2018-2019)</a:t>
            </a:r>
          </a:p>
        </p:txBody>
      </p:sp>
      <p:sp>
        <p:nvSpPr>
          <p:cNvPr id="20" name="Rectangle 8"/>
          <p:cNvSpPr txBox="1">
            <a:spLocks noChangeArrowheads="1"/>
          </p:cNvSpPr>
          <p:nvPr/>
        </p:nvSpPr>
        <p:spPr bwMode="auto">
          <a:xfrm>
            <a:off x="0" y="292100"/>
            <a:ext cx="9143999"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chemeClr val="tx2"/>
                </a:solidFill>
                <a:effectLst/>
                <a:uLnTx/>
                <a:uFillTx/>
                <a:latin typeface="+mj-lt"/>
                <a:ea typeface="+mj-ea"/>
                <a:cs typeface="+mj-cs"/>
              </a:rPr>
              <a:t>Country-scale assessment (France)</a:t>
            </a:r>
            <a:endParaRPr kumimoji="0" lang="ru-RU"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25" name="Прямоугольник 11"/>
          <p:cNvSpPr>
            <a:spLocks noChangeArrowheads="1"/>
          </p:cNvSpPr>
          <p:nvPr/>
        </p:nvSpPr>
        <p:spPr bwMode="auto">
          <a:xfrm>
            <a:off x="0" y="0"/>
            <a:ext cx="9144000" cy="338554"/>
          </a:xfrm>
          <a:prstGeom prst="rect">
            <a:avLst/>
          </a:prstGeom>
          <a:noFill/>
          <a:ln w="9525">
            <a:noFill/>
            <a:miter lim="800000"/>
            <a:headEnd/>
            <a:tailEnd/>
          </a:ln>
        </p:spPr>
        <p:txBody>
          <a:bodyPr wrap="square">
            <a:spAutoFit/>
          </a:bodyPr>
          <a:lstStyle/>
          <a:p>
            <a:r>
              <a:rPr lang="en-US" sz="1600" i="1" dirty="0">
                <a:solidFill>
                  <a:schemeClr val="accent3">
                    <a:lumMod val="75000"/>
                  </a:schemeClr>
                </a:solidFill>
              </a:rPr>
              <a:t>Co-operation with national experts</a:t>
            </a:r>
            <a:endParaRPr lang="ru-RU" sz="1600" i="1" dirty="0">
              <a:solidFill>
                <a:schemeClr val="accent3">
                  <a:lumMod val="75000"/>
                </a:schemeClr>
              </a:solidFill>
            </a:endParaRPr>
          </a:p>
        </p:txBody>
      </p:sp>
      <p:grpSp>
        <p:nvGrpSpPr>
          <p:cNvPr id="30" name="Группа 29"/>
          <p:cNvGrpSpPr/>
          <p:nvPr/>
        </p:nvGrpSpPr>
        <p:grpSpPr>
          <a:xfrm>
            <a:off x="4618652" y="3284831"/>
            <a:ext cx="4114800" cy="2960341"/>
            <a:chOff x="4618652" y="3284831"/>
            <a:chExt cx="4114800" cy="2960341"/>
          </a:xfrm>
        </p:grpSpPr>
        <p:grpSp>
          <p:nvGrpSpPr>
            <p:cNvPr id="27" name="Группа 26"/>
            <p:cNvGrpSpPr/>
            <p:nvPr/>
          </p:nvGrpSpPr>
          <p:grpSpPr>
            <a:xfrm>
              <a:off x="4618652" y="3284831"/>
              <a:ext cx="4114800" cy="2960341"/>
              <a:chOff x="4618652" y="3284831"/>
              <a:chExt cx="4114800" cy="2960341"/>
            </a:xfrm>
          </p:grpSpPr>
          <p:sp>
            <p:nvSpPr>
              <p:cNvPr id="14" name="Text Box 71"/>
              <p:cNvSpPr txBox="1">
                <a:spLocks noChangeArrowheads="1"/>
              </p:cNvSpPr>
              <p:nvPr/>
            </p:nvSpPr>
            <p:spPr bwMode="auto">
              <a:xfrm>
                <a:off x="5188996" y="5744093"/>
                <a:ext cx="1318296" cy="292388"/>
              </a:xfrm>
              <a:prstGeom prst="rect">
                <a:avLst/>
              </a:prstGeom>
              <a:noFill/>
              <a:ln w="6350" algn="ctr">
                <a:noFill/>
                <a:miter lim="800000"/>
                <a:headEnd/>
                <a:tailEnd/>
              </a:ln>
              <a:effectLst/>
            </p:spPr>
            <p:txBody>
              <a:bodyPr wrap="square">
                <a:spAutoFit/>
              </a:bodyPr>
              <a:lstStyle/>
              <a:p>
                <a:pPr algn="ctr"/>
                <a:r>
                  <a:rPr lang="en-US" sz="1300" dirty="0" smtClean="0">
                    <a:latin typeface="Arial" pitchFamily="34" charset="0"/>
                    <a:cs typeface="Arial" pitchFamily="34" charset="0"/>
                  </a:rPr>
                  <a:t>Degradation</a:t>
                </a:r>
                <a:endParaRPr lang="ru-RU" sz="1300" dirty="0">
                  <a:latin typeface="Arial" pitchFamily="34" charset="0"/>
                  <a:cs typeface="Arial" pitchFamily="34" charset="0"/>
                </a:endParaRPr>
              </a:p>
            </p:txBody>
          </p:sp>
          <p:sp>
            <p:nvSpPr>
              <p:cNvPr id="43" name="Text Box 71"/>
              <p:cNvSpPr txBox="1">
                <a:spLocks noChangeArrowheads="1"/>
              </p:cNvSpPr>
              <p:nvPr/>
            </p:nvSpPr>
            <p:spPr bwMode="auto">
              <a:xfrm>
                <a:off x="6240299" y="5743396"/>
                <a:ext cx="1278811" cy="492443"/>
              </a:xfrm>
              <a:prstGeom prst="rect">
                <a:avLst/>
              </a:prstGeom>
              <a:noFill/>
              <a:ln w="6350" algn="ctr">
                <a:noFill/>
                <a:miter lim="800000"/>
                <a:headEnd/>
                <a:tailEnd/>
              </a:ln>
              <a:effectLst/>
            </p:spPr>
            <p:txBody>
              <a:bodyPr wrap="square">
                <a:spAutoFit/>
              </a:bodyPr>
              <a:lstStyle/>
              <a:p>
                <a:pPr algn="ctr"/>
                <a:r>
                  <a:rPr lang="en-US" sz="1300" dirty="0" smtClean="0">
                    <a:latin typeface="Arial" pitchFamily="34" charset="0"/>
                    <a:cs typeface="Arial" pitchFamily="34" charset="0"/>
                  </a:rPr>
                  <a:t>Gas-particle partitioning</a:t>
                </a:r>
                <a:endParaRPr lang="ru-RU" sz="1300" dirty="0">
                  <a:latin typeface="Arial" pitchFamily="34" charset="0"/>
                  <a:cs typeface="Arial" pitchFamily="34" charset="0"/>
                </a:endParaRPr>
              </a:p>
            </p:txBody>
          </p:sp>
          <p:sp>
            <p:nvSpPr>
              <p:cNvPr id="44" name="Text Box 71"/>
              <p:cNvSpPr txBox="1">
                <a:spLocks noChangeArrowheads="1"/>
              </p:cNvSpPr>
              <p:nvPr/>
            </p:nvSpPr>
            <p:spPr bwMode="auto">
              <a:xfrm>
                <a:off x="7338992" y="5752729"/>
                <a:ext cx="1151865" cy="492443"/>
              </a:xfrm>
              <a:prstGeom prst="rect">
                <a:avLst/>
              </a:prstGeom>
              <a:noFill/>
              <a:ln w="6350" algn="ctr">
                <a:noFill/>
                <a:miter lim="800000"/>
                <a:headEnd/>
                <a:tailEnd/>
              </a:ln>
              <a:effectLst/>
            </p:spPr>
            <p:txBody>
              <a:bodyPr wrap="square">
                <a:spAutoFit/>
              </a:bodyPr>
              <a:lstStyle/>
              <a:p>
                <a:pPr algn="ctr"/>
                <a:r>
                  <a:rPr lang="en-US" sz="1300" dirty="0" smtClean="0">
                    <a:latin typeface="Arial" pitchFamily="34" charset="0"/>
                    <a:cs typeface="Arial" pitchFamily="34" charset="0"/>
                  </a:rPr>
                  <a:t>Air-surface exchange</a:t>
                </a:r>
                <a:endParaRPr lang="ru-RU" sz="1300" dirty="0">
                  <a:latin typeface="Arial" pitchFamily="34" charset="0"/>
                  <a:cs typeface="Arial" pitchFamily="34" charset="0"/>
                </a:endParaRPr>
              </a:p>
            </p:txBody>
          </p:sp>
          <p:sp>
            <p:nvSpPr>
              <p:cNvPr id="18" name="Text Box 71"/>
              <p:cNvSpPr txBox="1">
                <a:spLocks noChangeArrowheads="1"/>
              </p:cNvSpPr>
              <p:nvPr/>
            </p:nvSpPr>
            <p:spPr bwMode="auto">
              <a:xfrm>
                <a:off x="4823926" y="3284831"/>
                <a:ext cx="3909526" cy="338554"/>
              </a:xfrm>
              <a:prstGeom prst="rect">
                <a:avLst/>
              </a:prstGeom>
              <a:noFill/>
              <a:ln w="6350" algn="ctr">
                <a:noFill/>
                <a:miter lim="800000"/>
                <a:headEnd/>
                <a:tailEnd/>
              </a:ln>
              <a:effectLst/>
            </p:spPr>
            <p:txBody>
              <a:bodyPr wrap="square">
                <a:spAutoFit/>
              </a:bodyPr>
              <a:lstStyle/>
              <a:p>
                <a:pPr algn="ctr"/>
                <a:r>
                  <a:rPr lang="en-US" sz="1600" dirty="0" smtClean="0">
                    <a:latin typeface="+mn-lt"/>
                  </a:rPr>
                  <a:t>Model sensitivity to major processes</a:t>
                </a:r>
                <a:endParaRPr lang="ru-RU" sz="1600" dirty="0">
                  <a:latin typeface="+mn-lt"/>
                </a:endParaRPr>
              </a:p>
            </p:txBody>
          </p:sp>
          <p:graphicFrame>
            <p:nvGraphicFramePr>
              <p:cNvPr id="26" name="Диаграмма 25"/>
              <p:cNvGraphicFramePr/>
              <p:nvPr/>
            </p:nvGraphicFramePr>
            <p:xfrm>
              <a:off x="4618652" y="3638938"/>
              <a:ext cx="3890866" cy="2239347"/>
            </p:xfrm>
            <a:graphic>
              <a:graphicData uri="http://schemas.openxmlformats.org/drawingml/2006/chart">
                <c:chart xmlns:c="http://schemas.openxmlformats.org/drawingml/2006/chart" xmlns:r="http://schemas.openxmlformats.org/officeDocument/2006/relationships" r:id="rId4"/>
              </a:graphicData>
            </a:graphic>
          </p:graphicFrame>
        </p:grpSp>
        <p:sp>
          <p:nvSpPr>
            <p:cNvPr id="29" name="Скругленный прямоугольник 28"/>
            <p:cNvSpPr/>
            <p:nvPr/>
          </p:nvSpPr>
          <p:spPr>
            <a:xfrm>
              <a:off x="5362222" y="3872089"/>
              <a:ext cx="824089" cy="1817511"/>
            </a:xfrm>
            <a:prstGeom prst="round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8"/>
          <p:cNvSpPr txBox="1">
            <a:spLocks noChangeArrowheads="1"/>
          </p:cNvSpPr>
          <p:nvPr/>
        </p:nvSpPr>
        <p:spPr bwMode="auto">
          <a:xfrm>
            <a:off x="0" y="292100"/>
            <a:ext cx="9143999"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600" kern="0" dirty="0" smtClean="0">
                <a:solidFill>
                  <a:schemeClr val="tx2"/>
                </a:solidFill>
                <a:latin typeface="+mj-lt"/>
                <a:ea typeface="+mj-ea"/>
                <a:cs typeface="+mj-cs"/>
              </a:rPr>
              <a:t>New findings in Hg atmospheric chemistry</a:t>
            </a:r>
            <a:endParaRPr kumimoji="0" lang="ru-RU" sz="3600" b="0" i="0" u="none" strike="noStrike" kern="0" cap="none" spc="0" normalizeH="0" baseline="0" noProof="0" dirty="0" smtClean="0">
              <a:ln>
                <a:noFill/>
              </a:ln>
              <a:solidFill>
                <a:schemeClr val="tx2"/>
              </a:solidFill>
              <a:effectLst/>
              <a:uLnTx/>
              <a:uFillTx/>
              <a:latin typeface="+mj-lt"/>
              <a:ea typeface="+mj-ea"/>
              <a:cs typeface="+mj-cs"/>
            </a:endParaRPr>
          </a:p>
        </p:txBody>
      </p:sp>
      <p:grpSp>
        <p:nvGrpSpPr>
          <p:cNvPr id="56" name="Группа 55"/>
          <p:cNvGrpSpPr/>
          <p:nvPr/>
        </p:nvGrpSpPr>
        <p:grpSpPr>
          <a:xfrm>
            <a:off x="5639964" y="1364317"/>
            <a:ext cx="3109699" cy="1974096"/>
            <a:chOff x="5639964" y="1364317"/>
            <a:chExt cx="3109699" cy="1974096"/>
          </a:xfrm>
        </p:grpSpPr>
        <p:grpSp>
          <p:nvGrpSpPr>
            <p:cNvPr id="2" name="Группа 50"/>
            <p:cNvGrpSpPr/>
            <p:nvPr/>
          </p:nvGrpSpPr>
          <p:grpSpPr>
            <a:xfrm>
              <a:off x="5639964" y="1364317"/>
              <a:ext cx="3095625" cy="1974096"/>
              <a:chOff x="5509330" y="1317674"/>
              <a:chExt cx="3095625" cy="1974096"/>
            </a:xfrm>
          </p:grpSpPr>
          <p:sp>
            <p:nvSpPr>
              <p:cNvPr id="93" name="Прямоугольник 92"/>
              <p:cNvSpPr/>
              <p:nvPr/>
            </p:nvSpPr>
            <p:spPr>
              <a:xfrm>
                <a:off x="5509330" y="1691570"/>
                <a:ext cx="3095625" cy="1600200"/>
              </a:xfrm>
              <a:prstGeom prst="rect">
                <a:avLst/>
              </a:prstGeom>
              <a:gradFill>
                <a:gsLst>
                  <a:gs pos="0">
                    <a:srgbClr val="6699FF"/>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71"/>
              <p:cNvSpPr txBox="1">
                <a:spLocks noChangeArrowheads="1"/>
              </p:cNvSpPr>
              <p:nvPr/>
            </p:nvSpPr>
            <p:spPr bwMode="auto">
              <a:xfrm>
                <a:off x="5666130" y="1317674"/>
                <a:ext cx="2763192" cy="338554"/>
              </a:xfrm>
              <a:prstGeom prst="rect">
                <a:avLst/>
              </a:prstGeom>
              <a:noFill/>
              <a:ln w="6350" algn="ctr">
                <a:noFill/>
                <a:miter lim="800000"/>
                <a:headEnd/>
                <a:tailEnd/>
              </a:ln>
              <a:effectLst/>
            </p:spPr>
            <p:txBody>
              <a:bodyPr wrap="none">
                <a:spAutoFit/>
              </a:bodyPr>
              <a:lstStyle/>
              <a:p>
                <a:r>
                  <a:rPr lang="en-US" sz="1600" dirty="0" smtClean="0">
                    <a:latin typeface="+mj-lt"/>
                  </a:rPr>
                  <a:t>Hg chemical transformations</a:t>
                </a:r>
                <a:endParaRPr lang="ru-RU" sz="1600" dirty="0">
                  <a:latin typeface="+mj-lt"/>
                </a:endParaRPr>
              </a:p>
            </p:txBody>
          </p:sp>
        </p:grpSp>
        <p:grpSp>
          <p:nvGrpSpPr>
            <p:cNvPr id="3" name="Group 145"/>
            <p:cNvGrpSpPr>
              <a:grpSpLocks/>
            </p:cNvGrpSpPr>
            <p:nvPr/>
          </p:nvGrpSpPr>
          <p:grpSpPr bwMode="auto">
            <a:xfrm>
              <a:off x="5737745" y="2179538"/>
              <a:ext cx="595313" cy="390525"/>
              <a:chOff x="4194" y="1683"/>
              <a:chExt cx="375" cy="246"/>
            </a:xfrm>
          </p:grpSpPr>
          <p:grpSp>
            <p:nvGrpSpPr>
              <p:cNvPr id="4" name="Group 139"/>
              <p:cNvGrpSpPr>
                <a:grpSpLocks/>
              </p:cNvGrpSpPr>
              <p:nvPr/>
            </p:nvGrpSpPr>
            <p:grpSpPr bwMode="auto">
              <a:xfrm>
                <a:off x="4194" y="1683"/>
                <a:ext cx="348" cy="246"/>
                <a:chOff x="3962" y="1832"/>
                <a:chExt cx="348" cy="246"/>
              </a:xfrm>
            </p:grpSpPr>
            <p:sp>
              <p:nvSpPr>
                <p:cNvPr id="27" name="Oval 140"/>
                <p:cNvSpPr>
                  <a:spLocks noChangeArrowheads="1"/>
                </p:cNvSpPr>
                <p:nvPr/>
              </p:nvSpPr>
              <p:spPr bwMode="auto">
                <a:xfrm>
                  <a:off x="3982" y="1832"/>
                  <a:ext cx="328" cy="246"/>
                </a:xfrm>
                <a:prstGeom prst="ellipse">
                  <a:avLst/>
                </a:prstGeom>
                <a:solidFill>
                  <a:schemeClr val="accent3">
                    <a:lumMod val="20000"/>
                    <a:lumOff val="80000"/>
                  </a:schemeClr>
                </a:solidFill>
                <a:ln w="6350" algn="ctr">
                  <a:solidFill>
                    <a:schemeClr val="tx1"/>
                  </a:solidFill>
                  <a:round/>
                  <a:headEnd/>
                  <a:tailEnd/>
                </a:ln>
                <a:effectLst/>
              </p:spPr>
              <p:txBody>
                <a:bodyPr wrap="none" anchor="ctr"/>
                <a:lstStyle/>
                <a:p>
                  <a:endParaRPr lang="en-US"/>
                </a:p>
              </p:txBody>
            </p:sp>
            <p:sp>
              <p:nvSpPr>
                <p:cNvPr id="28" name="Text Box 141"/>
                <p:cNvSpPr txBox="1">
                  <a:spLocks noChangeArrowheads="1"/>
                </p:cNvSpPr>
                <p:nvPr/>
              </p:nvSpPr>
              <p:spPr bwMode="auto">
                <a:xfrm>
                  <a:off x="3962" y="1837"/>
                  <a:ext cx="299" cy="192"/>
                </a:xfrm>
                <a:prstGeom prst="rect">
                  <a:avLst/>
                </a:prstGeom>
                <a:noFill/>
                <a:ln w="6350" algn="ctr">
                  <a:noFill/>
                  <a:miter lim="800000"/>
                  <a:headEnd/>
                  <a:tailEnd/>
                </a:ln>
                <a:effectLst/>
              </p:spPr>
              <p:txBody>
                <a:bodyPr wrap="none">
                  <a:spAutoFit/>
                </a:bodyPr>
                <a:lstStyle/>
                <a:p>
                  <a:r>
                    <a:rPr lang="en-US" sz="1400" dirty="0">
                      <a:latin typeface="Arial" charset="0"/>
                    </a:rPr>
                    <a:t>Hg</a:t>
                  </a:r>
                  <a:r>
                    <a:rPr lang="en-US" sz="1400" baseline="30000" dirty="0">
                      <a:latin typeface="Arial" charset="0"/>
                    </a:rPr>
                    <a:t>0</a:t>
                  </a:r>
                  <a:endParaRPr lang="en-GB" sz="1400" baseline="-25000" dirty="0">
                    <a:latin typeface="Arial" charset="0"/>
                  </a:endParaRPr>
                </a:p>
              </p:txBody>
            </p:sp>
          </p:grpSp>
          <p:sp>
            <p:nvSpPr>
              <p:cNvPr id="26" name="Text Box 142"/>
              <p:cNvSpPr txBox="1">
                <a:spLocks noChangeArrowheads="1"/>
              </p:cNvSpPr>
              <p:nvPr/>
            </p:nvSpPr>
            <p:spPr bwMode="auto">
              <a:xfrm>
                <a:off x="4337" y="1768"/>
                <a:ext cx="232" cy="144"/>
              </a:xfrm>
              <a:prstGeom prst="rect">
                <a:avLst/>
              </a:prstGeom>
              <a:noFill/>
              <a:ln w="6350" algn="ctr">
                <a:noFill/>
                <a:miter lim="800000"/>
                <a:headEnd/>
                <a:tailEnd/>
              </a:ln>
              <a:effectLst/>
            </p:spPr>
            <p:txBody>
              <a:bodyPr wrap="none">
                <a:spAutoFit/>
              </a:bodyPr>
              <a:lstStyle/>
              <a:p>
                <a:r>
                  <a:rPr lang="en-US" sz="900" dirty="0">
                    <a:latin typeface="Arial" charset="0"/>
                  </a:rPr>
                  <a:t>gas</a:t>
                </a:r>
                <a:endParaRPr lang="en-GB" sz="900" dirty="0">
                  <a:latin typeface="Arial" charset="0"/>
                </a:endParaRPr>
              </a:p>
            </p:txBody>
          </p:sp>
        </p:grpSp>
        <p:grpSp>
          <p:nvGrpSpPr>
            <p:cNvPr id="5" name="Группа 46"/>
            <p:cNvGrpSpPr/>
            <p:nvPr/>
          </p:nvGrpSpPr>
          <p:grpSpPr>
            <a:xfrm>
              <a:off x="6378550" y="1820535"/>
              <a:ext cx="1252009" cy="446310"/>
              <a:chOff x="6434536" y="1582509"/>
              <a:chExt cx="1252009" cy="446310"/>
            </a:xfrm>
          </p:grpSpPr>
          <p:sp>
            <p:nvSpPr>
              <p:cNvPr id="37" name="Freeform 155"/>
              <p:cNvSpPr>
                <a:spLocks/>
              </p:cNvSpPr>
              <p:nvPr/>
            </p:nvSpPr>
            <p:spPr bwMode="auto">
              <a:xfrm>
                <a:off x="6482664" y="1841491"/>
                <a:ext cx="1020871" cy="187328"/>
              </a:xfrm>
              <a:custGeom>
                <a:avLst/>
                <a:gdLst>
                  <a:gd name="connsiteX0" fmla="*/ 30305 w 40305"/>
                  <a:gd name="connsiteY0" fmla="*/ 37423 h 37423"/>
                  <a:gd name="connsiteX1" fmla="*/ 0 w 40305"/>
                  <a:gd name="connsiteY1" fmla="*/ 0 h 37423"/>
                  <a:gd name="connsiteX0" fmla="*/ 49542 w 59542"/>
                  <a:gd name="connsiteY0" fmla="*/ 2749 h 3127"/>
                  <a:gd name="connsiteX1" fmla="*/ 0 w 59542"/>
                  <a:gd name="connsiteY1" fmla="*/ 378 h 3127"/>
                  <a:gd name="connsiteX0" fmla="*/ 8321 w 10000"/>
                  <a:gd name="connsiteY0" fmla="*/ 21210 h 21210"/>
                  <a:gd name="connsiteX1" fmla="*/ 0 w 10000"/>
                  <a:gd name="connsiteY1" fmla="*/ 13628 h 21210"/>
                  <a:gd name="connsiteX0" fmla="*/ 8321 w 8321"/>
                  <a:gd name="connsiteY0" fmla="*/ 21210 h 21210"/>
                  <a:gd name="connsiteX1" fmla="*/ 0 w 8321"/>
                  <a:gd name="connsiteY1" fmla="*/ 13628 h 21210"/>
                  <a:gd name="connsiteX0" fmla="*/ 9908 w 9908"/>
                  <a:gd name="connsiteY0" fmla="*/ 7875 h 7875"/>
                  <a:gd name="connsiteX1" fmla="*/ 0 w 9908"/>
                  <a:gd name="connsiteY1" fmla="*/ 7409 h 7875"/>
                  <a:gd name="connsiteX0" fmla="*/ 10000 w 10000"/>
                  <a:gd name="connsiteY0" fmla="*/ 10000 h 10000"/>
                  <a:gd name="connsiteX1" fmla="*/ 0 w 10000"/>
                  <a:gd name="connsiteY1" fmla="*/ 9408 h 10000"/>
                  <a:gd name="connsiteX0" fmla="*/ 10000 w 10000"/>
                  <a:gd name="connsiteY0" fmla="*/ 7566 h 7566"/>
                  <a:gd name="connsiteX1" fmla="*/ 0 w 10000"/>
                  <a:gd name="connsiteY1" fmla="*/ 6974 h 7566"/>
                  <a:gd name="connsiteX0" fmla="*/ 10000 w 10000"/>
                  <a:gd name="connsiteY0" fmla="*/ 9217 h 9218"/>
                  <a:gd name="connsiteX1" fmla="*/ 0 w 10000"/>
                  <a:gd name="connsiteY1" fmla="*/ 9218 h 9218"/>
                  <a:gd name="connsiteX0" fmla="*/ 10000 w 10000"/>
                  <a:gd name="connsiteY0" fmla="*/ 9999 h 10000"/>
                  <a:gd name="connsiteX1" fmla="*/ 0 w 10000"/>
                  <a:gd name="connsiteY1" fmla="*/ 10000 h 10000"/>
                  <a:gd name="connsiteX0" fmla="*/ 10000 w 10000"/>
                  <a:gd name="connsiteY0" fmla="*/ 11131 h 11132"/>
                  <a:gd name="connsiteX1" fmla="*/ 0 w 10000"/>
                  <a:gd name="connsiteY1" fmla="*/ 11132 h 11132"/>
                  <a:gd name="connsiteX0" fmla="*/ 10000 w 10000"/>
                  <a:gd name="connsiteY0" fmla="*/ 11131 h 11132"/>
                  <a:gd name="connsiteX1" fmla="*/ 0 w 10000"/>
                  <a:gd name="connsiteY1" fmla="*/ 11132 h 11132"/>
                </a:gdLst>
                <a:ahLst/>
                <a:cxnLst>
                  <a:cxn ang="0">
                    <a:pos x="connsiteX0" y="connsiteY0"/>
                  </a:cxn>
                  <a:cxn ang="0">
                    <a:pos x="connsiteX1" y="connsiteY1"/>
                  </a:cxn>
                </a:cxnLst>
                <a:rect l="l" t="t" r="r" b="b"/>
                <a:pathLst>
                  <a:path w="10000" h="11132">
                    <a:moveTo>
                      <a:pt x="10000" y="11131"/>
                    </a:moveTo>
                    <a:cubicBezTo>
                      <a:pt x="7791" y="1321"/>
                      <a:pt x="2611" y="0"/>
                      <a:pt x="0" y="11132"/>
                    </a:cubicBezTo>
                  </a:path>
                </a:pathLst>
              </a:custGeom>
              <a:noFill/>
              <a:ln w="50800" cap="flat" cmpd="sng">
                <a:solidFill>
                  <a:schemeClr val="accent5">
                    <a:lumMod val="75000"/>
                  </a:schemeClr>
                </a:solidFill>
                <a:prstDash val="solid"/>
                <a:round/>
                <a:headEnd type="stealth" w="med" len="med"/>
                <a:tailEnd type="none" w="med" len="med"/>
              </a:ln>
              <a:effectLst/>
            </p:spPr>
            <p:txBody>
              <a:bodyPr/>
              <a:lstStyle/>
              <a:p>
                <a:endParaRPr lang="en-US"/>
              </a:p>
            </p:txBody>
          </p:sp>
          <p:sp>
            <p:nvSpPr>
              <p:cNvPr id="75" name="TextBox 74"/>
              <p:cNvSpPr txBox="1"/>
              <p:nvPr/>
            </p:nvSpPr>
            <p:spPr>
              <a:xfrm>
                <a:off x="6434536" y="1582509"/>
                <a:ext cx="1252009" cy="307777"/>
              </a:xfrm>
              <a:prstGeom prst="rect">
                <a:avLst/>
              </a:prstGeom>
              <a:noFill/>
            </p:spPr>
            <p:txBody>
              <a:bodyPr wrap="none" rtlCol="0">
                <a:spAutoFit/>
              </a:bodyPr>
              <a:lstStyle/>
              <a:p>
                <a:r>
                  <a:rPr lang="en-US" sz="1400" b="1" dirty="0" smtClean="0">
                    <a:solidFill>
                      <a:schemeClr val="accent5">
                        <a:lumMod val="75000"/>
                      </a:schemeClr>
                    </a:solidFill>
                    <a:latin typeface="Arial" pitchFamily="34" charset="0"/>
                    <a:cs typeface="Arial" pitchFamily="34" charset="0"/>
                  </a:rPr>
                  <a:t>Br, </a:t>
                </a:r>
                <a:r>
                  <a:rPr lang="en-US" sz="1400" b="1" dirty="0" err="1" smtClean="0">
                    <a:solidFill>
                      <a:schemeClr val="accent5">
                        <a:lumMod val="75000"/>
                      </a:schemeClr>
                    </a:solidFill>
                    <a:latin typeface="Arial" pitchFamily="34" charset="0"/>
                    <a:cs typeface="Arial" pitchFamily="34" charset="0"/>
                  </a:rPr>
                  <a:t>Cl</a:t>
                </a:r>
                <a:r>
                  <a:rPr lang="en-US" sz="1400" b="1" dirty="0" smtClean="0">
                    <a:solidFill>
                      <a:schemeClr val="accent5">
                        <a:lumMod val="75000"/>
                      </a:schemeClr>
                    </a:solidFill>
                    <a:latin typeface="Arial" pitchFamily="34" charset="0"/>
                    <a:cs typeface="Arial" pitchFamily="34" charset="0"/>
                  </a:rPr>
                  <a:t>, OH …</a:t>
                </a:r>
                <a:endParaRPr lang="en-US" sz="1400" b="1" dirty="0">
                  <a:solidFill>
                    <a:schemeClr val="accent5">
                      <a:lumMod val="75000"/>
                    </a:schemeClr>
                  </a:solidFill>
                  <a:latin typeface="Arial" pitchFamily="34" charset="0"/>
                  <a:cs typeface="Arial" pitchFamily="34" charset="0"/>
                </a:endParaRPr>
              </a:p>
            </p:txBody>
          </p:sp>
        </p:grpSp>
        <p:grpSp>
          <p:nvGrpSpPr>
            <p:cNvPr id="50" name="Группа 49"/>
            <p:cNvGrpSpPr/>
            <p:nvPr/>
          </p:nvGrpSpPr>
          <p:grpSpPr>
            <a:xfrm>
              <a:off x="6421916" y="2457342"/>
              <a:ext cx="1020871" cy="484542"/>
              <a:chOff x="6412585" y="2578645"/>
              <a:chExt cx="1020871" cy="484542"/>
            </a:xfrm>
          </p:grpSpPr>
          <p:sp>
            <p:nvSpPr>
              <p:cNvPr id="73" name="Freeform 155"/>
              <p:cNvSpPr>
                <a:spLocks/>
              </p:cNvSpPr>
              <p:nvPr/>
            </p:nvSpPr>
            <p:spPr bwMode="auto">
              <a:xfrm>
                <a:off x="6412585" y="2578645"/>
                <a:ext cx="1020871" cy="188932"/>
              </a:xfrm>
              <a:custGeom>
                <a:avLst/>
                <a:gdLst>
                  <a:gd name="connsiteX0" fmla="*/ 30305 w 40305"/>
                  <a:gd name="connsiteY0" fmla="*/ 37423 h 37423"/>
                  <a:gd name="connsiteX1" fmla="*/ 0 w 40305"/>
                  <a:gd name="connsiteY1" fmla="*/ 0 h 37423"/>
                  <a:gd name="connsiteX0" fmla="*/ 49542 w 59542"/>
                  <a:gd name="connsiteY0" fmla="*/ 2749 h 3127"/>
                  <a:gd name="connsiteX1" fmla="*/ 0 w 59542"/>
                  <a:gd name="connsiteY1" fmla="*/ 378 h 3127"/>
                  <a:gd name="connsiteX0" fmla="*/ 8321 w 10000"/>
                  <a:gd name="connsiteY0" fmla="*/ 21210 h 21210"/>
                  <a:gd name="connsiteX1" fmla="*/ 0 w 10000"/>
                  <a:gd name="connsiteY1" fmla="*/ 13628 h 21210"/>
                  <a:gd name="connsiteX0" fmla="*/ 8321 w 8321"/>
                  <a:gd name="connsiteY0" fmla="*/ 21210 h 21210"/>
                  <a:gd name="connsiteX1" fmla="*/ 0 w 8321"/>
                  <a:gd name="connsiteY1" fmla="*/ 13628 h 21210"/>
                  <a:gd name="connsiteX0" fmla="*/ 9908 w 9908"/>
                  <a:gd name="connsiteY0" fmla="*/ 7875 h 7875"/>
                  <a:gd name="connsiteX1" fmla="*/ 0 w 9908"/>
                  <a:gd name="connsiteY1" fmla="*/ 7409 h 7875"/>
                  <a:gd name="connsiteX0" fmla="*/ 10000 w 10000"/>
                  <a:gd name="connsiteY0" fmla="*/ 10000 h 10000"/>
                  <a:gd name="connsiteX1" fmla="*/ 0 w 10000"/>
                  <a:gd name="connsiteY1" fmla="*/ 9408 h 10000"/>
                  <a:gd name="connsiteX0" fmla="*/ 10000 w 10000"/>
                  <a:gd name="connsiteY0" fmla="*/ 7566 h 7566"/>
                  <a:gd name="connsiteX1" fmla="*/ 0 w 10000"/>
                  <a:gd name="connsiteY1" fmla="*/ 6974 h 7566"/>
                  <a:gd name="connsiteX0" fmla="*/ 10000 w 10000"/>
                  <a:gd name="connsiteY0" fmla="*/ 10000 h 15827"/>
                  <a:gd name="connsiteX1" fmla="*/ 0 w 10000"/>
                  <a:gd name="connsiteY1" fmla="*/ 9218 h 15827"/>
                  <a:gd name="connsiteX0" fmla="*/ 10000 w 10000"/>
                  <a:gd name="connsiteY0" fmla="*/ 782 h 6696"/>
                  <a:gd name="connsiteX1" fmla="*/ 0 w 10000"/>
                  <a:gd name="connsiteY1" fmla="*/ 0 h 6696"/>
                  <a:gd name="connsiteX0" fmla="*/ 10000 w 10000"/>
                  <a:gd name="connsiteY0" fmla="*/ 1168 h 10260"/>
                  <a:gd name="connsiteX1" fmla="*/ 0 w 10000"/>
                  <a:gd name="connsiteY1" fmla="*/ 0 h 10260"/>
                  <a:gd name="connsiteX0" fmla="*/ 10000 w 10000"/>
                  <a:gd name="connsiteY0" fmla="*/ 1168 h 12338"/>
                  <a:gd name="connsiteX1" fmla="*/ 0 w 10000"/>
                  <a:gd name="connsiteY1" fmla="*/ 0 h 12338"/>
                  <a:gd name="connsiteX0" fmla="*/ 10000 w 10000"/>
                  <a:gd name="connsiteY0" fmla="*/ 1168 h 12987"/>
                  <a:gd name="connsiteX1" fmla="*/ 0 w 10000"/>
                  <a:gd name="connsiteY1" fmla="*/ 0 h 12987"/>
                  <a:gd name="connsiteX0" fmla="*/ 10000 w 10000"/>
                  <a:gd name="connsiteY0" fmla="*/ 1168 h 12338"/>
                  <a:gd name="connsiteX1" fmla="*/ 0 w 10000"/>
                  <a:gd name="connsiteY1" fmla="*/ 0 h 12338"/>
                  <a:gd name="connsiteX0" fmla="*/ 10000 w 10000"/>
                  <a:gd name="connsiteY0" fmla="*/ 1168 h 11818"/>
                  <a:gd name="connsiteX1" fmla="*/ 0 w 10000"/>
                  <a:gd name="connsiteY1" fmla="*/ 0 h 11818"/>
                  <a:gd name="connsiteX0" fmla="*/ 10000 w 10000"/>
                  <a:gd name="connsiteY0" fmla="*/ 1168 h 11949"/>
                  <a:gd name="connsiteX1" fmla="*/ 0 w 10000"/>
                  <a:gd name="connsiteY1" fmla="*/ 0 h 11949"/>
                  <a:gd name="connsiteX0" fmla="*/ 10000 w 10000"/>
                  <a:gd name="connsiteY0" fmla="*/ 1168 h 15066"/>
                  <a:gd name="connsiteX1" fmla="*/ 0 w 10000"/>
                  <a:gd name="connsiteY1" fmla="*/ 0 h 15066"/>
                  <a:gd name="connsiteX0" fmla="*/ 10000 w 10000"/>
                  <a:gd name="connsiteY0" fmla="*/ 1168 h 15066"/>
                  <a:gd name="connsiteX1" fmla="*/ 0 w 10000"/>
                  <a:gd name="connsiteY1" fmla="*/ 0 h 15066"/>
                  <a:gd name="connsiteX0" fmla="*/ 10000 w 10000"/>
                  <a:gd name="connsiteY0" fmla="*/ 1168 h 15325"/>
                  <a:gd name="connsiteX1" fmla="*/ 0 w 10000"/>
                  <a:gd name="connsiteY1" fmla="*/ 0 h 15325"/>
                  <a:gd name="connsiteX0" fmla="*/ 10000 w 10000"/>
                  <a:gd name="connsiteY0" fmla="*/ 1168 h 15456"/>
                  <a:gd name="connsiteX1" fmla="*/ 0 w 10000"/>
                  <a:gd name="connsiteY1" fmla="*/ 0 h 15456"/>
                </a:gdLst>
                <a:ahLst/>
                <a:cxnLst>
                  <a:cxn ang="0">
                    <a:pos x="connsiteX0" y="connsiteY0"/>
                  </a:cxn>
                  <a:cxn ang="0">
                    <a:pos x="connsiteX1" y="connsiteY1"/>
                  </a:cxn>
                </a:cxnLst>
                <a:rect l="l" t="t" r="r" b="b"/>
                <a:pathLst>
                  <a:path w="10000" h="15456">
                    <a:moveTo>
                      <a:pt x="10000" y="1168"/>
                    </a:moveTo>
                    <a:cubicBezTo>
                      <a:pt x="7137" y="15325"/>
                      <a:pt x="2658" y="15456"/>
                      <a:pt x="0" y="0"/>
                    </a:cubicBezTo>
                  </a:path>
                </a:pathLst>
              </a:custGeom>
              <a:noFill/>
              <a:ln w="50800" cap="flat" cmpd="sng">
                <a:solidFill>
                  <a:srgbClr val="009900"/>
                </a:solidFill>
                <a:prstDash val="solid"/>
                <a:round/>
                <a:headEnd type="none" w="med" len="med"/>
                <a:tailEnd type="stealth" w="med" len="med"/>
              </a:ln>
              <a:effectLst/>
            </p:spPr>
            <p:txBody>
              <a:bodyPr/>
              <a:lstStyle/>
              <a:p>
                <a:endParaRPr lang="en-US"/>
              </a:p>
            </p:txBody>
          </p:sp>
          <p:sp>
            <p:nvSpPr>
              <p:cNvPr id="76" name="TextBox 75"/>
              <p:cNvSpPr txBox="1"/>
              <p:nvPr/>
            </p:nvSpPr>
            <p:spPr>
              <a:xfrm>
                <a:off x="6634448" y="2724633"/>
                <a:ext cx="663964" cy="338554"/>
              </a:xfrm>
              <a:prstGeom prst="rect">
                <a:avLst/>
              </a:prstGeom>
              <a:noFill/>
            </p:spPr>
            <p:txBody>
              <a:bodyPr wrap="none" rtlCol="0">
                <a:spAutoFit/>
              </a:bodyPr>
              <a:lstStyle/>
              <a:p>
                <a:r>
                  <a:rPr lang="en-US" sz="1400" b="1" dirty="0" err="1" smtClean="0">
                    <a:solidFill>
                      <a:srgbClr val="009900"/>
                    </a:solidFill>
                    <a:latin typeface="Arial" pitchFamily="34" charset="0"/>
                    <a:cs typeface="Arial" pitchFamily="34" charset="0"/>
                  </a:rPr>
                  <a:t>h</a:t>
                </a:r>
                <a:r>
                  <a:rPr lang="en-US" sz="1600" b="1" dirty="0" err="1" smtClean="0">
                    <a:solidFill>
                      <a:srgbClr val="009900"/>
                    </a:solidFill>
                    <a:latin typeface="Symbol" pitchFamily="18" charset="2"/>
                    <a:cs typeface="Arial" pitchFamily="34" charset="0"/>
                  </a:rPr>
                  <a:t>n</a:t>
                </a:r>
                <a:r>
                  <a:rPr lang="en-US" sz="1400" b="1" dirty="0" smtClean="0">
                    <a:solidFill>
                      <a:srgbClr val="009900"/>
                    </a:solidFill>
                    <a:latin typeface="Symbol" pitchFamily="18" charset="2"/>
                    <a:cs typeface="Arial" pitchFamily="34" charset="0"/>
                  </a:rPr>
                  <a:t> </a:t>
                </a:r>
                <a:r>
                  <a:rPr lang="en-US" sz="1400" b="1" dirty="0" smtClean="0">
                    <a:solidFill>
                      <a:srgbClr val="009900"/>
                    </a:solidFill>
                    <a:latin typeface="Arial" pitchFamily="34" charset="0"/>
                    <a:cs typeface="Arial" pitchFamily="34" charset="0"/>
                  </a:rPr>
                  <a:t>- ?</a:t>
                </a:r>
                <a:endParaRPr lang="en-US" sz="1400" b="1" dirty="0">
                  <a:solidFill>
                    <a:srgbClr val="009900"/>
                  </a:solidFill>
                  <a:latin typeface="Arial" pitchFamily="34" charset="0"/>
                  <a:cs typeface="Arial" pitchFamily="34" charset="0"/>
                </a:endParaRPr>
              </a:p>
            </p:txBody>
          </p:sp>
        </p:grpSp>
        <p:grpSp>
          <p:nvGrpSpPr>
            <p:cNvPr id="7" name="Группа 49"/>
            <p:cNvGrpSpPr/>
            <p:nvPr/>
          </p:nvGrpSpPr>
          <p:grpSpPr>
            <a:xfrm>
              <a:off x="7533206" y="1887437"/>
              <a:ext cx="1216457" cy="920747"/>
              <a:chOff x="7589192" y="1701804"/>
              <a:chExt cx="1216457" cy="920747"/>
            </a:xfrm>
          </p:grpSpPr>
          <p:grpSp>
            <p:nvGrpSpPr>
              <p:cNvPr id="8" name="Группа 45"/>
              <p:cNvGrpSpPr/>
              <p:nvPr/>
            </p:nvGrpSpPr>
            <p:grpSpPr>
              <a:xfrm>
                <a:off x="7589192" y="1701804"/>
                <a:ext cx="593725" cy="390525"/>
                <a:chOff x="7589192" y="1701804"/>
                <a:chExt cx="593725" cy="390525"/>
              </a:xfrm>
            </p:grpSpPr>
            <p:sp>
              <p:nvSpPr>
                <p:cNvPr id="35" name="Oval 66"/>
                <p:cNvSpPr>
                  <a:spLocks noChangeArrowheads="1"/>
                </p:cNvSpPr>
                <p:nvPr/>
              </p:nvSpPr>
              <p:spPr bwMode="auto">
                <a:xfrm>
                  <a:off x="7620939" y="1701804"/>
                  <a:ext cx="520700" cy="390525"/>
                </a:xfrm>
                <a:prstGeom prst="ellipse">
                  <a:avLst/>
                </a:prstGeom>
                <a:solidFill>
                  <a:schemeClr val="accent3">
                    <a:lumMod val="20000"/>
                    <a:lumOff val="80000"/>
                  </a:schemeClr>
                </a:solidFill>
                <a:ln w="6350" algn="ctr">
                  <a:solidFill>
                    <a:schemeClr val="tx1"/>
                  </a:solidFill>
                  <a:round/>
                  <a:headEnd/>
                  <a:tailEnd/>
                </a:ln>
                <a:effectLst/>
              </p:spPr>
              <p:txBody>
                <a:bodyPr wrap="none" anchor="ctr"/>
                <a:lstStyle/>
                <a:p>
                  <a:endParaRPr lang="en-US"/>
                </a:p>
              </p:txBody>
            </p:sp>
            <p:sp>
              <p:nvSpPr>
                <p:cNvPr id="36" name="Text Box 67"/>
                <p:cNvSpPr txBox="1">
                  <a:spLocks noChangeArrowheads="1"/>
                </p:cNvSpPr>
                <p:nvPr/>
              </p:nvSpPr>
              <p:spPr bwMode="auto">
                <a:xfrm>
                  <a:off x="7589192" y="1712916"/>
                  <a:ext cx="474663" cy="304800"/>
                </a:xfrm>
                <a:prstGeom prst="rect">
                  <a:avLst/>
                </a:prstGeom>
                <a:noFill/>
                <a:ln w="6350" algn="ctr">
                  <a:noFill/>
                  <a:miter lim="800000"/>
                  <a:headEnd/>
                  <a:tailEnd/>
                </a:ln>
                <a:effectLst/>
              </p:spPr>
              <p:txBody>
                <a:bodyPr wrap="none">
                  <a:spAutoFit/>
                </a:bodyPr>
                <a:lstStyle/>
                <a:p>
                  <a:r>
                    <a:rPr lang="en-US" sz="1400" dirty="0" err="1">
                      <a:latin typeface="Arial" charset="0"/>
                    </a:rPr>
                    <a:t>Hg</a:t>
                  </a:r>
                  <a:r>
                    <a:rPr lang="en-US" sz="1400" baseline="30000" dirty="0" err="1">
                      <a:latin typeface="Arial" charset="0"/>
                    </a:rPr>
                    <a:t>II</a:t>
                  </a:r>
                  <a:endParaRPr lang="en-GB" sz="1400" baseline="30000" dirty="0">
                    <a:latin typeface="Arial" charset="0"/>
                  </a:endParaRPr>
                </a:p>
              </p:txBody>
            </p:sp>
            <p:sp>
              <p:nvSpPr>
                <p:cNvPr id="34" name="Text Box 143"/>
                <p:cNvSpPr txBox="1">
                  <a:spLocks noChangeArrowheads="1"/>
                </p:cNvSpPr>
                <p:nvPr/>
              </p:nvSpPr>
              <p:spPr bwMode="auto">
                <a:xfrm>
                  <a:off x="7814617" y="1836741"/>
                  <a:ext cx="368300" cy="228600"/>
                </a:xfrm>
                <a:prstGeom prst="rect">
                  <a:avLst/>
                </a:prstGeom>
                <a:noFill/>
                <a:ln w="6350" algn="ctr">
                  <a:noFill/>
                  <a:miter lim="800000"/>
                  <a:headEnd/>
                  <a:tailEnd/>
                </a:ln>
                <a:effectLst/>
              </p:spPr>
              <p:txBody>
                <a:bodyPr wrap="none">
                  <a:spAutoFit/>
                </a:bodyPr>
                <a:lstStyle/>
                <a:p>
                  <a:r>
                    <a:rPr lang="en-US" sz="900" dirty="0">
                      <a:latin typeface="Arial" charset="0"/>
                    </a:rPr>
                    <a:t>gas</a:t>
                  </a:r>
                  <a:endParaRPr lang="en-GB" sz="900" dirty="0">
                    <a:latin typeface="Arial" charset="0"/>
                  </a:endParaRPr>
                </a:p>
              </p:txBody>
            </p:sp>
          </p:grpSp>
          <p:grpSp>
            <p:nvGrpSpPr>
              <p:cNvPr id="9" name="Group 146"/>
              <p:cNvGrpSpPr>
                <a:grpSpLocks/>
              </p:cNvGrpSpPr>
              <p:nvPr/>
            </p:nvGrpSpPr>
            <p:grpSpPr bwMode="auto">
              <a:xfrm>
                <a:off x="7697139" y="2232026"/>
                <a:ext cx="608013" cy="390525"/>
                <a:chOff x="3904" y="1830"/>
                <a:chExt cx="383" cy="246"/>
              </a:xfrm>
            </p:grpSpPr>
            <p:grpSp>
              <p:nvGrpSpPr>
                <p:cNvPr id="10" name="Group 62"/>
                <p:cNvGrpSpPr>
                  <a:grpSpLocks/>
                </p:cNvGrpSpPr>
                <p:nvPr/>
              </p:nvGrpSpPr>
              <p:grpSpPr bwMode="auto">
                <a:xfrm>
                  <a:off x="3904" y="1830"/>
                  <a:ext cx="348" cy="246"/>
                  <a:chOff x="3962" y="1832"/>
                  <a:chExt cx="348" cy="246"/>
                </a:xfrm>
              </p:grpSpPr>
              <p:sp>
                <p:nvSpPr>
                  <p:cNvPr id="31" name="Oval 63"/>
                  <p:cNvSpPr>
                    <a:spLocks noChangeArrowheads="1"/>
                  </p:cNvSpPr>
                  <p:nvPr/>
                </p:nvSpPr>
                <p:spPr bwMode="auto">
                  <a:xfrm>
                    <a:off x="3982" y="1832"/>
                    <a:ext cx="328" cy="246"/>
                  </a:xfrm>
                  <a:prstGeom prst="ellipse">
                    <a:avLst/>
                  </a:prstGeom>
                  <a:solidFill>
                    <a:schemeClr val="accent3">
                      <a:lumMod val="20000"/>
                      <a:lumOff val="80000"/>
                    </a:schemeClr>
                  </a:solidFill>
                  <a:ln w="6350" algn="ctr">
                    <a:solidFill>
                      <a:schemeClr val="tx1"/>
                    </a:solidFill>
                    <a:round/>
                    <a:headEnd/>
                    <a:tailEnd/>
                  </a:ln>
                  <a:effectLst/>
                </p:spPr>
                <p:txBody>
                  <a:bodyPr wrap="none" anchor="ctr"/>
                  <a:lstStyle/>
                  <a:p>
                    <a:endParaRPr lang="en-US"/>
                  </a:p>
                </p:txBody>
              </p:sp>
              <p:sp>
                <p:nvSpPr>
                  <p:cNvPr id="32" name="Text Box 64"/>
                  <p:cNvSpPr txBox="1">
                    <a:spLocks noChangeArrowheads="1"/>
                  </p:cNvSpPr>
                  <p:nvPr/>
                </p:nvSpPr>
                <p:spPr bwMode="auto">
                  <a:xfrm>
                    <a:off x="3962" y="1837"/>
                    <a:ext cx="299" cy="192"/>
                  </a:xfrm>
                  <a:prstGeom prst="rect">
                    <a:avLst/>
                  </a:prstGeom>
                  <a:noFill/>
                  <a:ln w="6350" algn="ctr">
                    <a:noFill/>
                    <a:miter lim="800000"/>
                    <a:headEnd/>
                    <a:tailEnd/>
                  </a:ln>
                  <a:effectLst/>
                </p:spPr>
                <p:txBody>
                  <a:bodyPr wrap="none">
                    <a:spAutoFit/>
                  </a:bodyPr>
                  <a:lstStyle/>
                  <a:p>
                    <a:r>
                      <a:rPr lang="en-US" sz="1400" dirty="0" err="1">
                        <a:latin typeface="Arial" charset="0"/>
                      </a:rPr>
                      <a:t>Hg</a:t>
                    </a:r>
                    <a:r>
                      <a:rPr lang="en-US" sz="1400" baseline="30000" dirty="0" err="1">
                        <a:latin typeface="Arial" charset="0"/>
                      </a:rPr>
                      <a:t>II</a:t>
                    </a:r>
                    <a:endParaRPr lang="en-GB" sz="1400" baseline="-25000" dirty="0">
                      <a:latin typeface="Arial" charset="0"/>
                    </a:endParaRPr>
                  </a:p>
                </p:txBody>
              </p:sp>
            </p:grpSp>
            <p:sp>
              <p:nvSpPr>
                <p:cNvPr id="30" name="Text Box 144"/>
                <p:cNvSpPr txBox="1">
                  <a:spLocks noChangeArrowheads="1"/>
                </p:cNvSpPr>
                <p:nvPr/>
              </p:nvSpPr>
              <p:spPr bwMode="auto">
                <a:xfrm>
                  <a:off x="4047" y="1911"/>
                  <a:ext cx="240" cy="144"/>
                </a:xfrm>
                <a:prstGeom prst="rect">
                  <a:avLst/>
                </a:prstGeom>
                <a:noFill/>
                <a:ln w="6350" algn="ctr">
                  <a:noFill/>
                  <a:miter lim="800000"/>
                  <a:headEnd/>
                  <a:tailEnd/>
                </a:ln>
                <a:effectLst/>
              </p:spPr>
              <p:txBody>
                <a:bodyPr wrap="none">
                  <a:spAutoFit/>
                </a:bodyPr>
                <a:lstStyle/>
                <a:p>
                  <a:r>
                    <a:rPr lang="en-US" sz="900" dirty="0">
                      <a:latin typeface="Arial" charset="0"/>
                    </a:rPr>
                    <a:t>part</a:t>
                  </a:r>
                  <a:endParaRPr lang="en-GB" sz="900" dirty="0">
                    <a:latin typeface="Arial" charset="0"/>
                  </a:endParaRPr>
                </a:p>
              </p:txBody>
            </p:sp>
          </p:grpSp>
          <p:grpSp>
            <p:nvGrpSpPr>
              <p:cNvPr id="11" name="Группа 48"/>
              <p:cNvGrpSpPr/>
              <p:nvPr/>
            </p:nvGrpSpPr>
            <p:grpSpPr>
              <a:xfrm>
                <a:off x="8168612" y="1919240"/>
                <a:ext cx="637037" cy="442937"/>
                <a:chOff x="8168612" y="1919240"/>
                <a:chExt cx="637037" cy="442937"/>
              </a:xfrm>
            </p:grpSpPr>
            <p:sp>
              <p:nvSpPr>
                <p:cNvPr id="74" name="Freeform 155"/>
                <p:cNvSpPr>
                  <a:spLocks/>
                </p:cNvSpPr>
                <p:nvPr/>
              </p:nvSpPr>
              <p:spPr bwMode="auto">
                <a:xfrm>
                  <a:off x="8168612" y="1919240"/>
                  <a:ext cx="261838" cy="442937"/>
                </a:xfrm>
                <a:custGeom>
                  <a:avLst/>
                  <a:gdLst>
                    <a:gd name="connsiteX0" fmla="*/ 30305 w 40305"/>
                    <a:gd name="connsiteY0" fmla="*/ 37423 h 37423"/>
                    <a:gd name="connsiteX1" fmla="*/ 0 w 40305"/>
                    <a:gd name="connsiteY1" fmla="*/ 0 h 37423"/>
                    <a:gd name="connsiteX0" fmla="*/ 49542 w 59542"/>
                    <a:gd name="connsiteY0" fmla="*/ 2749 h 3127"/>
                    <a:gd name="connsiteX1" fmla="*/ 0 w 59542"/>
                    <a:gd name="connsiteY1" fmla="*/ 378 h 3127"/>
                    <a:gd name="connsiteX0" fmla="*/ 8321 w 10000"/>
                    <a:gd name="connsiteY0" fmla="*/ 21210 h 21210"/>
                    <a:gd name="connsiteX1" fmla="*/ 0 w 10000"/>
                    <a:gd name="connsiteY1" fmla="*/ 13628 h 21210"/>
                    <a:gd name="connsiteX0" fmla="*/ 8321 w 8321"/>
                    <a:gd name="connsiteY0" fmla="*/ 21210 h 21210"/>
                    <a:gd name="connsiteX1" fmla="*/ 0 w 8321"/>
                    <a:gd name="connsiteY1" fmla="*/ 13628 h 21210"/>
                    <a:gd name="connsiteX0" fmla="*/ 9908 w 9908"/>
                    <a:gd name="connsiteY0" fmla="*/ 7875 h 7875"/>
                    <a:gd name="connsiteX1" fmla="*/ 0 w 9908"/>
                    <a:gd name="connsiteY1" fmla="*/ 7409 h 7875"/>
                    <a:gd name="connsiteX0" fmla="*/ 10000 w 10000"/>
                    <a:gd name="connsiteY0" fmla="*/ 10000 h 10000"/>
                    <a:gd name="connsiteX1" fmla="*/ 0 w 10000"/>
                    <a:gd name="connsiteY1" fmla="*/ 9408 h 10000"/>
                    <a:gd name="connsiteX0" fmla="*/ 10000 w 10000"/>
                    <a:gd name="connsiteY0" fmla="*/ 7566 h 7566"/>
                    <a:gd name="connsiteX1" fmla="*/ 0 w 10000"/>
                    <a:gd name="connsiteY1" fmla="*/ 6974 h 7566"/>
                    <a:gd name="connsiteX0" fmla="*/ 10000 w 10000"/>
                    <a:gd name="connsiteY0" fmla="*/ 10000 h 15827"/>
                    <a:gd name="connsiteX1" fmla="*/ 0 w 10000"/>
                    <a:gd name="connsiteY1" fmla="*/ 9218 h 15827"/>
                    <a:gd name="connsiteX0" fmla="*/ 10000 w 10000"/>
                    <a:gd name="connsiteY0" fmla="*/ 782 h 6696"/>
                    <a:gd name="connsiteX1" fmla="*/ 0 w 10000"/>
                    <a:gd name="connsiteY1" fmla="*/ 0 h 6696"/>
                    <a:gd name="connsiteX0" fmla="*/ 10000 w 10000"/>
                    <a:gd name="connsiteY0" fmla="*/ 1168 h 10260"/>
                    <a:gd name="connsiteX1" fmla="*/ 0 w 10000"/>
                    <a:gd name="connsiteY1" fmla="*/ 0 h 10260"/>
                    <a:gd name="connsiteX0" fmla="*/ 10000 w 10000"/>
                    <a:gd name="connsiteY0" fmla="*/ 1168 h 12338"/>
                    <a:gd name="connsiteX1" fmla="*/ 0 w 10000"/>
                    <a:gd name="connsiteY1" fmla="*/ 0 h 12338"/>
                    <a:gd name="connsiteX0" fmla="*/ 10000 w 10000"/>
                    <a:gd name="connsiteY0" fmla="*/ 1168 h 12987"/>
                    <a:gd name="connsiteX1" fmla="*/ 0 w 10000"/>
                    <a:gd name="connsiteY1" fmla="*/ 0 h 12987"/>
                    <a:gd name="connsiteX0" fmla="*/ 10000 w 10000"/>
                    <a:gd name="connsiteY0" fmla="*/ 1168 h 12338"/>
                    <a:gd name="connsiteX1" fmla="*/ 0 w 10000"/>
                    <a:gd name="connsiteY1" fmla="*/ 0 h 12338"/>
                    <a:gd name="connsiteX0" fmla="*/ 10000 w 10000"/>
                    <a:gd name="connsiteY0" fmla="*/ 1168 h 11818"/>
                    <a:gd name="connsiteX1" fmla="*/ 0 w 10000"/>
                    <a:gd name="connsiteY1" fmla="*/ 0 h 11818"/>
                    <a:gd name="connsiteX0" fmla="*/ 10000 w 10000"/>
                    <a:gd name="connsiteY0" fmla="*/ 1168 h 11949"/>
                    <a:gd name="connsiteX1" fmla="*/ 0 w 10000"/>
                    <a:gd name="connsiteY1" fmla="*/ 0 h 11949"/>
                    <a:gd name="connsiteX0" fmla="*/ 10000 w 10000"/>
                    <a:gd name="connsiteY0" fmla="*/ 1168 h 15066"/>
                    <a:gd name="connsiteX1" fmla="*/ 0 w 10000"/>
                    <a:gd name="connsiteY1" fmla="*/ 0 h 15066"/>
                    <a:gd name="connsiteX0" fmla="*/ 10000 w 10000"/>
                    <a:gd name="connsiteY0" fmla="*/ 1168 h 15066"/>
                    <a:gd name="connsiteX1" fmla="*/ 0 w 10000"/>
                    <a:gd name="connsiteY1" fmla="*/ 0 h 15066"/>
                    <a:gd name="connsiteX0" fmla="*/ 10000 w 10000"/>
                    <a:gd name="connsiteY0" fmla="*/ 1168 h 15325"/>
                    <a:gd name="connsiteX1" fmla="*/ 0 w 10000"/>
                    <a:gd name="connsiteY1" fmla="*/ 0 h 15325"/>
                    <a:gd name="connsiteX0" fmla="*/ 10000 w 10000"/>
                    <a:gd name="connsiteY0" fmla="*/ 1168 h 15456"/>
                    <a:gd name="connsiteX1" fmla="*/ 0 w 10000"/>
                    <a:gd name="connsiteY1" fmla="*/ 0 h 15456"/>
                    <a:gd name="connsiteX0" fmla="*/ 8367 w 8367"/>
                    <a:gd name="connsiteY0" fmla="*/ 16363 h 30520"/>
                    <a:gd name="connsiteX1" fmla="*/ 0 w 8367"/>
                    <a:gd name="connsiteY1" fmla="*/ 0 h 30520"/>
                    <a:gd name="connsiteX0" fmla="*/ 3422 w 3422"/>
                    <a:gd name="connsiteY0" fmla="*/ 6893 h 11532"/>
                    <a:gd name="connsiteX1" fmla="*/ 169 w 3422"/>
                    <a:gd name="connsiteY1" fmla="*/ 0 h 11532"/>
                    <a:gd name="connsiteX0" fmla="*/ 9506 w 9506"/>
                    <a:gd name="connsiteY0" fmla="*/ 5977 h 5977"/>
                    <a:gd name="connsiteX1" fmla="*/ 0 w 9506"/>
                    <a:gd name="connsiteY1" fmla="*/ 0 h 5977"/>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6915 w 7538"/>
                    <a:gd name="connsiteY0" fmla="*/ 14260 h 14260"/>
                    <a:gd name="connsiteX1" fmla="*/ 0 w 7538"/>
                    <a:gd name="connsiteY1" fmla="*/ 0 h 14260"/>
                    <a:gd name="connsiteX0" fmla="*/ 10993 w 10993"/>
                    <a:gd name="connsiteY0" fmla="*/ 9351 h 9351"/>
                    <a:gd name="connsiteX1" fmla="*/ 0 w 10993"/>
                    <a:gd name="connsiteY1" fmla="*/ 0 h 9351"/>
                    <a:gd name="connsiteX0" fmla="*/ 5656 w 9097"/>
                    <a:gd name="connsiteY0" fmla="*/ 13056 h 13056"/>
                    <a:gd name="connsiteX1" fmla="*/ 0 w 9097"/>
                    <a:gd name="connsiteY1" fmla="*/ 0 h 13056"/>
                    <a:gd name="connsiteX0" fmla="*/ 6217 w 12954"/>
                    <a:gd name="connsiteY0" fmla="*/ 10000 h 10000"/>
                    <a:gd name="connsiteX1" fmla="*/ 0 w 12954"/>
                    <a:gd name="connsiteY1" fmla="*/ 0 h 10000"/>
                    <a:gd name="connsiteX0" fmla="*/ 6217 w 12954"/>
                    <a:gd name="connsiteY0" fmla="*/ 10000 h 10000"/>
                    <a:gd name="connsiteX1" fmla="*/ 0 w 12954"/>
                    <a:gd name="connsiteY1" fmla="*/ 0 h 10000"/>
                    <a:gd name="connsiteX0" fmla="*/ 7127 w 13864"/>
                    <a:gd name="connsiteY0" fmla="*/ 10000 h 10000"/>
                    <a:gd name="connsiteX1" fmla="*/ 0 w 13864"/>
                    <a:gd name="connsiteY1" fmla="*/ 0 h 10000"/>
                    <a:gd name="connsiteX0" fmla="*/ 7127 w 13864"/>
                    <a:gd name="connsiteY0" fmla="*/ 10000 h 10000"/>
                    <a:gd name="connsiteX1" fmla="*/ 0 w 13864"/>
                    <a:gd name="connsiteY1" fmla="*/ 0 h 10000"/>
                    <a:gd name="connsiteX0" fmla="*/ 4398 w 12501"/>
                    <a:gd name="connsiteY0" fmla="*/ 10213 h 10213"/>
                    <a:gd name="connsiteX1" fmla="*/ 0 w 12501"/>
                    <a:gd name="connsiteY1" fmla="*/ 0 h 10213"/>
                    <a:gd name="connsiteX0" fmla="*/ 4398 w 12501"/>
                    <a:gd name="connsiteY0" fmla="*/ 10213 h 10213"/>
                    <a:gd name="connsiteX1" fmla="*/ 0 w 12501"/>
                    <a:gd name="connsiteY1" fmla="*/ 0 h 10213"/>
                    <a:gd name="connsiteX0" fmla="*/ 3943 w 12501"/>
                    <a:gd name="connsiteY0" fmla="*/ 9894 h 9894"/>
                    <a:gd name="connsiteX1" fmla="*/ 0 w 12501"/>
                    <a:gd name="connsiteY1" fmla="*/ 0 h 9894"/>
                  </a:gdLst>
                  <a:ahLst/>
                  <a:cxnLst>
                    <a:cxn ang="0">
                      <a:pos x="connsiteX0" y="connsiteY0"/>
                    </a:cxn>
                    <a:cxn ang="0">
                      <a:pos x="connsiteX1" y="connsiteY1"/>
                    </a:cxn>
                  </a:cxnLst>
                  <a:rect l="l" t="t" r="r" b="b"/>
                  <a:pathLst>
                    <a:path w="12501" h="9894">
                      <a:moveTo>
                        <a:pt x="3943" y="9894"/>
                      </a:moveTo>
                      <a:cubicBezTo>
                        <a:pt x="11362" y="5996"/>
                        <a:pt x="12501" y="1559"/>
                        <a:pt x="0" y="0"/>
                      </a:cubicBezTo>
                    </a:path>
                  </a:pathLst>
                </a:custGeom>
                <a:noFill/>
                <a:ln w="44450" cap="flat" cmpd="sng">
                  <a:solidFill>
                    <a:srgbClr val="0070C0"/>
                  </a:solidFill>
                  <a:prstDash val="solid"/>
                  <a:round/>
                  <a:headEnd type="stealth" w="med" len="med"/>
                  <a:tailEnd type="stealth" w="med" len="med"/>
                </a:ln>
                <a:effectLst/>
              </p:spPr>
              <p:txBody>
                <a:bodyPr/>
                <a:lstStyle/>
                <a:p>
                  <a:endParaRPr lang="en-US"/>
                </a:p>
              </p:txBody>
            </p:sp>
            <p:sp>
              <p:nvSpPr>
                <p:cNvPr id="77" name="TextBox 76"/>
                <p:cNvSpPr txBox="1"/>
                <p:nvPr/>
              </p:nvSpPr>
              <p:spPr>
                <a:xfrm>
                  <a:off x="8351679" y="1938637"/>
                  <a:ext cx="453970" cy="307777"/>
                </a:xfrm>
                <a:prstGeom prst="rect">
                  <a:avLst/>
                </a:prstGeom>
                <a:noFill/>
              </p:spPr>
              <p:txBody>
                <a:bodyPr wrap="none" rtlCol="0">
                  <a:spAutoFit/>
                </a:bodyPr>
                <a:lstStyle/>
                <a:p>
                  <a:r>
                    <a:rPr lang="en-US" sz="1400" b="1" dirty="0" smtClean="0">
                      <a:solidFill>
                        <a:srgbClr val="0070C0"/>
                      </a:solidFill>
                      <a:latin typeface="Arial" pitchFamily="34" charset="0"/>
                      <a:cs typeface="Arial" pitchFamily="34" charset="0"/>
                    </a:rPr>
                    <a:t>PM</a:t>
                  </a:r>
                  <a:endParaRPr lang="en-US" sz="1400" b="1" dirty="0">
                    <a:solidFill>
                      <a:srgbClr val="0070C0"/>
                    </a:solidFill>
                    <a:latin typeface="Arial" pitchFamily="34" charset="0"/>
                    <a:cs typeface="Arial" pitchFamily="34" charset="0"/>
                  </a:endParaRPr>
                </a:p>
              </p:txBody>
            </p:sp>
          </p:grpSp>
        </p:grpSp>
      </p:grpSp>
      <p:grpSp>
        <p:nvGrpSpPr>
          <p:cNvPr id="55" name="Группа 54"/>
          <p:cNvGrpSpPr/>
          <p:nvPr/>
        </p:nvGrpSpPr>
        <p:grpSpPr>
          <a:xfrm>
            <a:off x="4683952" y="4135516"/>
            <a:ext cx="4086807" cy="1985682"/>
            <a:chOff x="4683952" y="4135516"/>
            <a:chExt cx="4086807" cy="1985682"/>
          </a:xfrm>
        </p:grpSpPr>
        <p:pic>
          <p:nvPicPr>
            <p:cNvPr id="38" name="Рисунок 37" descr="hg0_run4.gif"/>
            <p:cNvPicPr>
              <a:picLocks noChangeAspect="1"/>
            </p:cNvPicPr>
            <p:nvPr/>
          </p:nvPicPr>
          <p:blipFill>
            <a:blip r:embed="rId3" cstate="print"/>
            <a:stretch>
              <a:fillRect/>
            </a:stretch>
          </p:blipFill>
          <p:spPr>
            <a:xfrm>
              <a:off x="5107355" y="4494718"/>
              <a:ext cx="3240000" cy="1626480"/>
            </a:xfrm>
            <a:prstGeom prst="rect">
              <a:avLst/>
            </a:prstGeom>
          </p:spPr>
        </p:pic>
        <p:sp>
          <p:nvSpPr>
            <p:cNvPr id="98" name="Text Box 71"/>
            <p:cNvSpPr txBox="1">
              <a:spLocks noChangeArrowheads="1"/>
            </p:cNvSpPr>
            <p:nvPr/>
          </p:nvSpPr>
          <p:spPr bwMode="auto">
            <a:xfrm>
              <a:off x="4683952" y="4135516"/>
              <a:ext cx="4086807" cy="338554"/>
            </a:xfrm>
            <a:prstGeom prst="rect">
              <a:avLst/>
            </a:prstGeom>
            <a:noFill/>
            <a:ln w="6350" algn="ctr">
              <a:noFill/>
              <a:miter lim="800000"/>
              <a:headEnd/>
              <a:tailEnd/>
            </a:ln>
            <a:effectLst/>
          </p:spPr>
          <p:txBody>
            <a:bodyPr wrap="square">
              <a:spAutoFit/>
            </a:bodyPr>
            <a:lstStyle/>
            <a:p>
              <a:pPr algn="ctr"/>
              <a:r>
                <a:rPr lang="en-US" sz="1600" dirty="0" smtClean="0">
                  <a:latin typeface="+mn-lt"/>
                </a:rPr>
                <a:t>Test 2 (Br oxidation, </a:t>
              </a:r>
              <a:r>
                <a:rPr lang="en-US" sz="1600" dirty="0" smtClean="0">
                  <a:solidFill>
                    <a:schemeClr val="accent6">
                      <a:lumMod val="75000"/>
                    </a:schemeClr>
                  </a:solidFill>
                  <a:latin typeface="+mn-lt"/>
                </a:rPr>
                <a:t>new photo-reduction</a:t>
              </a:r>
              <a:r>
                <a:rPr lang="en-US" sz="1600" dirty="0" smtClean="0">
                  <a:latin typeface="+mn-lt"/>
                </a:rPr>
                <a:t>)</a:t>
              </a:r>
              <a:endParaRPr lang="ru-RU" sz="1600" dirty="0">
                <a:latin typeface="+mn-lt"/>
              </a:endParaRPr>
            </a:p>
          </p:txBody>
        </p:sp>
      </p:grpSp>
      <p:sp>
        <p:nvSpPr>
          <p:cNvPr id="99" name="Text Box 43"/>
          <p:cNvSpPr txBox="1">
            <a:spLocks noChangeArrowheads="1"/>
          </p:cNvSpPr>
          <p:nvPr/>
        </p:nvSpPr>
        <p:spPr bwMode="auto">
          <a:xfrm>
            <a:off x="466725" y="1187123"/>
            <a:ext cx="4777079" cy="2424318"/>
          </a:xfrm>
          <a:prstGeom prst="rect">
            <a:avLst/>
          </a:prstGeom>
          <a:noFill/>
          <a:ln w="9525">
            <a:noFill/>
            <a:miter lim="800000"/>
            <a:headEnd/>
            <a:tailEnd/>
          </a:ln>
        </p:spPr>
        <p:txBody>
          <a:bodyPr wrap="square">
            <a:spAutoFit/>
          </a:bodyPr>
          <a:lstStyle/>
          <a:p>
            <a:pPr marL="271463" indent="-271463">
              <a:lnSpc>
                <a:spcPct val="110000"/>
              </a:lnSpc>
              <a:spcBef>
                <a:spcPts val="1000"/>
              </a:spcBef>
              <a:buClr>
                <a:schemeClr val="tx2"/>
              </a:buClr>
              <a:tabLst>
                <a:tab pos="271463" algn="l"/>
              </a:tabLst>
            </a:pPr>
            <a:r>
              <a:rPr lang="en-US" sz="1600" b="1" dirty="0">
                <a:latin typeface="+mn-lt"/>
              </a:rPr>
              <a:t>Study of a </a:t>
            </a:r>
            <a:r>
              <a:rPr lang="en-US" sz="1600" b="1" dirty="0">
                <a:solidFill>
                  <a:srgbClr val="7030A0"/>
                </a:solidFill>
                <a:latin typeface="+mn-lt"/>
              </a:rPr>
              <a:t>new photo-reduction </a:t>
            </a:r>
            <a:r>
              <a:rPr lang="en-US" sz="1600" b="1" dirty="0" smtClean="0">
                <a:solidFill>
                  <a:srgbClr val="7030A0"/>
                </a:solidFill>
                <a:latin typeface="+mn-lt"/>
              </a:rPr>
              <a:t>mechanism</a:t>
            </a:r>
            <a:r>
              <a:rPr lang="en-US" sz="1600" b="1" dirty="0" smtClean="0">
                <a:latin typeface="+mn-lt"/>
              </a:rPr>
              <a:t>:</a:t>
            </a:r>
            <a:endParaRPr lang="ru-RU" sz="1600" b="1" dirty="0">
              <a:latin typeface="+mn-lt"/>
            </a:endParaRPr>
          </a:p>
          <a:p>
            <a:pPr marL="271463" indent="-271463">
              <a:lnSpc>
                <a:spcPct val="110000"/>
              </a:lnSpc>
              <a:spcBef>
                <a:spcPts val="1000"/>
              </a:spcBef>
              <a:buClr>
                <a:schemeClr val="tx2"/>
              </a:buClr>
              <a:buFontTx/>
              <a:buChar char="•"/>
              <a:tabLst>
                <a:tab pos="271463" algn="l"/>
              </a:tabLst>
            </a:pPr>
            <a:r>
              <a:rPr lang="en-US" sz="1600" dirty="0" smtClean="0">
                <a:latin typeface="+mn-lt"/>
              </a:rPr>
              <a:t>International research group (Spain, France, Canada, USA, UK, </a:t>
            </a:r>
            <a:r>
              <a:rPr lang="en-US" sz="1600" dirty="0" smtClean="0">
                <a:solidFill>
                  <a:srgbClr val="009900"/>
                </a:solidFill>
                <a:latin typeface="+mn-lt"/>
              </a:rPr>
              <a:t>EMEP/MSC-E</a:t>
            </a:r>
            <a:r>
              <a:rPr lang="en-US" sz="1600" dirty="0" smtClean="0">
                <a:latin typeface="+mn-lt"/>
              </a:rPr>
              <a:t>)</a:t>
            </a:r>
          </a:p>
          <a:p>
            <a:pPr marL="271463" indent="-271463">
              <a:lnSpc>
                <a:spcPct val="110000"/>
              </a:lnSpc>
              <a:spcBef>
                <a:spcPts val="1000"/>
              </a:spcBef>
              <a:buClr>
                <a:schemeClr val="tx2"/>
              </a:buClr>
              <a:buFontTx/>
              <a:buChar char="•"/>
              <a:tabLst>
                <a:tab pos="271463" algn="l"/>
              </a:tabLst>
            </a:pPr>
            <a:r>
              <a:rPr lang="en-US" sz="1600" dirty="0" smtClean="0">
                <a:latin typeface="+mn-lt"/>
              </a:rPr>
              <a:t>MSC-E performed </a:t>
            </a:r>
            <a:r>
              <a:rPr lang="en-US" sz="1600" dirty="0" smtClean="0">
                <a:solidFill>
                  <a:schemeClr val="accent6">
                    <a:lumMod val="75000"/>
                  </a:schemeClr>
                </a:solidFill>
                <a:latin typeface="+mn-lt"/>
              </a:rPr>
              <a:t>model evaluation </a:t>
            </a:r>
            <a:r>
              <a:rPr lang="en-US" sz="1600" dirty="0" smtClean="0">
                <a:latin typeface="+mn-lt"/>
              </a:rPr>
              <a:t>(GLEMOS) of the new mechanism</a:t>
            </a:r>
          </a:p>
          <a:p>
            <a:pPr marL="271463" indent="-271463">
              <a:lnSpc>
                <a:spcPct val="110000"/>
              </a:lnSpc>
              <a:spcBef>
                <a:spcPts val="1000"/>
              </a:spcBef>
              <a:buClr>
                <a:schemeClr val="tx2"/>
              </a:buClr>
              <a:buFontTx/>
              <a:buChar char="•"/>
              <a:tabLst>
                <a:tab pos="271463" algn="l"/>
              </a:tabLst>
            </a:pPr>
            <a:r>
              <a:rPr lang="en-US" sz="1600" dirty="0" smtClean="0">
                <a:latin typeface="+mn-lt"/>
              </a:rPr>
              <a:t>Results published in </a:t>
            </a:r>
            <a:r>
              <a:rPr lang="en-US" sz="1600" dirty="0" smtClean="0">
                <a:solidFill>
                  <a:srgbClr val="009900"/>
                </a:solidFill>
                <a:latin typeface="+mn-lt"/>
              </a:rPr>
              <a:t>Nature Communications </a:t>
            </a:r>
            <a:r>
              <a:rPr lang="en-US" sz="1600" dirty="0" smtClean="0">
                <a:latin typeface="+mn-lt"/>
              </a:rPr>
              <a:t>(</a:t>
            </a:r>
            <a:r>
              <a:rPr lang="en-US" sz="1600" i="1" dirty="0" err="1" smtClean="0">
                <a:latin typeface="+mn-lt"/>
              </a:rPr>
              <a:t>Saiz</a:t>
            </a:r>
            <a:r>
              <a:rPr lang="en-US" sz="1600" i="1" dirty="0" smtClean="0">
                <a:latin typeface="+mn-lt"/>
              </a:rPr>
              <a:t>-Lopez et al</a:t>
            </a:r>
            <a:r>
              <a:rPr lang="en-US" sz="1600" dirty="0" smtClean="0">
                <a:latin typeface="+mn-lt"/>
              </a:rPr>
              <a:t>., 2018)</a:t>
            </a:r>
          </a:p>
        </p:txBody>
      </p:sp>
      <p:sp>
        <p:nvSpPr>
          <p:cNvPr id="45" name="Прямоугольник 44"/>
          <p:cNvSpPr>
            <a:spLocks noChangeArrowheads="1"/>
          </p:cNvSpPr>
          <p:nvPr/>
        </p:nvSpPr>
        <p:spPr bwMode="auto">
          <a:xfrm>
            <a:off x="0" y="0"/>
            <a:ext cx="9144000" cy="338554"/>
          </a:xfrm>
          <a:prstGeom prst="rect">
            <a:avLst/>
          </a:prstGeom>
          <a:noFill/>
          <a:ln w="9525">
            <a:noFill/>
            <a:miter lim="800000"/>
            <a:headEnd/>
            <a:tailEnd/>
          </a:ln>
        </p:spPr>
        <p:txBody>
          <a:bodyPr>
            <a:spAutoFit/>
          </a:bodyPr>
          <a:lstStyle/>
          <a:p>
            <a:r>
              <a:rPr lang="en-US" sz="1600" i="1" dirty="0" smtClean="0">
                <a:solidFill>
                  <a:schemeClr val="accent3">
                    <a:lumMod val="75000"/>
                  </a:schemeClr>
                </a:solidFill>
              </a:rPr>
              <a:t>Research and model development</a:t>
            </a:r>
            <a:endParaRPr lang="ru-RU" sz="1600" i="1" dirty="0">
              <a:solidFill>
                <a:schemeClr val="accent3">
                  <a:lumMod val="75000"/>
                </a:schemeClr>
              </a:solidFill>
            </a:endParaRPr>
          </a:p>
        </p:txBody>
      </p:sp>
      <p:sp>
        <p:nvSpPr>
          <p:cNvPr id="49" name="Text Box 71"/>
          <p:cNvSpPr txBox="1">
            <a:spLocks noChangeArrowheads="1"/>
          </p:cNvSpPr>
          <p:nvPr/>
        </p:nvSpPr>
        <p:spPr bwMode="auto">
          <a:xfrm>
            <a:off x="0" y="3672090"/>
            <a:ext cx="9144000" cy="338554"/>
          </a:xfrm>
          <a:prstGeom prst="rect">
            <a:avLst/>
          </a:prstGeom>
          <a:noFill/>
          <a:ln w="6350" algn="ctr">
            <a:noFill/>
            <a:miter lim="800000"/>
            <a:headEnd/>
            <a:tailEnd/>
          </a:ln>
          <a:effectLst/>
        </p:spPr>
        <p:txBody>
          <a:bodyPr wrap="square">
            <a:spAutoFit/>
          </a:bodyPr>
          <a:lstStyle/>
          <a:p>
            <a:pPr algn="ctr"/>
            <a:r>
              <a:rPr lang="en-US" sz="1600" b="1" dirty="0" smtClean="0">
                <a:latin typeface="+mj-lt"/>
              </a:rPr>
              <a:t>Testing the new Hg oxidation/reduction chemistry (GLEMOS)</a:t>
            </a:r>
            <a:endParaRPr lang="ru-RU" sz="1600" b="1" dirty="0">
              <a:latin typeface="+mj-lt"/>
            </a:endParaRPr>
          </a:p>
        </p:txBody>
      </p:sp>
      <p:grpSp>
        <p:nvGrpSpPr>
          <p:cNvPr id="54" name="Группа 53"/>
          <p:cNvGrpSpPr/>
          <p:nvPr/>
        </p:nvGrpSpPr>
        <p:grpSpPr>
          <a:xfrm>
            <a:off x="671311" y="4126172"/>
            <a:ext cx="8453639" cy="2712778"/>
            <a:chOff x="671311" y="4126172"/>
            <a:chExt cx="8453639" cy="2712778"/>
          </a:xfrm>
        </p:grpSpPr>
        <p:grpSp>
          <p:nvGrpSpPr>
            <p:cNvPr id="52" name="Группа 51"/>
            <p:cNvGrpSpPr/>
            <p:nvPr/>
          </p:nvGrpSpPr>
          <p:grpSpPr>
            <a:xfrm>
              <a:off x="671311" y="4126172"/>
              <a:ext cx="3289362" cy="1995024"/>
              <a:chOff x="671311" y="4126172"/>
              <a:chExt cx="3289362" cy="1995024"/>
            </a:xfrm>
          </p:grpSpPr>
          <p:pic>
            <p:nvPicPr>
              <p:cNvPr id="33" name="Рисунок 32" descr="hg0_run1.gif"/>
              <p:cNvPicPr>
                <a:picLocks noChangeAspect="1"/>
              </p:cNvPicPr>
              <p:nvPr/>
            </p:nvPicPr>
            <p:blipFill>
              <a:blip r:embed="rId4" cstate="print"/>
              <a:stretch>
                <a:fillRect/>
              </a:stretch>
            </p:blipFill>
            <p:spPr>
              <a:xfrm>
                <a:off x="695992" y="4494716"/>
                <a:ext cx="3240000" cy="1626480"/>
              </a:xfrm>
              <a:prstGeom prst="rect">
                <a:avLst/>
              </a:prstGeom>
            </p:spPr>
          </p:pic>
          <p:sp>
            <p:nvSpPr>
              <p:cNvPr id="97" name="Text Box 71"/>
              <p:cNvSpPr txBox="1">
                <a:spLocks noChangeArrowheads="1"/>
              </p:cNvSpPr>
              <p:nvPr/>
            </p:nvSpPr>
            <p:spPr bwMode="auto">
              <a:xfrm>
                <a:off x="671311" y="4126172"/>
                <a:ext cx="3289362" cy="338554"/>
              </a:xfrm>
              <a:prstGeom prst="rect">
                <a:avLst/>
              </a:prstGeom>
              <a:noFill/>
              <a:ln w="6350" algn="ctr">
                <a:noFill/>
                <a:miter lim="800000"/>
                <a:headEnd/>
                <a:tailEnd/>
              </a:ln>
              <a:effectLst/>
            </p:spPr>
            <p:txBody>
              <a:bodyPr wrap="none">
                <a:spAutoFit/>
              </a:bodyPr>
              <a:lstStyle/>
              <a:p>
                <a:pPr algn="ctr"/>
                <a:r>
                  <a:rPr lang="en-US" sz="1600" dirty="0" smtClean="0">
                    <a:latin typeface="+mj-lt"/>
                  </a:rPr>
                  <a:t>Test 1 (Br oxidation, </a:t>
                </a:r>
                <a:r>
                  <a:rPr lang="en-US" sz="1600" dirty="0" smtClean="0">
                    <a:solidFill>
                      <a:schemeClr val="accent6">
                        <a:lumMod val="75000"/>
                      </a:schemeClr>
                    </a:solidFill>
                    <a:latin typeface="+mj-lt"/>
                  </a:rPr>
                  <a:t>no reduction</a:t>
                </a:r>
                <a:r>
                  <a:rPr lang="en-US" sz="1600" dirty="0" smtClean="0">
                    <a:latin typeface="+mj-lt"/>
                  </a:rPr>
                  <a:t>)</a:t>
                </a:r>
                <a:endParaRPr lang="ru-RU" sz="1600" dirty="0">
                  <a:latin typeface="+mj-lt"/>
                </a:endParaRPr>
              </a:p>
            </p:txBody>
          </p:sp>
        </p:grpSp>
        <p:grpSp>
          <p:nvGrpSpPr>
            <p:cNvPr id="53" name="Группа 52"/>
            <p:cNvGrpSpPr/>
            <p:nvPr/>
          </p:nvGrpSpPr>
          <p:grpSpPr>
            <a:xfrm>
              <a:off x="3238682" y="6008907"/>
              <a:ext cx="5886268" cy="830043"/>
              <a:chOff x="3238682" y="6008907"/>
              <a:chExt cx="5886268" cy="830043"/>
            </a:xfrm>
          </p:grpSpPr>
          <p:sp useBgFill="1">
            <p:nvSpPr>
              <p:cNvPr id="44" name="Rectangle 35"/>
              <p:cNvSpPr>
                <a:spLocks noChangeArrowheads="1"/>
              </p:cNvSpPr>
              <p:nvPr/>
            </p:nvSpPr>
            <p:spPr bwMode="auto">
              <a:xfrm>
                <a:off x="4629873" y="6494463"/>
                <a:ext cx="4495077" cy="344487"/>
              </a:xfrm>
              <a:prstGeom prst="rect">
                <a:avLst/>
              </a:prstGeom>
              <a:ln w="6350" algn="ctr">
                <a:noFill/>
                <a:miter lim="800000"/>
                <a:headEnd/>
                <a:tailEnd/>
              </a:ln>
              <a:effectLst/>
            </p:spPr>
            <p:txBody>
              <a:bodyPr wrap="none" anchor="ctr"/>
              <a:lstStyle/>
              <a:p>
                <a:endParaRPr lang="en-US"/>
              </a:p>
            </p:txBody>
          </p:sp>
          <p:pic>
            <p:nvPicPr>
              <p:cNvPr id="39" name="Рисунок 38" descr="hg0_legend.gif"/>
              <p:cNvPicPr>
                <a:picLocks noChangeAspect="1"/>
              </p:cNvPicPr>
              <p:nvPr/>
            </p:nvPicPr>
            <p:blipFill>
              <a:blip r:embed="rId5" cstate="print"/>
              <a:stretch>
                <a:fillRect/>
              </a:stretch>
            </p:blipFill>
            <p:spPr>
              <a:xfrm>
                <a:off x="3238682" y="6364059"/>
                <a:ext cx="2597295" cy="212978"/>
              </a:xfrm>
              <a:prstGeom prst="rect">
                <a:avLst/>
              </a:prstGeom>
            </p:spPr>
          </p:pic>
          <p:sp>
            <p:nvSpPr>
              <p:cNvPr id="51" name="TextBox 50"/>
              <p:cNvSpPr txBox="1"/>
              <p:nvPr/>
            </p:nvSpPr>
            <p:spPr>
              <a:xfrm>
                <a:off x="3734866" y="6008907"/>
                <a:ext cx="1604927" cy="307777"/>
              </a:xfrm>
              <a:prstGeom prst="rect">
                <a:avLst/>
              </a:prstGeom>
              <a:noFill/>
            </p:spPr>
            <p:txBody>
              <a:bodyPr wrap="none" rtlCol="0">
                <a:spAutoFit/>
              </a:bodyPr>
              <a:lstStyle/>
              <a:p>
                <a:r>
                  <a:rPr lang="en-US" sz="1400" dirty="0" smtClean="0">
                    <a:latin typeface="Arial" pitchFamily="34" charset="0"/>
                    <a:cs typeface="Arial" pitchFamily="34" charset="0"/>
                  </a:rPr>
                  <a:t>Hg</a:t>
                </a:r>
                <a:r>
                  <a:rPr lang="en-US" sz="1400" baseline="30000" dirty="0" smtClean="0">
                    <a:latin typeface="Arial" pitchFamily="34" charset="0"/>
                    <a:cs typeface="Arial" pitchFamily="34" charset="0"/>
                  </a:rPr>
                  <a:t>0</a:t>
                </a:r>
                <a:r>
                  <a:rPr lang="en-US" sz="1400" dirty="0" smtClean="0">
                    <a:latin typeface="Arial" pitchFamily="34" charset="0"/>
                    <a:cs typeface="Arial" pitchFamily="34" charset="0"/>
                  </a:rPr>
                  <a:t> concentration</a:t>
                </a:r>
                <a:endParaRPr lang="en-US" sz="1400" dirty="0">
                  <a:latin typeface="Arial" pitchFamily="34" charset="0"/>
                  <a:cs typeface="Arial" pitchFamily="34" charset="0"/>
                </a:endParaRPr>
              </a:p>
            </p:txBody>
          </p:sp>
        </p:grpSp>
      </p:grpSp>
      <p:sp>
        <p:nvSpPr>
          <p:cNvPr id="58" name="Скругленный прямоугольник 57"/>
          <p:cNvSpPr/>
          <p:nvPr/>
        </p:nvSpPr>
        <p:spPr>
          <a:xfrm>
            <a:off x="6372808" y="2397967"/>
            <a:ext cx="1147665" cy="522515"/>
          </a:xfrm>
          <a:prstGeom prst="round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32"/>
          <p:cNvGrpSpPr>
            <a:grpSpLocks/>
          </p:cNvGrpSpPr>
          <p:nvPr/>
        </p:nvGrpSpPr>
        <p:grpSpPr bwMode="auto">
          <a:xfrm>
            <a:off x="1120956" y="4165600"/>
            <a:ext cx="6883882" cy="855662"/>
            <a:chOff x="342" y="2080"/>
            <a:chExt cx="4987" cy="470"/>
          </a:xfrm>
        </p:grpSpPr>
        <p:sp useBgFill="1">
          <p:nvSpPr>
            <p:cNvPr id="47" name="Rectangle 33"/>
            <p:cNvSpPr>
              <a:spLocks noChangeArrowheads="1"/>
            </p:cNvSpPr>
            <p:nvPr/>
          </p:nvSpPr>
          <p:spPr bwMode="auto">
            <a:xfrm>
              <a:off x="342" y="2080"/>
              <a:ext cx="4969" cy="469"/>
            </a:xfrm>
            <a:prstGeom prst="rect">
              <a:avLst/>
            </a:prstGeom>
            <a:ln w="9525">
              <a:noFill/>
              <a:miter lim="800000"/>
              <a:headEnd/>
              <a:tailEnd/>
            </a:ln>
            <a:effectLst/>
          </p:spPr>
          <p:txBody>
            <a:bodyPr wrap="none" anchor="ctr"/>
            <a:lstStyle/>
            <a:p>
              <a:endParaRPr lang="en-US"/>
            </a:p>
          </p:txBody>
        </p:sp>
        <p:sp>
          <p:nvSpPr>
            <p:cNvPr id="48" name="Text Box 34"/>
            <p:cNvSpPr txBox="1">
              <a:spLocks noChangeArrowheads="1"/>
            </p:cNvSpPr>
            <p:nvPr/>
          </p:nvSpPr>
          <p:spPr bwMode="auto">
            <a:xfrm>
              <a:off x="355" y="2081"/>
              <a:ext cx="4974" cy="469"/>
            </a:xfrm>
            <a:prstGeom prst="rect">
              <a:avLst/>
            </a:prstGeom>
            <a:solidFill>
              <a:srgbClr val="000080">
                <a:alpha val="60001"/>
              </a:srgbClr>
            </a:solidFill>
            <a:ln w="9525">
              <a:noFill/>
              <a:miter lim="800000"/>
              <a:headEnd/>
              <a:tailEnd/>
            </a:ln>
            <a:effectLst/>
          </p:spPr>
          <p:txBody>
            <a:bodyPr anchor="ctr" anchorCtr="1"/>
            <a:lstStyle/>
            <a:p>
              <a:pPr algn="ctr"/>
              <a:r>
                <a:rPr lang="en-US" dirty="0" smtClean="0">
                  <a:solidFill>
                    <a:srgbClr val="FFFFFF"/>
                  </a:solidFill>
                  <a:latin typeface="Tahoma" pitchFamily="34" charset="0"/>
                </a:rPr>
                <a:t>The new chemical mechanism requires further evaluation for possible use in the EMEP operational </a:t>
              </a:r>
              <a:r>
                <a:rPr lang="en-US" dirty="0" err="1" smtClean="0">
                  <a:solidFill>
                    <a:srgbClr val="FFFFFF"/>
                  </a:solidFill>
                  <a:latin typeface="Tahoma" pitchFamily="34" charset="0"/>
                </a:rPr>
                <a:t>modelling</a:t>
              </a:r>
              <a:r>
                <a:rPr lang="en-US" dirty="0" smtClean="0">
                  <a:solidFill>
                    <a:srgbClr val="FFFFFF"/>
                  </a:solidFill>
                  <a:latin typeface="Tahoma" pitchFamily="34" charset="0"/>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par>
                          <p:cTn id="17" fill="hold">
                            <p:stCondLst>
                              <p:cond delay="0"/>
                            </p:stCondLst>
                            <p:childTnLst>
                              <p:par>
                                <p:cTn id="18" presetID="35" presetClass="emph" presetSubtype="0" repeatCount="3000" fill="hold" grpId="1" nodeType="afterEffect">
                                  <p:stCondLst>
                                    <p:cond delay="0"/>
                                  </p:stCondLst>
                                  <p:childTnLst>
                                    <p:anim calcmode="discrete" valueType="str">
                                      <p:cBhvr>
                                        <p:cTn id="19" dur="500" fill="hold"/>
                                        <p:tgtEl>
                                          <p:spTgt spid="58"/>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500"/>
                                        <p:tgtEl>
                                          <p:spTgt spid="49"/>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up)">
                                      <p:cBhvr>
                                        <p:cTn id="33" dur="500"/>
                                        <p:tgtEl>
                                          <p:spTgt spid="5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49" grpId="0"/>
      <p:bldP spid="58" grpId="0" animBg="1"/>
      <p:bldP spid="5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35"/>
          <p:cNvSpPr>
            <a:spLocks noChangeArrowheads="1"/>
          </p:cNvSpPr>
          <p:nvPr/>
        </p:nvSpPr>
        <p:spPr bwMode="auto">
          <a:xfrm>
            <a:off x="4629873" y="6494463"/>
            <a:ext cx="4495077" cy="344487"/>
          </a:xfrm>
          <a:prstGeom prst="rect">
            <a:avLst/>
          </a:prstGeom>
          <a:ln w="6350" algn="ctr">
            <a:noFill/>
            <a:miter lim="800000"/>
            <a:headEnd/>
            <a:tailEnd/>
          </a:ln>
          <a:effectLst/>
        </p:spPr>
        <p:txBody>
          <a:bodyPr wrap="none" anchor="ctr"/>
          <a:lstStyle/>
          <a:p>
            <a:endParaRPr lang="en-US" dirty="0"/>
          </a:p>
        </p:txBody>
      </p:sp>
      <p:sp>
        <p:nvSpPr>
          <p:cNvPr id="7" name="TextBox 6"/>
          <p:cNvSpPr txBox="1"/>
          <p:nvPr/>
        </p:nvSpPr>
        <p:spPr>
          <a:xfrm>
            <a:off x="532626" y="3807293"/>
            <a:ext cx="4888459" cy="2513573"/>
          </a:xfrm>
          <a:prstGeom prst="rect">
            <a:avLst/>
          </a:prstGeom>
          <a:noFill/>
        </p:spPr>
        <p:txBody>
          <a:bodyPr wrap="square" rtlCol="0">
            <a:spAutoFit/>
          </a:bodyPr>
          <a:lstStyle/>
          <a:p>
            <a:pPr>
              <a:lnSpc>
                <a:spcPct val="120000"/>
              </a:lnSpc>
              <a:spcBef>
                <a:spcPts val="1000"/>
              </a:spcBef>
            </a:pPr>
            <a:r>
              <a:rPr lang="en-US" sz="1600" b="1" dirty="0" smtClean="0">
                <a:solidFill>
                  <a:srgbClr val="7030A0"/>
                </a:solidFill>
                <a:latin typeface="+mn-lt"/>
              </a:rPr>
              <a:t>MSC-E/CCC joint study:</a:t>
            </a:r>
          </a:p>
          <a:p>
            <a:pPr marL="271463" indent="-271463">
              <a:lnSpc>
                <a:spcPct val="120000"/>
              </a:lnSpc>
              <a:spcBef>
                <a:spcPts val="1000"/>
              </a:spcBef>
              <a:buClr>
                <a:schemeClr val="tx2"/>
              </a:buClr>
              <a:buFontTx/>
              <a:buChar char="•"/>
              <a:tabLst>
                <a:tab pos="271463" algn="l"/>
              </a:tabLst>
            </a:pPr>
            <a:r>
              <a:rPr lang="en-US" sz="1600" dirty="0" smtClean="0">
                <a:solidFill>
                  <a:schemeClr val="accent6">
                    <a:lumMod val="75000"/>
                  </a:schemeClr>
                </a:solidFill>
                <a:latin typeface="+mn-lt"/>
              </a:rPr>
              <a:t>Scenario </a:t>
            </a:r>
            <a:r>
              <a:rPr lang="en-US" sz="1600" dirty="0" err="1" smtClean="0">
                <a:solidFill>
                  <a:schemeClr val="accent6">
                    <a:lumMod val="75000"/>
                  </a:schemeClr>
                </a:solidFill>
                <a:latin typeface="+mn-lt"/>
              </a:rPr>
              <a:t>modelling</a:t>
            </a:r>
            <a:r>
              <a:rPr lang="en-US" sz="1600" dirty="0" smtClean="0">
                <a:solidFill>
                  <a:schemeClr val="accent6">
                    <a:lumMod val="75000"/>
                  </a:schemeClr>
                </a:solidFill>
                <a:latin typeface="+mn-lt"/>
              </a:rPr>
              <a:t> </a:t>
            </a:r>
            <a:r>
              <a:rPr lang="en-US" sz="1600" dirty="0" smtClean="0">
                <a:latin typeface="+mn-lt"/>
              </a:rPr>
              <a:t>of HCB long-term (1945-2015) accumulation and re-emission</a:t>
            </a:r>
          </a:p>
          <a:p>
            <a:pPr marL="271463" indent="-271463">
              <a:lnSpc>
                <a:spcPct val="120000"/>
              </a:lnSpc>
              <a:spcBef>
                <a:spcPts val="1000"/>
              </a:spcBef>
              <a:buClr>
                <a:schemeClr val="tx2"/>
              </a:buClr>
              <a:buFontTx/>
              <a:buChar char="•"/>
              <a:tabLst>
                <a:tab pos="271463" algn="l"/>
              </a:tabLst>
            </a:pPr>
            <a:r>
              <a:rPr lang="en-US" sz="1600" dirty="0" smtClean="0">
                <a:latin typeface="+mn-lt"/>
              </a:rPr>
              <a:t>Use of data from </a:t>
            </a:r>
            <a:r>
              <a:rPr lang="en-US" sz="1600" dirty="0" smtClean="0">
                <a:solidFill>
                  <a:schemeClr val="accent6">
                    <a:lumMod val="75000"/>
                  </a:schemeClr>
                </a:solidFill>
                <a:latin typeface="+mn-lt"/>
              </a:rPr>
              <a:t>POP Passive Sampling campaign</a:t>
            </a:r>
            <a:r>
              <a:rPr lang="en-US" sz="1600" dirty="0" smtClean="0">
                <a:latin typeface="+mn-lt"/>
              </a:rPr>
              <a:t> (CCC) for evaluation of model results </a:t>
            </a:r>
          </a:p>
          <a:p>
            <a:pPr marL="271463" indent="-271463">
              <a:lnSpc>
                <a:spcPct val="120000"/>
              </a:lnSpc>
              <a:spcBef>
                <a:spcPts val="1000"/>
              </a:spcBef>
              <a:buClr>
                <a:schemeClr val="tx2"/>
              </a:buClr>
              <a:buFontTx/>
              <a:buChar char="•"/>
              <a:tabLst>
                <a:tab pos="271463" algn="l"/>
              </a:tabLst>
            </a:pPr>
            <a:r>
              <a:rPr lang="en-US" sz="1600" dirty="0" smtClean="0">
                <a:latin typeface="+mn-lt"/>
              </a:rPr>
              <a:t>Update of HCB </a:t>
            </a:r>
            <a:r>
              <a:rPr lang="en-US" sz="1600" dirty="0" smtClean="0">
                <a:solidFill>
                  <a:schemeClr val="accent6">
                    <a:lumMod val="75000"/>
                  </a:schemeClr>
                </a:solidFill>
                <a:latin typeface="+mn-lt"/>
              </a:rPr>
              <a:t>model parameterizations in GLEMOS</a:t>
            </a:r>
          </a:p>
        </p:txBody>
      </p:sp>
      <p:sp>
        <p:nvSpPr>
          <p:cNvPr id="44" name="TextBox 43"/>
          <p:cNvSpPr txBox="1"/>
          <p:nvPr/>
        </p:nvSpPr>
        <p:spPr>
          <a:xfrm>
            <a:off x="541178" y="1716648"/>
            <a:ext cx="4478692" cy="1826141"/>
          </a:xfrm>
          <a:prstGeom prst="rect">
            <a:avLst/>
          </a:prstGeom>
          <a:noFill/>
        </p:spPr>
        <p:txBody>
          <a:bodyPr wrap="square" rtlCol="0">
            <a:spAutoFit/>
          </a:bodyPr>
          <a:lstStyle/>
          <a:p>
            <a:pPr>
              <a:lnSpc>
                <a:spcPct val="120000"/>
              </a:lnSpc>
              <a:spcBef>
                <a:spcPts val="1000"/>
              </a:spcBef>
            </a:pPr>
            <a:r>
              <a:rPr lang="en-US" sz="1600" b="1" dirty="0" smtClean="0">
                <a:solidFill>
                  <a:srgbClr val="7030A0"/>
                </a:solidFill>
                <a:latin typeface="+mn-lt"/>
              </a:rPr>
              <a:t>Motivation:</a:t>
            </a:r>
          </a:p>
          <a:p>
            <a:pPr marL="271463" indent="-271463">
              <a:lnSpc>
                <a:spcPct val="120000"/>
              </a:lnSpc>
              <a:spcBef>
                <a:spcPts val="1000"/>
              </a:spcBef>
              <a:buClr>
                <a:schemeClr val="tx2"/>
              </a:buClr>
              <a:buFontTx/>
              <a:buChar char="•"/>
            </a:pPr>
            <a:r>
              <a:rPr lang="en-US" sz="1600" dirty="0" smtClean="0">
                <a:latin typeface="+mn-lt"/>
              </a:rPr>
              <a:t>Large  contribution of </a:t>
            </a:r>
            <a:r>
              <a:rPr lang="en-US" sz="1600" dirty="0" smtClean="0">
                <a:solidFill>
                  <a:schemeClr val="accent6">
                    <a:lumMod val="75000"/>
                  </a:schemeClr>
                </a:solidFill>
                <a:latin typeface="+mn-lt"/>
              </a:rPr>
              <a:t>secondary emissions </a:t>
            </a:r>
            <a:r>
              <a:rPr lang="en-US" sz="1600" dirty="0" smtClean="0">
                <a:latin typeface="+mn-lt"/>
              </a:rPr>
              <a:t>to POP pollution levels within EMEP</a:t>
            </a:r>
          </a:p>
          <a:p>
            <a:pPr marL="271463" indent="-271463">
              <a:lnSpc>
                <a:spcPct val="120000"/>
              </a:lnSpc>
              <a:spcBef>
                <a:spcPts val="1000"/>
              </a:spcBef>
              <a:buClr>
                <a:schemeClr val="tx2"/>
              </a:buClr>
              <a:buFontTx/>
              <a:buChar char="•"/>
            </a:pPr>
            <a:r>
              <a:rPr lang="en-US" sz="1600" dirty="0" smtClean="0">
                <a:solidFill>
                  <a:schemeClr val="accent6">
                    <a:lumMod val="75000"/>
                  </a:schemeClr>
                </a:solidFill>
                <a:latin typeface="+mn-lt"/>
              </a:rPr>
              <a:t>High uncertainties </a:t>
            </a:r>
            <a:r>
              <a:rPr lang="en-US" sz="1600" dirty="0" smtClean="0">
                <a:latin typeface="+mn-lt"/>
              </a:rPr>
              <a:t>of existing estimates of HCB re-emission secondary emissions</a:t>
            </a:r>
          </a:p>
        </p:txBody>
      </p:sp>
      <p:sp>
        <p:nvSpPr>
          <p:cNvPr id="11" name="Прямоугольник 10"/>
          <p:cNvSpPr>
            <a:spLocks noChangeArrowheads="1"/>
          </p:cNvSpPr>
          <p:nvPr/>
        </p:nvSpPr>
        <p:spPr bwMode="auto">
          <a:xfrm>
            <a:off x="0" y="0"/>
            <a:ext cx="9144000" cy="338554"/>
          </a:xfrm>
          <a:prstGeom prst="rect">
            <a:avLst/>
          </a:prstGeom>
          <a:noFill/>
          <a:ln w="9525">
            <a:noFill/>
            <a:miter lim="800000"/>
            <a:headEnd/>
            <a:tailEnd/>
          </a:ln>
        </p:spPr>
        <p:txBody>
          <a:bodyPr>
            <a:spAutoFit/>
          </a:bodyPr>
          <a:lstStyle/>
          <a:p>
            <a:r>
              <a:rPr lang="en-US" sz="1600" i="1" dirty="0" smtClean="0">
                <a:solidFill>
                  <a:schemeClr val="accent3">
                    <a:lumMod val="75000"/>
                  </a:schemeClr>
                </a:solidFill>
              </a:rPr>
              <a:t>Research and model development</a:t>
            </a:r>
            <a:endParaRPr lang="ru-RU" sz="1600" i="1" dirty="0">
              <a:solidFill>
                <a:schemeClr val="accent3">
                  <a:lumMod val="75000"/>
                </a:schemeClr>
              </a:solidFill>
            </a:endParaRPr>
          </a:p>
        </p:txBody>
      </p:sp>
      <p:sp>
        <p:nvSpPr>
          <p:cNvPr id="13" name="Rectangle 8"/>
          <p:cNvSpPr txBox="1">
            <a:spLocks noChangeArrowheads="1"/>
          </p:cNvSpPr>
          <p:nvPr/>
        </p:nvSpPr>
        <p:spPr bwMode="auto">
          <a:xfrm>
            <a:off x="0" y="292100"/>
            <a:ext cx="9143999"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US" sz="3600" kern="0" dirty="0" smtClean="0">
                <a:solidFill>
                  <a:schemeClr val="tx2"/>
                </a:solidFill>
                <a:latin typeface="+mj-lt"/>
                <a:ea typeface="+mj-ea"/>
                <a:cs typeface="+mj-cs"/>
              </a:rPr>
              <a:t>Updates of POP multi-media </a:t>
            </a:r>
            <a:r>
              <a:rPr lang="en-US" sz="3600" kern="0" dirty="0" err="1" smtClean="0">
                <a:solidFill>
                  <a:schemeClr val="tx2"/>
                </a:solidFill>
                <a:latin typeface="+mj-lt"/>
                <a:ea typeface="+mj-ea"/>
                <a:cs typeface="+mj-cs"/>
              </a:rPr>
              <a:t>modelling</a:t>
            </a:r>
            <a:endParaRPr lang="en-US" sz="3600" kern="0" dirty="0" smtClean="0">
              <a:solidFill>
                <a:schemeClr val="tx2"/>
              </a:solidFill>
              <a:latin typeface="+mj-lt"/>
              <a:ea typeface="+mj-ea"/>
              <a:cs typeface="+mj-cs"/>
            </a:endParaRPr>
          </a:p>
        </p:txBody>
      </p:sp>
      <p:sp>
        <p:nvSpPr>
          <p:cNvPr id="14" name="Rectangle 25"/>
          <p:cNvSpPr>
            <a:spLocks noChangeArrowheads="1"/>
          </p:cNvSpPr>
          <p:nvPr/>
        </p:nvSpPr>
        <p:spPr bwMode="auto">
          <a:xfrm>
            <a:off x="0" y="1054100"/>
            <a:ext cx="9144000" cy="454189"/>
          </a:xfrm>
          <a:prstGeom prst="rect">
            <a:avLst/>
          </a:prstGeom>
          <a:noFill/>
          <a:ln w="9525">
            <a:noFill/>
            <a:miter lim="800000"/>
            <a:headEnd/>
            <a:tailEnd/>
          </a:ln>
          <a:effectLst/>
        </p:spPr>
        <p:txBody>
          <a:bodyPr/>
          <a:lstStyle/>
          <a:p>
            <a:pPr marL="4763" indent="-4763" algn="ctr">
              <a:spcBef>
                <a:spcPct val="40000"/>
              </a:spcBef>
              <a:buClr>
                <a:schemeClr val="tx2"/>
              </a:buClr>
            </a:pPr>
            <a:r>
              <a:rPr lang="en-US" sz="2000" b="1" dirty="0" smtClean="0"/>
              <a:t>Improvement of POP </a:t>
            </a:r>
            <a:r>
              <a:rPr lang="en-US" sz="2000" b="1" dirty="0" err="1" smtClean="0"/>
              <a:t>parameterisations</a:t>
            </a:r>
            <a:r>
              <a:rPr lang="en-US" sz="2000" b="1" dirty="0" smtClean="0"/>
              <a:t> with focus on </a:t>
            </a:r>
            <a:r>
              <a:rPr lang="en-US" sz="2000" b="1" dirty="0" smtClean="0">
                <a:solidFill>
                  <a:schemeClr val="accent6">
                    <a:lumMod val="75000"/>
                  </a:schemeClr>
                </a:solidFill>
              </a:rPr>
              <a:t>HCB secondary sources  </a:t>
            </a:r>
          </a:p>
        </p:txBody>
      </p:sp>
      <p:grpSp>
        <p:nvGrpSpPr>
          <p:cNvPr id="50" name="Группа 49"/>
          <p:cNvGrpSpPr/>
          <p:nvPr/>
        </p:nvGrpSpPr>
        <p:grpSpPr>
          <a:xfrm>
            <a:off x="5053008" y="1594021"/>
            <a:ext cx="4007013" cy="2349454"/>
            <a:chOff x="5090332" y="1556697"/>
            <a:chExt cx="4007013" cy="2349454"/>
          </a:xfrm>
        </p:grpSpPr>
        <p:pic>
          <p:nvPicPr>
            <p:cNvPr id="57" name="Picture 8"/>
            <p:cNvPicPr>
              <a:picLocks noChangeAspect="1" noChangeArrowheads="1"/>
            </p:cNvPicPr>
            <p:nvPr/>
          </p:nvPicPr>
          <p:blipFill>
            <a:blip r:embed="rId2" cstate="print"/>
            <a:srcRect/>
            <a:stretch>
              <a:fillRect/>
            </a:stretch>
          </p:blipFill>
          <p:spPr bwMode="auto">
            <a:xfrm>
              <a:off x="6229413" y="1856792"/>
              <a:ext cx="2212975" cy="1811338"/>
            </a:xfrm>
            <a:prstGeom prst="rect">
              <a:avLst/>
            </a:prstGeom>
            <a:noFill/>
            <a:ln w="9525">
              <a:noFill/>
              <a:miter lim="800000"/>
              <a:headEnd/>
              <a:tailEnd/>
            </a:ln>
            <a:effectLst/>
          </p:spPr>
        </p:pic>
        <p:sp>
          <p:nvSpPr>
            <p:cNvPr id="24" name="Text Box 9"/>
            <p:cNvSpPr txBox="1">
              <a:spLocks noChangeArrowheads="1"/>
            </p:cNvSpPr>
            <p:nvPr/>
          </p:nvSpPr>
          <p:spPr bwMode="auto">
            <a:xfrm>
              <a:off x="5090332" y="2370690"/>
              <a:ext cx="1339850" cy="535531"/>
            </a:xfrm>
            <a:prstGeom prst="rect">
              <a:avLst/>
            </a:prstGeom>
            <a:noFill/>
            <a:ln w="9525">
              <a:noFill/>
              <a:miter lim="800000"/>
              <a:headEnd/>
              <a:tailEnd/>
            </a:ln>
            <a:effectLst/>
          </p:spPr>
          <p:txBody>
            <a:bodyPr>
              <a:spAutoFit/>
            </a:bodyPr>
            <a:lstStyle/>
            <a:p>
              <a:pPr algn="ctr">
                <a:lnSpc>
                  <a:spcPct val="80000"/>
                </a:lnSpc>
              </a:pPr>
              <a:r>
                <a:rPr lang="en-US" sz="1200" b="1" dirty="0">
                  <a:latin typeface="Arial" pitchFamily="34" charset="0"/>
                </a:rPr>
                <a:t>EMEP</a:t>
              </a:r>
              <a:r>
                <a:rPr lang="en-US" sz="1200" dirty="0">
                  <a:latin typeface="Arial" pitchFamily="34" charset="0"/>
                </a:rPr>
                <a:t> anthropogenic sources</a:t>
              </a:r>
              <a:endParaRPr lang="ru-RU" sz="1200" dirty="0">
                <a:latin typeface="Arial" pitchFamily="34" charset="0"/>
              </a:endParaRPr>
            </a:p>
          </p:txBody>
        </p:sp>
        <p:sp>
          <p:nvSpPr>
            <p:cNvPr id="25" name="Text Box 10"/>
            <p:cNvSpPr txBox="1">
              <a:spLocks noChangeArrowheads="1"/>
            </p:cNvSpPr>
            <p:nvPr/>
          </p:nvSpPr>
          <p:spPr bwMode="auto">
            <a:xfrm>
              <a:off x="5581032" y="3327757"/>
              <a:ext cx="1350963" cy="535531"/>
            </a:xfrm>
            <a:prstGeom prst="rect">
              <a:avLst/>
            </a:prstGeom>
            <a:noFill/>
            <a:ln w="9525">
              <a:noFill/>
              <a:miter lim="800000"/>
              <a:headEnd/>
              <a:tailEnd/>
            </a:ln>
            <a:effectLst/>
          </p:spPr>
          <p:txBody>
            <a:bodyPr>
              <a:spAutoFit/>
            </a:bodyPr>
            <a:lstStyle/>
            <a:p>
              <a:pPr algn="ctr">
                <a:lnSpc>
                  <a:spcPct val="80000"/>
                </a:lnSpc>
              </a:pPr>
              <a:r>
                <a:rPr lang="en-US" sz="1200" b="1" dirty="0">
                  <a:latin typeface="Arial" pitchFamily="34" charset="0"/>
                </a:rPr>
                <a:t>Global </a:t>
              </a:r>
              <a:r>
                <a:rPr lang="en-US" sz="1200" dirty="0">
                  <a:latin typeface="Arial" pitchFamily="34" charset="0"/>
                </a:rPr>
                <a:t>anthropogenic sources</a:t>
              </a:r>
              <a:endParaRPr lang="ru-RU" sz="1200" dirty="0">
                <a:latin typeface="Arial" pitchFamily="34" charset="0"/>
              </a:endParaRPr>
            </a:p>
          </p:txBody>
        </p:sp>
        <p:sp>
          <p:nvSpPr>
            <p:cNvPr id="26" name="Text Box 11"/>
            <p:cNvSpPr txBox="1">
              <a:spLocks noChangeArrowheads="1"/>
            </p:cNvSpPr>
            <p:nvPr/>
          </p:nvSpPr>
          <p:spPr bwMode="auto">
            <a:xfrm>
              <a:off x="7608270" y="3370620"/>
              <a:ext cx="1093788" cy="535531"/>
            </a:xfrm>
            <a:prstGeom prst="rect">
              <a:avLst/>
            </a:prstGeom>
            <a:noFill/>
            <a:ln w="9525">
              <a:noFill/>
              <a:miter lim="800000"/>
              <a:headEnd/>
              <a:tailEnd/>
            </a:ln>
            <a:effectLst/>
          </p:spPr>
          <p:txBody>
            <a:bodyPr>
              <a:spAutoFit/>
            </a:bodyPr>
            <a:lstStyle/>
            <a:p>
              <a:pPr algn="ctr">
                <a:lnSpc>
                  <a:spcPct val="80000"/>
                </a:lnSpc>
              </a:pPr>
              <a:r>
                <a:rPr lang="en-US" sz="1200" b="1" dirty="0">
                  <a:latin typeface="Arial" pitchFamily="34" charset="0"/>
                </a:rPr>
                <a:t>Global </a:t>
              </a:r>
              <a:r>
                <a:rPr lang="en-US" sz="1200" dirty="0">
                  <a:latin typeface="Arial" pitchFamily="34" charset="0"/>
                </a:rPr>
                <a:t>secondary sources</a:t>
              </a:r>
              <a:endParaRPr lang="ru-RU" sz="1200" dirty="0">
                <a:latin typeface="Arial" pitchFamily="34" charset="0"/>
              </a:endParaRPr>
            </a:p>
          </p:txBody>
        </p:sp>
        <p:sp>
          <p:nvSpPr>
            <p:cNvPr id="27" name="Text Box 12"/>
            <p:cNvSpPr txBox="1">
              <a:spLocks noChangeArrowheads="1"/>
            </p:cNvSpPr>
            <p:nvPr/>
          </p:nvSpPr>
          <p:spPr bwMode="auto">
            <a:xfrm>
              <a:off x="8003557" y="2004075"/>
              <a:ext cx="1093788" cy="535531"/>
            </a:xfrm>
            <a:prstGeom prst="rect">
              <a:avLst/>
            </a:prstGeom>
            <a:noFill/>
            <a:ln w="9525">
              <a:noFill/>
              <a:miter lim="800000"/>
              <a:headEnd/>
              <a:tailEnd/>
            </a:ln>
            <a:effectLst/>
          </p:spPr>
          <p:txBody>
            <a:bodyPr>
              <a:spAutoFit/>
            </a:bodyPr>
            <a:lstStyle/>
            <a:p>
              <a:pPr algn="ctr">
                <a:lnSpc>
                  <a:spcPct val="80000"/>
                </a:lnSpc>
              </a:pPr>
              <a:r>
                <a:rPr lang="en-US" sz="1200" b="1" dirty="0">
                  <a:solidFill>
                    <a:srgbClr val="FF0000"/>
                  </a:solidFill>
                  <a:latin typeface="Arial" pitchFamily="34" charset="0"/>
                </a:rPr>
                <a:t>EMEP</a:t>
              </a:r>
              <a:r>
                <a:rPr lang="en-US" sz="1200" dirty="0">
                  <a:solidFill>
                    <a:srgbClr val="FF0000"/>
                  </a:solidFill>
                  <a:latin typeface="Arial" pitchFamily="34" charset="0"/>
                </a:rPr>
                <a:t> secondary sources</a:t>
              </a:r>
              <a:endParaRPr lang="ru-RU" sz="1200" dirty="0">
                <a:solidFill>
                  <a:srgbClr val="FF0000"/>
                </a:solidFill>
                <a:latin typeface="Arial" pitchFamily="34" charset="0"/>
              </a:endParaRPr>
            </a:p>
          </p:txBody>
        </p:sp>
        <p:sp>
          <p:nvSpPr>
            <p:cNvPr id="28" name="Line 13"/>
            <p:cNvSpPr>
              <a:spLocks noChangeShapeType="1"/>
            </p:cNvSpPr>
            <p:nvPr/>
          </p:nvSpPr>
          <p:spPr bwMode="auto">
            <a:xfrm flipH="1" flipV="1">
              <a:off x="6060457" y="2848332"/>
              <a:ext cx="338138" cy="188913"/>
            </a:xfrm>
            <a:prstGeom prst="line">
              <a:avLst/>
            </a:prstGeom>
            <a:noFill/>
            <a:ln w="0">
              <a:solidFill>
                <a:schemeClr val="tx1"/>
              </a:solidFill>
              <a:round/>
              <a:headEnd/>
              <a:tailEnd/>
            </a:ln>
            <a:effectLst/>
          </p:spPr>
          <p:txBody>
            <a:bodyPr/>
            <a:lstStyle/>
            <a:p>
              <a:endParaRPr lang="en-US"/>
            </a:p>
          </p:txBody>
        </p:sp>
        <p:grpSp>
          <p:nvGrpSpPr>
            <p:cNvPr id="29" name="Group 17"/>
            <p:cNvGrpSpPr>
              <a:grpSpLocks/>
            </p:cNvGrpSpPr>
            <p:nvPr/>
          </p:nvGrpSpPr>
          <p:grpSpPr bwMode="auto">
            <a:xfrm>
              <a:off x="6384989" y="1920649"/>
              <a:ext cx="1836737" cy="1012825"/>
              <a:chOff x="3799" y="2241"/>
              <a:chExt cx="1157" cy="638"/>
            </a:xfrm>
          </p:grpSpPr>
          <p:sp>
            <p:nvSpPr>
              <p:cNvPr id="30" name="Arc 18"/>
              <p:cNvSpPr>
                <a:spLocks/>
              </p:cNvSpPr>
              <p:nvPr/>
            </p:nvSpPr>
            <p:spPr bwMode="auto">
              <a:xfrm>
                <a:off x="3799" y="2241"/>
                <a:ext cx="1157" cy="630"/>
              </a:xfrm>
              <a:custGeom>
                <a:avLst/>
                <a:gdLst>
                  <a:gd name="G0" fmla="+- 21600 0 0"/>
                  <a:gd name="G1" fmla="+- 21600 0 0"/>
                  <a:gd name="G2" fmla="+- 21600 0 0"/>
                  <a:gd name="T0" fmla="*/ 1757 w 43200"/>
                  <a:gd name="T1" fmla="*/ 30133 h 30149"/>
                  <a:gd name="T2" fmla="*/ 41436 w 43200"/>
                  <a:gd name="T3" fmla="*/ 30149 h 30149"/>
                  <a:gd name="T4" fmla="*/ 21600 w 43200"/>
                  <a:gd name="T5" fmla="*/ 21600 h 30149"/>
                </a:gdLst>
                <a:ahLst/>
                <a:cxnLst>
                  <a:cxn ang="0">
                    <a:pos x="T0" y="T1"/>
                  </a:cxn>
                  <a:cxn ang="0">
                    <a:pos x="T2" y="T3"/>
                  </a:cxn>
                  <a:cxn ang="0">
                    <a:pos x="T4" y="T5"/>
                  </a:cxn>
                </a:cxnLst>
                <a:rect l="0" t="0" r="r" b="b"/>
                <a:pathLst>
                  <a:path w="43200" h="30149" fill="none" extrusionOk="0">
                    <a:moveTo>
                      <a:pt x="1756" y="30133"/>
                    </a:moveTo>
                    <a:cubicBezTo>
                      <a:pt x="597" y="27437"/>
                      <a:pt x="0" y="24534"/>
                      <a:pt x="0" y="21600"/>
                    </a:cubicBezTo>
                    <a:cubicBezTo>
                      <a:pt x="0" y="9670"/>
                      <a:pt x="9670" y="0"/>
                      <a:pt x="21600" y="0"/>
                    </a:cubicBezTo>
                    <a:cubicBezTo>
                      <a:pt x="33529" y="0"/>
                      <a:pt x="43200" y="9670"/>
                      <a:pt x="43200" y="21600"/>
                    </a:cubicBezTo>
                    <a:cubicBezTo>
                      <a:pt x="43200" y="24540"/>
                      <a:pt x="42599" y="27449"/>
                      <a:pt x="41436" y="30149"/>
                    </a:cubicBezTo>
                  </a:path>
                  <a:path w="43200" h="30149" stroke="0" extrusionOk="0">
                    <a:moveTo>
                      <a:pt x="1756" y="30133"/>
                    </a:moveTo>
                    <a:cubicBezTo>
                      <a:pt x="597" y="27437"/>
                      <a:pt x="0" y="24534"/>
                      <a:pt x="0" y="21600"/>
                    </a:cubicBezTo>
                    <a:cubicBezTo>
                      <a:pt x="0" y="9670"/>
                      <a:pt x="9670" y="0"/>
                      <a:pt x="21600" y="0"/>
                    </a:cubicBezTo>
                    <a:cubicBezTo>
                      <a:pt x="33529" y="0"/>
                      <a:pt x="43200" y="9670"/>
                      <a:pt x="43200" y="21600"/>
                    </a:cubicBezTo>
                    <a:cubicBezTo>
                      <a:pt x="43200" y="24540"/>
                      <a:pt x="42599" y="27449"/>
                      <a:pt x="41436" y="30149"/>
                    </a:cubicBezTo>
                    <a:lnTo>
                      <a:pt x="21600" y="21600"/>
                    </a:lnTo>
                    <a:close/>
                  </a:path>
                </a:pathLst>
              </a:custGeom>
              <a:noFill/>
              <a:ln w="38100">
                <a:solidFill>
                  <a:srgbClr val="FF0000"/>
                </a:solidFill>
                <a:round/>
                <a:headEnd/>
                <a:tailEnd/>
              </a:ln>
              <a:effectLst/>
            </p:spPr>
            <p:txBody>
              <a:bodyPr wrap="none" anchor="ctr"/>
              <a:lstStyle/>
              <a:p>
                <a:endParaRPr lang="en-US"/>
              </a:p>
            </p:txBody>
          </p:sp>
          <p:sp>
            <p:nvSpPr>
              <p:cNvPr id="31" name="Freeform 19"/>
              <p:cNvSpPr>
                <a:spLocks/>
              </p:cNvSpPr>
              <p:nvPr/>
            </p:nvSpPr>
            <p:spPr bwMode="auto">
              <a:xfrm>
                <a:off x="3843" y="2697"/>
                <a:ext cx="1064" cy="182"/>
              </a:xfrm>
              <a:custGeom>
                <a:avLst/>
                <a:gdLst/>
                <a:ahLst/>
                <a:cxnLst>
                  <a:cxn ang="0">
                    <a:pos x="0" y="182"/>
                  </a:cxn>
                  <a:cxn ang="0">
                    <a:pos x="536" y="0"/>
                  </a:cxn>
                  <a:cxn ang="0">
                    <a:pos x="1064" y="174"/>
                  </a:cxn>
                </a:cxnLst>
                <a:rect l="0" t="0" r="r" b="b"/>
                <a:pathLst>
                  <a:path w="1064" h="182">
                    <a:moveTo>
                      <a:pt x="0" y="182"/>
                    </a:moveTo>
                    <a:lnTo>
                      <a:pt x="536" y="0"/>
                    </a:lnTo>
                    <a:lnTo>
                      <a:pt x="1064" y="174"/>
                    </a:lnTo>
                  </a:path>
                </a:pathLst>
              </a:custGeom>
              <a:noFill/>
              <a:ln w="38100">
                <a:solidFill>
                  <a:srgbClr val="FF0000"/>
                </a:solidFill>
                <a:round/>
                <a:headEnd type="none" w="med" len="med"/>
                <a:tailEnd type="none" w="med" len="med"/>
              </a:ln>
              <a:effectLst/>
            </p:spPr>
            <p:txBody>
              <a:bodyPr/>
              <a:lstStyle/>
              <a:p>
                <a:endParaRPr lang="en-US"/>
              </a:p>
            </p:txBody>
          </p:sp>
        </p:grpSp>
        <p:sp>
          <p:nvSpPr>
            <p:cNvPr id="32" name="TextBox 31"/>
            <p:cNvSpPr txBox="1"/>
            <p:nvPr/>
          </p:nvSpPr>
          <p:spPr>
            <a:xfrm>
              <a:off x="5645028" y="1556697"/>
              <a:ext cx="3251913" cy="338554"/>
            </a:xfrm>
            <a:prstGeom prst="rect">
              <a:avLst/>
            </a:prstGeom>
            <a:noFill/>
          </p:spPr>
          <p:txBody>
            <a:bodyPr wrap="square" rtlCol="0">
              <a:spAutoFit/>
            </a:bodyPr>
            <a:lstStyle/>
            <a:p>
              <a:pPr algn="ctr"/>
              <a:r>
                <a:rPr lang="en-US" sz="1600" dirty="0" smtClean="0">
                  <a:latin typeface="Arial" pitchFamily="34" charset="0"/>
                </a:rPr>
                <a:t>HCB air concentration</a:t>
              </a:r>
              <a:endParaRPr lang="ru-RU" sz="1600" dirty="0">
                <a:latin typeface="+mj-lt"/>
              </a:endParaRPr>
            </a:p>
          </p:txBody>
        </p:sp>
      </p:grpSp>
      <p:grpSp>
        <p:nvGrpSpPr>
          <p:cNvPr id="76" name="Группа 75"/>
          <p:cNvGrpSpPr/>
          <p:nvPr/>
        </p:nvGrpSpPr>
        <p:grpSpPr>
          <a:xfrm>
            <a:off x="5406925" y="4040089"/>
            <a:ext cx="3550462" cy="2661516"/>
            <a:chOff x="5406925" y="4040089"/>
            <a:chExt cx="3550462" cy="2661516"/>
          </a:xfrm>
        </p:grpSpPr>
        <p:grpSp>
          <p:nvGrpSpPr>
            <p:cNvPr id="65" name="Группа 64"/>
            <p:cNvGrpSpPr/>
            <p:nvPr/>
          </p:nvGrpSpPr>
          <p:grpSpPr>
            <a:xfrm>
              <a:off x="5406925" y="4040089"/>
              <a:ext cx="3550462" cy="2381696"/>
              <a:chOff x="5490904" y="4245371"/>
              <a:chExt cx="3550462" cy="2381696"/>
            </a:xfrm>
          </p:grpSpPr>
          <p:sp>
            <p:nvSpPr>
              <p:cNvPr id="16" name="TextBox 15"/>
              <p:cNvSpPr txBox="1"/>
              <p:nvPr/>
            </p:nvSpPr>
            <p:spPr>
              <a:xfrm>
                <a:off x="5789453" y="4245371"/>
                <a:ext cx="3251913" cy="338554"/>
              </a:xfrm>
              <a:prstGeom prst="rect">
                <a:avLst/>
              </a:prstGeom>
              <a:noFill/>
            </p:spPr>
            <p:txBody>
              <a:bodyPr wrap="square" rtlCol="0">
                <a:spAutoFit/>
              </a:bodyPr>
              <a:lstStyle/>
              <a:p>
                <a:pPr algn="ctr">
                  <a:spcBef>
                    <a:spcPct val="50000"/>
                  </a:spcBef>
                </a:pPr>
                <a:r>
                  <a:rPr lang="en-US" sz="1600" dirty="0" smtClean="0">
                    <a:latin typeface="Arial" pitchFamily="34" charset="0"/>
                  </a:rPr>
                  <a:t>HCB accumulation in media</a:t>
                </a:r>
                <a:endParaRPr lang="ru-RU" sz="1600" dirty="0">
                  <a:latin typeface="Arial" pitchFamily="34" charset="0"/>
                </a:endParaRPr>
              </a:p>
            </p:txBody>
          </p:sp>
          <p:graphicFrame>
            <p:nvGraphicFramePr>
              <p:cNvPr id="63" name="Chart 4"/>
              <p:cNvGraphicFramePr>
                <a:graphicFrameLocks/>
              </p:cNvGraphicFramePr>
              <p:nvPr/>
            </p:nvGraphicFramePr>
            <p:xfrm>
              <a:off x="5490904" y="4469363"/>
              <a:ext cx="3401170" cy="2157704"/>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75" name="Группа 74"/>
            <p:cNvGrpSpPr/>
            <p:nvPr/>
          </p:nvGrpSpPr>
          <p:grpSpPr>
            <a:xfrm>
              <a:off x="5976588" y="6424606"/>
              <a:ext cx="2834755" cy="276999"/>
              <a:chOff x="5995640" y="6481762"/>
              <a:chExt cx="2834755" cy="276999"/>
            </a:xfrm>
          </p:grpSpPr>
          <p:sp>
            <p:nvSpPr>
              <p:cNvPr id="66" name="Прямоугольник 65"/>
              <p:cNvSpPr>
                <a:spLocks noChangeAspect="1"/>
              </p:cNvSpPr>
              <p:nvPr/>
            </p:nvSpPr>
            <p:spPr>
              <a:xfrm>
                <a:off x="5995640" y="6573904"/>
                <a:ext cx="108000" cy="108000"/>
              </a:xfrm>
              <a:prstGeom prst="rect">
                <a:avLst/>
              </a:prstGeom>
              <a:solidFill>
                <a:schemeClr val="tx2">
                  <a:lumMod val="40000"/>
                  <a:lumOff val="6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6067466" y="6481762"/>
                <a:ext cx="1097929" cy="276999"/>
              </a:xfrm>
              <a:prstGeom prst="rect">
                <a:avLst/>
              </a:prstGeom>
              <a:noFill/>
            </p:spPr>
            <p:txBody>
              <a:bodyPr wrap="none" rtlCol="0">
                <a:spAutoFit/>
              </a:bodyPr>
              <a:lstStyle/>
              <a:p>
                <a:r>
                  <a:rPr lang="en-US" sz="1200" dirty="0" smtClean="0">
                    <a:latin typeface="Arial" pitchFamily="34" charset="0"/>
                    <a:cs typeface="Arial" pitchFamily="34" charset="0"/>
                  </a:rPr>
                  <a:t>- Atmosphere</a:t>
                </a:r>
                <a:endParaRPr lang="en-US" sz="1200" dirty="0">
                  <a:latin typeface="Arial" pitchFamily="34" charset="0"/>
                  <a:cs typeface="Arial" pitchFamily="34" charset="0"/>
                </a:endParaRPr>
              </a:p>
            </p:txBody>
          </p:sp>
          <p:sp>
            <p:nvSpPr>
              <p:cNvPr id="69" name="TextBox 68"/>
              <p:cNvSpPr txBox="1"/>
              <p:nvPr/>
            </p:nvSpPr>
            <p:spPr>
              <a:xfrm>
                <a:off x="7324756" y="6481762"/>
                <a:ext cx="731290" cy="276999"/>
              </a:xfrm>
              <a:prstGeom prst="rect">
                <a:avLst/>
              </a:prstGeom>
              <a:noFill/>
            </p:spPr>
            <p:txBody>
              <a:bodyPr wrap="none" rtlCol="0">
                <a:spAutoFit/>
              </a:bodyPr>
              <a:lstStyle/>
              <a:p>
                <a:r>
                  <a:rPr lang="en-US" sz="1200" dirty="0" smtClean="0">
                    <a:latin typeface="Arial" pitchFamily="34" charset="0"/>
                    <a:cs typeface="Arial" pitchFamily="34" charset="0"/>
                  </a:rPr>
                  <a:t>- Ocean</a:t>
                </a:r>
                <a:endParaRPr lang="en-US" sz="1200" dirty="0">
                  <a:latin typeface="Arial" pitchFamily="34" charset="0"/>
                  <a:cs typeface="Arial" pitchFamily="34" charset="0"/>
                </a:endParaRPr>
              </a:p>
            </p:txBody>
          </p:sp>
          <p:sp>
            <p:nvSpPr>
              <p:cNvPr id="70" name="Прямоугольник 69"/>
              <p:cNvSpPr>
                <a:spLocks noChangeAspect="1"/>
              </p:cNvSpPr>
              <p:nvPr/>
            </p:nvSpPr>
            <p:spPr>
              <a:xfrm>
                <a:off x="7248165" y="6573904"/>
                <a:ext cx="108000" cy="108000"/>
              </a:xfrm>
              <a:prstGeom prst="rect">
                <a:avLst/>
              </a:prstGeom>
              <a:solidFill>
                <a:srgbClr val="00CC99"/>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8296274" y="6481762"/>
                <a:ext cx="534121" cy="276999"/>
              </a:xfrm>
              <a:prstGeom prst="rect">
                <a:avLst/>
              </a:prstGeom>
              <a:noFill/>
            </p:spPr>
            <p:txBody>
              <a:bodyPr wrap="none" rtlCol="0">
                <a:spAutoFit/>
              </a:bodyPr>
              <a:lstStyle/>
              <a:p>
                <a:r>
                  <a:rPr lang="en-US" sz="1200" dirty="0" smtClean="0">
                    <a:latin typeface="Arial" pitchFamily="34" charset="0"/>
                    <a:cs typeface="Arial" pitchFamily="34" charset="0"/>
                  </a:rPr>
                  <a:t>- Soil</a:t>
                </a:r>
                <a:endParaRPr lang="en-US" sz="1200" dirty="0">
                  <a:latin typeface="Arial" pitchFamily="34" charset="0"/>
                  <a:cs typeface="Arial" pitchFamily="34" charset="0"/>
                </a:endParaRPr>
              </a:p>
            </p:txBody>
          </p:sp>
          <p:sp>
            <p:nvSpPr>
              <p:cNvPr id="71" name="Прямоугольник 70"/>
              <p:cNvSpPr>
                <a:spLocks noChangeAspect="1"/>
              </p:cNvSpPr>
              <p:nvPr/>
            </p:nvSpPr>
            <p:spPr>
              <a:xfrm>
                <a:off x="8210160" y="6573904"/>
                <a:ext cx="108000" cy="108000"/>
              </a:xfrm>
              <a:prstGeom prst="rect">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wipe(up)">
                                      <p:cBhvr>
                                        <p:cTn id="2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 name="Группа 16"/>
          <p:cNvGrpSpPr/>
          <p:nvPr/>
        </p:nvGrpSpPr>
        <p:grpSpPr>
          <a:xfrm>
            <a:off x="613872" y="1547569"/>
            <a:ext cx="2884699" cy="2860108"/>
            <a:chOff x="613872" y="1547569"/>
            <a:chExt cx="2884699" cy="2860108"/>
          </a:xfrm>
        </p:grpSpPr>
        <p:sp>
          <p:nvSpPr>
            <p:cNvPr id="504842" name="Text Box 10"/>
            <p:cNvSpPr txBox="1">
              <a:spLocks noChangeArrowheads="1"/>
            </p:cNvSpPr>
            <p:nvPr/>
          </p:nvSpPr>
          <p:spPr bwMode="auto">
            <a:xfrm>
              <a:off x="613872" y="1547569"/>
              <a:ext cx="2884699" cy="338554"/>
            </a:xfrm>
            <a:prstGeom prst="rect">
              <a:avLst/>
            </a:prstGeom>
            <a:noFill/>
            <a:ln w="9525" algn="ctr">
              <a:noFill/>
              <a:miter lim="800000"/>
              <a:headEnd/>
              <a:tailEnd/>
            </a:ln>
            <a:effectLst/>
          </p:spPr>
          <p:txBody>
            <a:bodyPr wrap="none">
              <a:spAutoFit/>
            </a:bodyPr>
            <a:lstStyle/>
            <a:p>
              <a:pPr algn="ctr"/>
              <a:r>
                <a:rPr lang="en-US" sz="1600" dirty="0">
                  <a:latin typeface="Tahoma" pitchFamily="34" charset="0"/>
                </a:rPr>
                <a:t>Hg cycling in the environment</a:t>
              </a:r>
              <a:endParaRPr lang="ru-RU" sz="1600" dirty="0">
                <a:latin typeface="Tahoma" pitchFamily="34" charset="0"/>
              </a:endParaRPr>
            </a:p>
          </p:txBody>
        </p:sp>
        <p:grpSp>
          <p:nvGrpSpPr>
            <p:cNvPr id="14" name="Группа 13"/>
            <p:cNvGrpSpPr/>
            <p:nvPr/>
          </p:nvGrpSpPr>
          <p:grpSpPr>
            <a:xfrm>
              <a:off x="682293" y="1912791"/>
              <a:ext cx="2747857" cy="2494886"/>
              <a:chOff x="1147395" y="1800819"/>
              <a:chExt cx="2747857" cy="2494886"/>
            </a:xfrm>
          </p:grpSpPr>
          <p:pic>
            <p:nvPicPr>
              <p:cNvPr id="504841" name="Picture 9" descr="Hg_cycling1"/>
              <p:cNvPicPr>
                <a:picLocks noChangeAspect="1" noChangeArrowheads="1"/>
              </p:cNvPicPr>
              <p:nvPr/>
            </p:nvPicPr>
            <p:blipFill>
              <a:blip r:embed="rId3" cstate="print"/>
              <a:srcRect/>
              <a:stretch>
                <a:fillRect/>
              </a:stretch>
            </p:blipFill>
            <p:spPr bwMode="auto">
              <a:xfrm>
                <a:off x="1179691" y="1800819"/>
                <a:ext cx="2715561" cy="2491264"/>
              </a:xfrm>
              <a:prstGeom prst="rect">
                <a:avLst/>
              </a:prstGeom>
              <a:noFill/>
            </p:spPr>
          </p:pic>
          <p:sp>
            <p:nvSpPr>
              <p:cNvPr id="504843" name="Text Box 11"/>
              <p:cNvSpPr txBox="1">
                <a:spLocks noChangeArrowheads="1"/>
              </p:cNvSpPr>
              <p:nvPr/>
            </p:nvSpPr>
            <p:spPr bwMode="auto">
              <a:xfrm>
                <a:off x="1147395" y="4049484"/>
                <a:ext cx="1557895" cy="246221"/>
              </a:xfrm>
              <a:prstGeom prst="rect">
                <a:avLst/>
              </a:prstGeom>
              <a:noFill/>
              <a:ln w="9525" algn="ctr">
                <a:noFill/>
                <a:miter lim="800000"/>
                <a:headEnd/>
                <a:tailEnd/>
              </a:ln>
              <a:effectLst/>
            </p:spPr>
            <p:txBody>
              <a:bodyPr wrap="square">
                <a:spAutoFit/>
              </a:bodyPr>
              <a:lstStyle/>
              <a:p>
                <a:r>
                  <a:rPr lang="en-US" sz="1000" b="1" i="1" dirty="0">
                    <a:latin typeface="Arial" pitchFamily="34" charset="0"/>
                  </a:rPr>
                  <a:t>UNEP/AMAP</a:t>
                </a:r>
                <a:r>
                  <a:rPr lang="en-US" sz="1000" b="1" dirty="0">
                    <a:latin typeface="Arial" pitchFamily="34" charset="0"/>
                  </a:rPr>
                  <a:t>, 2008</a:t>
                </a:r>
                <a:endParaRPr lang="ru-RU" sz="1000" b="1" dirty="0">
                  <a:latin typeface="Arial" pitchFamily="34" charset="0"/>
                </a:endParaRPr>
              </a:p>
            </p:txBody>
          </p:sp>
        </p:grpSp>
      </p:grpSp>
      <p:sp>
        <p:nvSpPr>
          <p:cNvPr id="11" name="Rectangle 8"/>
          <p:cNvSpPr>
            <a:spLocks noGrp="1" noChangeArrowheads="1"/>
          </p:cNvSpPr>
          <p:nvPr>
            <p:ph type="title"/>
          </p:nvPr>
        </p:nvSpPr>
        <p:spPr>
          <a:xfrm>
            <a:off x="0" y="292100"/>
            <a:ext cx="9143999" cy="615950"/>
          </a:xfrm>
        </p:spPr>
        <p:txBody>
          <a:bodyPr/>
          <a:lstStyle/>
          <a:p>
            <a:r>
              <a:rPr lang="en-GB" sz="3600" dirty="0" smtClean="0"/>
              <a:t>Mercury multi-media modelling </a:t>
            </a:r>
            <a:endParaRPr lang="ru-RU" sz="3600" dirty="0" smtClean="0"/>
          </a:p>
        </p:txBody>
      </p:sp>
      <p:sp>
        <p:nvSpPr>
          <p:cNvPr id="8" name="Text Box 43"/>
          <p:cNvSpPr txBox="1">
            <a:spLocks noChangeArrowheads="1"/>
          </p:cNvSpPr>
          <p:nvPr/>
        </p:nvSpPr>
        <p:spPr bwMode="auto">
          <a:xfrm>
            <a:off x="4123544" y="1642181"/>
            <a:ext cx="4674642" cy="2590517"/>
          </a:xfrm>
          <a:prstGeom prst="rect">
            <a:avLst/>
          </a:prstGeom>
          <a:noFill/>
          <a:ln w="9525">
            <a:noFill/>
            <a:miter lim="800000"/>
            <a:headEnd/>
            <a:tailEnd/>
          </a:ln>
        </p:spPr>
        <p:txBody>
          <a:bodyPr wrap="square">
            <a:spAutoFit/>
          </a:bodyPr>
          <a:lstStyle/>
          <a:p>
            <a:pPr marL="271463" indent="-271463">
              <a:lnSpc>
                <a:spcPct val="120000"/>
              </a:lnSpc>
              <a:spcBef>
                <a:spcPts val="1000"/>
              </a:spcBef>
              <a:buClr>
                <a:schemeClr val="tx2"/>
              </a:buClr>
              <a:tabLst>
                <a:tab pos="271463" algn="l"/>
              </a:tabLst>
            </a:pPr>
            <a:r>
              <a:rPr lang="en-US" sz="1600" b="1" dirty="0" smtClean="0">
                <a:solidFill>
                  <a:srgbClr val="7030A0"/>
                </a:solidFill>
                <a:latin typeface="+mn-lt"/>
              </a:rPr>
              <a:t>Motivation:</a:t>
            </a:r>
            <a:endParaRPr lang="ru-RU" sz="1600" b="1" dirty="0">
              <a:solidFill>
                <a:srgbClr val="7030A0"/>
              </a:solidFill>
              <a:latin typeface="+mn-lt"/>
            </a:endParaRPr>
          </a:p>
          <a:p>
            <a:pPr marL="271463" indent="-271463">
              <a:lnSpc>
                <a:spcPct val="120000"/>
              </a:lnSpc>
              <a:spcBef>
                <a:spcPts val="1000"/>
              </a:spcBef>
              <a:buClr>
                <a:schemeClr val="tx2"/>
              </a:buClr>
              <a:buFontTx/>
              <a:buChar char="•"/>
              <a:tabLst>
                <a:tab pos="271463" algn="l"/>
              </a:tabLst>
            </a:pPr>
            <a:r>
              <a:rPr lang="en-US" sz="1600" dirty="0" smtClean="0">
                <a:latin typeface="+mn-lt"/>
              </a:rPr>
              <a:t>Mercury easily cycles between the </a:t>
            </a:r>
            <a:r>
              <a:rPr lang="en-US" sz="1600" dirty="0" smtClean="0">
                <a:solidFill>
                  <a:schemeClr val="accent6">
                    <a:lumMod val="75000"/>
                  </a:schemeClr>
                </a:solidFill>
                <a:latin typeface="+mn-lt"/>
              </a:rPr>
              <a:t>atmosphere</a:t>
            </a:r>
            <a:r>
              <a:rPr lang="en-US" sz="1600" dirty="0" smtClean="0">
                <a:latin typeface="+mn-lt"/>
              </a:rPr>
              <a:t> and </a:t>
            </a:r>
            <a:r>
              <a:rPr lang="en-US" sz="1600" dirty="0" smtClean="0">
                <a:solidFill>
                  <a:schemeClr val="accent6">
                    <a:lumMod val="75000"/>
                  </a:schemeClr>
                </a:solidFill>
                <a:latin typeface="+mn-lt"/>
              </a:rPr>
              <a:t>water/soil/vegetation</a:t>
            </a:r>
          </a:p>
          <a:p>
            <a:pPr marL="271463" indent="-271463">
              <a:lnSpc>
                <a:spcPct val="120000"/>
              </a:lnSpc>
              <a:spcBef>
                <a:spcPts val="1000"/>
              </a:spcBef>
              <a:buClr>
                <a:schemeClr val="tx2"/>
              </a:buClr>
              <a:buFontTx/>
              <a:buChar char="•"/>
              <a:tabLst>
                <a:tab pos="271463" algn="l"/>
              </a:tabLst>
            </a:pPr>
            <a:r>
              <a:rPr lang="en-US" sz="1600" dirty="0" smtClean="0">
                <a:solidFill>
                  <a:schemeClr val="accent6">
                    <a:lumMod val="75000"/>
                  </a:schemeClr>
                </a:solidFill>
                <a:latin typeface="+mn-lt"/>
              </a:rPr>
              <a:t>Legacy/natural sources </a:t>
            </a:r>
            <a:r>
              <a:rPr lang="en-US" sz="1600" dirty="0" smtClean="0">
                <a:latin typeface="+mn-lt"/>
              </a:rPr>
              <a:t>make up 65% of Hg deposition within EMEP</a:t>
            </a:r>
          </a:p>
          <a:p>
            <a:pPr marL="271463" indent="-271463">
              <a:lnSpc>
                <a:spcPct val="120000"/>
              </a:lnSpc>
              <a:spcBef>
                <a:spcPts val="1000"/>
              </a:spcBef>
              <a:buClr>
                <a:schemeClr val="tx2"/>
              </a:buClr>
              <a:buFontTx/>
              <a:buChar char="•"/>
              <a:tabLst>
                <a:tab pos="271463" algn="l"/>
              </a:tabLst>
            </a:pPr>
            <a:r>
              <a:rPr lang="en-US" sz="1600" dirty="0" smtClean="0">
                <a:solidFill>
                  <a:schemeClr val="accent6">
                    <a:lumMod val="75000"/>
                  </a:schemeClr>
                </a:solidFill>
                <a:latin typeface="+mn-lt"/>
              </a:rPr>
              <a:t>Time lag </a:t>
            </a:r>
            <a:r>
              <a:rPr lang="en-US" sz="1600" dirty="0" smtClean="0">
                <a:latin typeface="+mn-lt"/>
              </a:rPr>
              <a:t>in the Hg media levels and exposure response to Hg emission reduction</a:t>
            </a:r>
          </a:p>
        </p:txBody>
      </p:sp>
      <p:grpSp>
        <p:nvGrpSpPr>
          <p:cNvPr id="18" name="Группа 17"/>
          <p:cNvGrpSpPr/>
          <p:nvPr/>
        </p:nvGrpSpPr>
        <p:grpSpPr>
          <a:xfrm>
            <a:off x="354917" y="4544368"/>
            <a:ext cx="3402608" cy="2081441"/>
            <a:chOff x="354917" y="4544368"/>
            <a:chExt cx="3402608" cy="2081441"/>
          </a:xfrm>
        </p:grpSpPr>
        <p:pic>
          <p:nvPicPr>
            <p:cNvPr id="9" name="Picture 15" descr="hg_ocn_conc_hg0_2"/>
            <p:cNvPicPr>
              <a:picLocks noChangeAspect="1" noChangeArrowheads="1"/>
            </p:cNvPicPr>
            <p:nvPr/>
          </p:nvPicPr>
          <p:blipFill>
            <a:blip r:embed="rId4" cstate="print"/>
            <a:srcRect/>
            <a:stretch>
              <a:fillRect/>
            </a:stretch>
          </p:blipFill>
          <p:spPr bwMode="auto">
            <a:xfrm>
              <a:off x="354917" y="4917237"/>
              <a:ext cx="3402608" cy="1708572"/>
            </a:xfrm>
            <a:prstGeom prst="rect">
              <a:avLst/>
            </a:prstGeom>
            <a:noFill/>
          </p:spPr>
        </p:pic>
        <p:sp>
          <p:nvSpPr>
            <p:cNvPr id="10" name="Text Box 19"/>
            <p:cNvSpPr txBox="1">
              <a:spLocks noChangeArrowheads="1"/>
            </p:cNvSpPr>
            <p:nvPr/>
          </p:nvSpPr>
          <p:spPr bwMode="auto">
            <a:xfrm>
              <a:off x="542858" y="4544368"/>
              <a:ext cx="3026727" cy="338554"/>
            </a:xfrm>
            <a:prstGeom prst="rect">
              <a:avLst/>
            </a:prstGeom>
            <a:noFill/>
            <a:ln w="9525" algn="ctr">
              <a:noFill/>
              <a:miter lim="800000"/>
              <a:headEnd/>
              <a:tailEnd/>
            </a:ln>
            <a:effectLst/>
          </p:spPr>
          <p:txBody>
            <a:bodyPr wrap="none">
              <a:spAutoFit/>
            </a:bodyPr>
            <a:lstStyle/>
            <a:p>
              <a:pPr algn="ctr"/>
              <a:r>
                <a:rPr lang="en-US" sz="1600" dirty="0">
                  <a:latin typeface="Tahoma" pitchFamily="34" charset="0"/>
                </a:rPr>
                <a:t>Hg</a:t>
              </a:r>
              <a:r>
                <a:rPr lang="en-US" sz="1600" baseline="30000" dirty="0">
                  <a:latin typeface="Tahoma" pitchFamily="34" charset="0"/>
                </a:rPr>
                <a:t>0</a:t>
              </a:r>
              <a:r>
                <a:rPr lang="en-US" sz="1600" baseline="-25000" dirty="0">
                  <a:latin typeface="Tahoma" pitchFamily="34" charset="0"/>
                </a:rPr>
                <a:t>aq</a:t>
              </a:r>
              <a:r>
                <a:rPr lang="en-US" sz="1600" dirty="0">
                  <a:latin typeface="Tahoma" pitchFamily="34" charset="0"/>
                </a:rPr>
                <a:t> </a:t>
              </a:r>
              <a:r>
                <a:rPr lang="en-US" sz="1600" dirty="0" smtClean="0">
                  <a:latin typeface="Tahoma" pitchFamily="34" charset="0"/>
                </a:rPr>
                <a:t>in seawater (pilot results)</a:t>
              </a:r>
              <a:endParaRPr lang="ru-RU" sz="1600" dirty="0">
                <a:latin typeface="Tahoma" pitchFamily="34" charset="0"/>
              </a:endParaRPr>
            </a:p>
          </p:txBody>
        </p:sp>
      </p:grpSp>
      <p:sp>
        <p:nvSpPr>
          <p:cNvPr id="12" name="Прямоугольник 11"/>
          <p:cNvSpPr>
            <a:spLocks noChangeArrowheads="1"/>
          </p:cNvSpPr>
          <p:nvPr/>
        </p:nvSpPr>
        <p:spPr bwMode="auto">
          <a:xfrm>
            <a:off x="0" y="0"/>
            <a:ext cx="9144000" cy="338554"/>
          </a:xfrm>
          <a:prstGeom prst="rect">
            <a:avLst/>
          </a:prstGeom>
          <a:noFill/>
          <a:ln w="9525">
            <a:noFill/>
            <a:miter lim="800000"/>
            <a:headEnd/>
            <a:tailEnd/>
          </a:ln>
        </p:spPr>
        <p:txBody>
          <a:bodyPr>
            <a:spAutoFit/>
          </a:bodyPr>
          <a:lstStyle/>
          <a:p>
            <a:r>
              <a:rPr lang="en-US" sz="1600" i="1" dirty="0" smtClean="0">
                <a:solidFill>
                  <a:schemeClr val="accent3">
                    <a:lumMod val="75000"/>
                  </a:schemeClr>
                </a:solidFill>
              </a:rPr>
              <a:t>Research and model development</a:t>
            </a:r>
            <a:endParaRPr lang="ru-RU" sz="1600" i="1" dirty="0">
              <a:solidFill>
                <a:schemeClr val="accent3">
                  <a:lumMod val="75000"/>
                </a:schemeClr>
              </a:solidFill>
            </a:endParaRPr>
          </a:p>
        </p:txBody>
      </p:sp>
      <p:sp>
        <p:nvSpPr>
          <p:cNvPr id="13" name="Rectangle 25"/>
          <p:cNvSpPr>
            <a:spLocks noChangeArrowheads="1"/>
          </p:cNvSpPr>
          <p:nvPr/>
        </p:nvSpPr>
        <p:spPr bwMode="auto">
          <a:xfrm>
            <a:off x="0" y="1054100"/>
            <a:ext cx="9144000" cy="454189"/>
          </a:xfrm>
          <a:prstGeom prst="rect">
            <a:avLst/>
          </a:prstGeom>
          <a:noFill/>
          <a:ln w="9525">
            <a:noFill/>
            <a:miter lim="800000"/>
            <a:headEnd/>
            <a:tailEnd/>
          </a:ln>
          <a:effectLst/>
        </p:spPr>
        <p:txBody>
          <a:bodyPr/>
          <a:lstStyle/>
          <a:p>
            <a:pPr marL="457200" indent="-457200" algn="ctr">
              <a:lnSpc>
                <a:spcPct val="110000"/>
              </a:lnSpc>
              <a:spcBef>
                <a:spcPct val="40000"/>
              </a:spcBef>
              <a:buClr>
                <a:schemeClr val="tx2"/>
              </a:buClr>
              <a:buFont typeface="Wingdings" pitchFamily="2" charset="2"/>
              <a:buNone/>
            </a:pPr>
            <a:r>
              <a:rPr lang="en-US" sz="2000" b="1" dirty="0" smtClean="0">
                <a:solidFill>
                  <a:schemeClr val="accent4"/>
                </a:solidFill>
              </a:rPr>
              <a:t>Initial development of multi-media </a:t>
            </a:r>
            <a:r>
              <a:rPr lang="en-US" sz="2000" b="1" dirty="0" err="1" smtClean="0">
                <a:solidFill>
                  <a:schemeClr val="accent4"/>
                </a:solidFill>
              </a:rPr>
              <a:t>modelling</a:t>
            </a:r>
            <a:r>
              <a:rPr lang="en-US" sz="2000" b="1" dirty="0" smtClean="0">
                <a:solidFill>
                  <a:schemeClr val="accent4"/>
                </a:solidFill>
              </a:rPr>
              <a:t> approach </a:t>
            </a:r>
            <a:r>
              <a:rPr lang="en-US" sz="2000" b="1" dirty="0" smtClean="0"/>
              <a:t>for </a:t>
            </a:r>
            <a:r>
              <a:rPr lang="en-US" sz="2000" b="1" dirty="0" smtClean="0">
                <a:solidFill>
                  <a:schemeClr val="accent6">
                    <a:lumMod val="75000"/>
                  </a:schemeClr>
                </a:solidFill>
              </a:rPr>
              <a:t>Hg </a:t>
            </a:r>
            <a:endParaRPr lang="en-GB" sz="2000" b="1" dirty="0">
              <a:solidFill>
                <a:schemeClr val="accent6">
                  <a:lumMod val="75000"/>
                </a:schemeClr>
              </a:solidFill>
            </a:endParaRPr>
          </a:p>
        </p:txBody>
      </p:sp>
      <p:sp>
        <p:nvSpPr>
          <p:cNvPr id="15" name="Text Box 43"/>
          <p:cNvSpPr txBox="1">
            <a:spLocks noChangeArrowheads="1"/>
          </p:cNvSpPr>
          <p:nvPr/>
        </p:nvSpPr>
        <p:spPr bwMode="auto">
          <a:xfrm>
            <a:off x="4123544" y="4341863"/>
            <a:ext cx="4796521" cy="2218108"/>
          </a:xfrm>
          <a:prstGeom prst="rect">
            <a:avLst/>
          </a:prstGeom>
          <a:noFill/>
          <a:ln w="9525">
            <a:noFill/>
            <a:miter lim="800000"/>
            <a:headEnd/>
            <a:tailEnd/>
          </a:ln>
        </p:spPr>
        <p:txBody>
          <a:bodyPr wrap="square">
            <a:spAutoFit/>
          </a:bodyPr>
          <a:lstStyle/>
          <a:p>
            <a:pPr marL="271463" indent="-271463">
              <a:lnSpc>
                <a:spcPct val="120000"/>
              </a:lnSpc>
              <a:spcBef>
                <a:spcPts val="1000"/>
              </a:spcBef>
              <a:buClr>
                <a:schemeClr val="tx2"/>
              </a:buClr>
              <a:tabLst>
                <a:tab pos="271463" algn="l"/>
              </a:tabLst>
            </a:pPr>
            <a:r>
              <a:rPr lang="en-US" sz="1600" b="1" dirty="0" smtClean="0">
                <a:solidFill>
                  <a:srgbClr val="7030A0"/>
                </a:solidFill>
                <a:latin typeface="+mn-lt"/>
              </a:rPr>
              <a:t>On-going work:</a:t>
            </a:r>
            <a:endParaRPr lang="ru-RU" sz="1600" b="1" dirty="0">
              <a:solidFill>
                <a:srgbClr val="7030A0"/>
              </a:solidFill>
              <a:latin typeface="+mn-lt"/>
            </a:endParaRPr>
          </a:p>
          <a:p>
            <a:pPr marL="271463" indent="-271463">
              <a:lnSpc>
                <a:spcPct val="120000"/>
              </a:lnSpc>
              <a:spcBef>
                <a:spcPts val="1000"/>
              </a:spcBef>
              <a:buClr>
                <a:schemeClr val="tx2"/>
              </a:buClr>
              <a:buFontTx/>
              <a:buChar char="•"/>
              <a:tabLst>
                <a:tab pos="271463" algn="l"/>
              </a:tabLst>
            </a:pPr>
            <a:r>
              <a:rPr lang="en-US" sz="1600" dirty="0" smtClean="0">
                <a:latin typeface="+mn-lt"/>
              </a:rPr>
              <a:t>Development of </a:t>
            </a:r>
            <a:r>
              <a:rPr lang="en-US" sz="1600" dirty="0" smtClean="0">
                <a:solidFill>
                  <a:schemeClr val="accent6">
                    <a:lumMod val="75000"/>
                  </a:schemeClr>
                </a:solidFill>
                <a:latin typeface="+mn-lt"/>
              </a:rPr>
              <a:t>Hg media modules </a:t>
            </a:r>
            <a:r>
              <a:rPr lang="en-US" sz="1600" dirty="0" smtClean="0">
                <a:latin typeface="+mn-lt"/>
              </a:rPr>
              <a:t>for GLEMOS (ocean, soil, vegetation) </a:t>
            </a:r>
          </a:p>
          <a:p>
            <a:pPr marL="271463" indent="-271463">
              <a:lnSpc>
                <a:spcPct val="120000"/>
              </a:lnSpc>
              <a:spcBef>
                <a:spcPts val="1000"/>
              </a:spcBef>
              <a:buClr>
                <a:schemeClr val="tx2"/>
              </a:buClr>
              <a:buFontTx/>
              <a:buChar char="•"/>
              <a:tabLst>
                <a:tab pos="271463" algn="l"/>
              </a:tabLst>
            </a:pPr>
            <a:r>
              <a:rPr lang="en-US" sz="1600" dirty="0" smtClean="0">
                <a:latin typeface="+mn-lt"/>
              </a:rPr>
              <a:t>Assessment of </a:t>
            </a:r>
            <a:r>
              <a:rPr lang="en-US" sz="1600" dirty="0" smtClean="0">
                <a:solidFill>
                  <a:schemeClr val="accent6">
                    <a:lumMod val="75000"/>
                  </a:schemeClr>
                </a:solidFill>
                <a:latin typeface="+mn-lt"/>
              </a:rPr>
              <a:t>long-term Hg accumulation </a:t>
            </a:r>
            <a:r>
              <a:rPr lang="en-US" sz="1600" dirty="0" smtClean="0">
                <a:latin typeface="+mn-lt"/>
              </a:rPr>
              <a:t>in media since pre-industrial times</a:t>
            </a:r>
          </a:p>
          <a:p>
            <a:pPr marL="271463" indent="-271463">
              <a:lnSpc>
                <a:spcPct val="120000"/>
              </a:lnSpc>
              <a:spcBef>
                <a:spcPts val="1000"/>
              </a:spcBef>
              <a:buClr>
                <a:schemeClr val="tx2"/>
              </a:buClr>
              <a:buFontTx/>
              <a:buChar char="•"/>
              <a:tabLst>
                <a:tab pos="271463" algn="l"/>
              </a:tabLst>
            </a:pPr>
            <a:r>
              <a:rPr lang="en-US" sz="1600" dirty="0" smtClean="0">
                <a:latin typeface="+mn-lt"/>
              </a:rPr>
              <a:t>Evaluation against </a:t>
            </a:r>
            <a:r>
              <a:rPr lang="en-US" sz="1600" dirty="0" smtClean="0">
                <a:solidFill>
                  <a:schemeClr val="accent6">
                    <a:lumMod val="75000"/>
                  </a:schemeClr>
                </a:solidFill>
                <a:latin typeface="+mn-lt"/>
              </a:rPr>
              <a:t>observations</a:t>
            </a:r>
          </a:p>
        </p:txBody>
      </p:sp>
      <p:sp useBgFill="1">
        <p:nvSpPr>
          <p:cNvPr id="16" name="Rectangle 35"/>
          <p:cNvSpPr>
            <a:spLocks noChangeArrowheads="1"/>
          </p:cNvSpPr>
          <p:nvPr/>
        </p:nvSpPr>
        <p:spPr bwMode="auto">
          <a:xfrm>
            <a:off x="4629873" y="6494463"/>
            <a:ext cx="4495077" cy="344487"/>
          </a:xfrm>
          <a:prstGeom prst="rect">
            <a:avLst/>
          </a:prstGeom>
          <a:ln w="6350" algn="ctr">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txBox="1">
            <a:spLocks noChangeArrowheads="1"/>
          </p:cNvSpPr>
          <p:nvPr/>
        </p:nvSpPr>
        <p:spPr bwMode="auto">
          <a:xfrm>
            <a:off x="0" y="292100"/>
            <a:ext cx="9143999"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kumimoji="0" lang="en-GB" sz="3600" b="0" i="0" u="none" strike="noStrike" kern="0" cap="none" spc="0" normalizeH="0" baseline="0" noProof="0" dirty="0" smtClean="0">
                <a:ln>
                  <a:noFill/>
                </a:ln>
                <a:solidFill>
                  <a:schemeClr val="tx2"/>
                </a:solidFill>
                <a:effectLst/>
                <a:uLnTx/>
                <a:uFillTx/>
                <a:latin typeface="+mj-lt"/>
                <a:ea typeface="+mj-ea"/>
                <a:cs typeface="+mj-cs"/>
              </a:rPr>
              <a:t>Heavy metal and </a:t>
            </a:r>
            <a:r>
              <a:rPr lang="en-GB" sz="3600" kern="0" dirty="0" smtClean="0">
                <a:solidFill>
                  <a:schemeClr val="tx2"/>
                </a:solidFill>
                <a:latin typeface="+mj-lt"/>
                <a:ea typeface="+mj-ea"/>
                <a:cs typeface="+mj-cs"/>
              </a:rPr>
              <a:t>POP monitoring data </a:t>
            </a:r>
            <a:endParaRPr kumimoji="0" lang="ru-RU"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9" name="Rectangle 25"/>
          <p:cNvSpPr>
            <a:spLocks noChangeArrowheads="1"/>
          </p:cNvSpPr>
          <p:nvPr/>
        </p:nvSpPr>
        <p:spPr bwMode="auto">
          <a:xfrm>
            <a:off x="0" y="1054100"/>
            <a:ext cx="9144000" cy="454189"/>
          </a:xfrm>
          <a:prstGeom prst="rect">
            <a:avLst/>
          </a:prstGeom>
          <a:noFill/>
          <a:ln w="9525">
            <a:noFill/>
            <a:miter lim="800000"/>
            <a:headEnd/>
            <a:tailEnd/>
          </a:ln>
          <a:effectLst/>
        </p:spPr>
        <p:txBody>
          <a:bodyPr/>
          <a:lstStyle/>
          <a:p>
            <a:pPr marL="4763" indent="-4763" algn="ctr">
              <a:spcBef>
                <a:spcPct val="40000"/>
              </a:spcBef>
              <a:buClr>
                <a:schemeClr val="tx2"/>
              </a:buClr>
            </a:pPr>
            <a:r>
              <a:rPr lang="en-US" sz="2000" b="1" dirty="0" smtClean="0"/>
              <a:t>Use of </a:t>
            </a:r>
            <a:r>
              <a:rPr lang="en-US" sz="2000" b="1" dirty="0" smtClean="0">
                <a:solidFill>
                  <a:schemeClr val="accent6">
                    <a:lumMod val="75000"/>
                  </a:schemeClr>
                </a:solidFill>
              </a:rPr>
              <a:t>complementary measurement data </a:t>
            </a:r>
            <a:r>
              <a:rPr lang="en-US" sz="2000" b="1" dirty="0" smtClean="0"/>
              <a:t>for model evaluation and improvement </a:t>
            </a:r>
            <a:endParaRPr lang="en-US" sz="2000" b="1" dirty="0" smtClean="0">
              <a:solidFill>
                <a:schemeClr val="accent6">
                  <a:lumMod val="75000"/>
                </a:schemeClr>
              </a:solidFill>
            </a:endParaRPr>
          </a:p>
        </p:txBody>
      </p:sp>
      <p:grpSp>
        <p:nvGrpSpPr>
          <p:cNvPr id="23" name="Группа 22"/>
          <p:cNvGrpSpPr/>
          <p:nvPr/>
        </p:nvGrpSpPr>
        <p:grpSpPr>
          <a:xfrm>
            <a:off x="5618356" y="1952778"/>
            <a:ext cx="3157916" cy="3468306"/>
            <a:chOff x="5618356" y="1952778"/>
            <a:chExt cx="3157916" cy="3468306"/>
          </a:xfrm>
        </p:grpSpPr>
        <p:grpSp>
          <p:nvGrpSpPr>
            <p:cNvPr id="22" name="Группа 21"/>
            <p:cNvGrpSpPr/>
            <p:nvPr/>
          </p:nvGrpSpPr>
          <p:grpSpPr>
            <a:xfrm>
              <a:off x="5618356" y="1952778"/>
              <a:ext cx="3157916" cy="3468306"/>
              <a:chOff x="5618356" y="1952778"/>
              <a:chExt cx="3157916" cy="3468306"/>
            </a:xfrm>
          </p:grpSpPr>
          <p:pic>
            <p:nvPicPr>
              <p:cNvPr id="10" name="Рисунок 9" descr="bap_obs_emep_eea_14.gif"/>
              <p:cNvPicPr>
                <a:picLocks noChangeAspect="1"/>
              </p:cNvPicPr>
              <p:nvPr/>
            </p:nvPicPr>
            <p:blipFill>
              <a:blip r:embed="rId3" cstate="print"/>
              <a:stretch>
                <a:fillRect/>
              </a:stretch>
            </p:blipFill>
            <p:spPr>
              <a:xfrm>
                <a:off x="5677678" y="2365309"/>
                <a:ext cx="3055775" cy="3055775"/>
              </a:xfrm>
              <a:prstGeom prst="rect">
                <a:avLst/>
              </a:prstGeom>
              <a:ln w="0">
                <a:solidFill>
                  <a:schemeClr val="tx1"/>
                </a:solidFill>
              </a:ln>
              <a:effectLst>
                <a:outerShdw blurRad="50800" dist="38100" dir="2700000" algn="tl" rotWithShape="0">
                  <a:prstClr val="black">
                    <a:alpha val="40000"/>
                  </a:prstClr>
                </a:outerShdw>
              </a:effectLst>
            </p:spPr>
          </p:pic>
          <p:sp>
            <p:nvSpPr>
              <p:cNvPr id="14" name="TextBox 13"/>
              <p:cNvSpPr txBox="1"/>
              <p:nvPr/>
            </p:nvSpPr>
            <p:spPr>
              <a:xfrm>
                <a:off x="5618356" y="1952778"/>
                <a:ext cx="3157916" cy="338554"/>
              </a:xfrm>
              <a:prstGeom prst="rect">
                <a:avLst/>
              </a:prstGeom>
              <a:noFill/>
            </p:spPr>
            <p:txBody>
              <a:bodyPr wrap="none" rtlCol="0">
                <a:spAutoFit/>
              </a:bodyPr>
              <a:lstStyle/>
              <a:p>
                <a:pPr algn="r"/>
                <a:r>
                  <a:rPr lang="en-US" sz="1600" dirty="0" smtClean="0">
                    <a:latin typeface="+mn-lt"/>
                  </a:rPr>
                  <a:t>B(a)P concentration in air (2016)</a:t>
                </a:r>
                <a:endParaRPr lang="ru-RU" sz="1600" dirty="0">
                  <a:latin typeface="+mn-lt"/>
                </a:endParaRPr>
              </a:p>
            </p:txBody>
          </p:sp>
        </p:grpSp>
        <p:sp>
          <p:nvSpPr>
            <p:cNvPr id="15" name="TextBox 14"/>
            <p:cNvSpPr txBox="1"/>
            <p:nvPr/>
          </p:nvSpPr>
          <p:spPr>
            <a:xfrm>
              <a:off x="5971418" y="3223314"/>
              <a:ext cx="709299" cy="307777"/>
            </a:xfrm>
            <a:prstGeom prst="rect">
              <a:avLst/>
            </a:prstGeom>
            <a:solidFill>
              <a:srgbClr val="FFFFFF">
                <a:alpha val="75000"/>
              </a:srgbClr>
            </a:solidFill>
          </p:spPr>
          <p:txBody>
            <a:bodyPr wrap="square" rtlCol="0">
              <a:spAutoFit/>
            </a:bodyPr>
            <a:lstStyle/>
            <a:p>
              <a:pPr algn="ctr"/>
              <a:r>
                <a:rPr lang="en-US" sz="1400" b="1" dirty="0" smtClean="0">
                  <a:latin typeface="Arial" pitchFamily="34" charset="0"/>
                  <a:cs typeface="Arial" pitchFamily="34" charset="0"/>
                </a:rPr>
                <a:t>EMEP</a:t>
              </a:r>
              <a:endParaRPr lang="ru-RU" sz="1400" b="1" dirty="0">
                <a:latin typeface="Arial" pitchFamily="34" charset="0"/>
                <a:cs typeface="Arial" pitchFamily="34" charset="0"/>
              </a:endParaRPr>
            </a:p>
          </p:txBody>
        </p:sp>
        <p:sp>
          <p:nvSpPr>
            <p:cNvPr id="16" name="TextBox 15"/>
            <p:cNvSpPr txBox="1"/>
            <p:nvPr/>
          </p:nvSpPr>
          <p:spPr>
            <a:xfrm>
              <a:off x="7814119" y="2920265"/>
              <a:ext cx="839344" cy="338554"/>
            </a:xfrm>
            <a:prstGeom prst="rect">
              <a:avLst/>
            </a:prstGeom>
            <a:solidFill>
              <a:srgbClr val="FFFFFF">
                <a:alpha val="75000"/>
              </a:srgbClr>
            </a:solidFill>
          </p:spPr>
          <p:txBody>
            <a:bodyPr wrap="square" rtlCol="0">
              <a:spAutoFit/>
            </a:bodyPr>
            <a:lstStyle/>
            <a:p>
              <a:pPr algn="ctr"/>
              <a:r>
                <a:rPr lang="en-US" sz="1600" b="1" dirty="0" err="1" smtClean="0"/>
                <a:t>AirBase</a:t>
              </a:r>
              <a:endParaRPr lang="ru-RU" sz="1600" b="1" dirty="0"/>
            </a:p>
          </p:txBody>
        </p:sp>
        <p:cxnSp>
          <p:nvCxnSpPr>
            <p:cNvPr id="17" name="Прямая соединительная линия 16"/>
            <p:cNvCxnSpPr/>
            <p:nvPr/>
          </p:nvCxnSpPr>
          <p:spPr>
            <a:xfrm flipH="1" flipV="1">
              <a:off x="6562725" y="3448050"/>
              <a:ext cx="371476" cy="428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flipV="1">
              <a:off x="6572250" y="3443288"/>
              <a:ext cx="366714" cy="409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22987" y="1766413"/>
            <a:ext cx="5122506" cy="368306"/>
          </a:xfrm>
          <a:prstGeom prst="rect">
            <a:avLst/>
          </a:prstGeom>
          <a:noFill/>
        </p:spPr>
        <p:txBody>
          <a:bodyPr wrap="square" rtlCol="0">
            <a:spAutoFit/>
          </a:bodyPr>
          <a:lstStyle/>
          <a:p>
            <a:pPr>
              <a:lnSpc>
                <a:spcPct val="110000"/>
              </a:lnSpc>
              <a:spcBef>
                <a:spcPts val="1000"/>
              </a:spcBef>
            </a:pPr>
            <a:r>
              <a:rPr lang="en-US" b="1" dirty="0" smtClean="0">
                <a:solidFill>
                  <a:srgbClr val="7030A0"/>
                </a:solidFill>
                <a:latin typeface="+mn-lt"/>
              </a:rPr>
              <a:t>Complementary data:</a:t>
            </a:r>
          </a:p>
        </p:txBody>
      </p:sp>
      <p:sp>
        <p:nvSpPr>
          <p:cNvPr id="13" name="TextBox 12"/>
          <p:cNvSpPr txBox="1"/>
          <p:nvPr/>
        </p:nvSpPr>
        <p:spPr>
          <a:xfrm>
            <a:off x="422989" y="2195616"/>
            <a:ext cx="5492620" cy="1049518"/>
          </a:xfrm>
          <a:prstGeom prst="rect">
            <a:avLst/>
          </a:prstGeom>
          <a:noFill/>
        </p:spPr>
        <p:txBody>
          <a:bodyPr wrap="square" rtlCol="0">
            <a:spAutoFit/>
          </a:bodyPr>
          <a:lstStyle/>
          <a:p>
            <a:pPr marL="271463" indent="-271463">
              <a:lnSpc>
                <a:spcPct val="110000"/>
              </a:lnSpc>
              <a:spcBef>
                <a:spcPts val="1000"/>
              </a:spcBef>
              <a:buClr>
                <a:schemeClr val="tx2"/>
              </a:buClr>
              <a:buFontTx/>
              <a:buChar char="•"/>
            </a:pPr>
            <a:r>
              <a:rPr lang="en-US" sz="2000" i="1" dirty="0" smtClean="0"/>
              <a:t>National monitoring in Europe (</a:t>
            </a:r>
            <a:r>
              <a:rPr lang="en-US" sz="2000" i="1" dirty="0" err="1" smtClean="0"/>
              <a:t>AirBase</a:t>
            </a:r>
            <a:r>
              <a:rPr lang="en-US" sz="2000" i="1" dirty="0" smtClean="0"/>
              <a:t>)</a:t>
            </a:r>
          </a:p>
          <a:p>
            <a:pPr marL="540000" lvl="1" indent="-271463">
              <a:lnSpc>
                <a:spcPct val="110000"/>
              </a:lnSpc>
              <a:spcBef>
                <a:spcPts val="600"/>
              </a:spcBef>
              <a:buClr>
                <a:schemeClr val="tx2"/>
              </a:buClr>
              <a:buFontTx/>
              <a:buChar char="-"/>
            </a:pPr>
            <a:r>
              <a:rPr lang="en-US" sz="1600" dirty="0" smtClean="0">
                <a:latin typeface="+mn-lt"/>
              </a:rPr>
              <a:t>Need assistance in evaluation of </a:t>
            </a:r>
            <a:r>
              <a:rPr lang="en-US" sz="1600" dirty="0" smtClean="0">
                <a:solidFill>
                  <a:schemeClr val="accent6">
                    <a:lumMod val="75000"/>
                  </a:schemeClr>
                </a:solidFill>
                <a:latin typeface="+mn-lt"/>
              </a:rPr>
              <a:t>sites </a:t>
            </a:r>
            <a:r>
              <a:rPr lang="en-US" sz="1600" dirty="0" err="1" smtClean="0">
                <a:solidFill>
                  <a:schemeClr val="accent6">
                    <a:lumMod val="75000"/>
                  </a:schemeClr>
                </a:solidFill>
                <a:latin typeface="+mn-lt"/>
              </a:rPr>
              <a:t>representa-tiveness</a:t>
            </a:r>
            <a:r>
              <a:rPr lang="en-US" sz="1600" dirty="0" smtClean="0">
                <a:latin typeface="+mn-lt"/>
              </a:rPr>
              <a:t> and </a:t>
            </a:r>
            <a:r>
              <a:rPr lang="en-US" sz="1600" dirty="0" smtClean="0">
                <a:solidFill>
                  <a:schemeClr val="accent6">
                    <a:lumMod val="75000"/>
                  </a:schemeClr>
                </a:solidFill>
                <a:latin typeface="+mn-lt"/>
              </a:rPr>
              <a:t>data quality </a:t>
            </a:r>
            <a:r>
              <a:rPr lang="en-US" sz="1600" dirty="0" smtClean="0">
                <a:latin typeface="+mn-lt"/>
              </a:rPr>
              <a:t>(countries, CCC)</a:t>
            </a:r>
            <a:endParaRPr lang="en-US" dirty="0" smtClean="0">
              <a:latin typeface="+mn-lt"/>
            </a:endParaRPr>
          </a:p>
        </p:txBody>
      </p:sp>
      <p:sp>
        <p:nvSpPr>
          <p:cNvPr id="18" name="TextBox 17"/>
          <p:cNvSpPr txBox="1"/>
          <p:nvPr/>
        </p:nvSpPr>
        <p:spPr>
          <a:xfrm>
            <a:off x="422991" y="3268639"/>
            <a:ext cx="5122506" cy="753091"/>
          </a:xfrm>
          <a:prstGeom prst="rect">
            <a:avLst/>
          </a:prstGeom>
          <a:noFill/>
        </p:spPr>
        <p:txBody>
          <a:bodyPr wrap="square" rtlCol="0">
            <a:spAutoFit/>
          </a:bodyPr>
          <a:lstStyle/>
          <a:p>
            <a:pPr marL="271463" indent="-271463">
              <a:lnSpc>
                <a:spcPct val="110000"/>
              </a:lnSpc>
              <a:spcBef>
                <a:spcPts val="1000"/>
              </a:spcBef>
              <a:buClr>
                <a:schemeClr val="tx2"/>
              </a:buClr>
              <a:buFontTx/>
              <a:buChar char="•"/>
            </a:pPr>
            <a:r>
              <a:rPr lang="en-US" sz="2000" i="1" dirty="0" smtClean="0"/>
              <a:t>Passive sampling POP and Hg (?)</a:t>
            </a:r>
          </a:p>
          <a:p>
            <a:pPr marL="540000" lvl="1" indent="-271463">
              <a:lnSpc>
                <a:spcPct val="110000"/>
              </a:lnSpc>
              <a:spcBef>
                <a:spcPts val="600"/>
              </a:spcBef>
              <a:buClr>
                <a:schemeClr val="tx2"/>
              </a:buClr>
              <a:buFontTx/>
              <a:buChar char="-"/>
            </a:pPr>
            <a:r>
              <a:rPr lang="en-US" sz="1600" dirty="0" smtClean="0">
                <a:latin typeface="+mn-lt"/>
              </a:rPr>
              <a:t>Support of </a:t>
            </a:r>
            <a:r>
              <a:rPr lang="en-US" sz="1600" dirty="0" smtClean="0">
                <a:solidFill>
                  <a:schemeClr val="accent6">
                    <a:lumMod val="75000"/>
                  </a:schemeClr>
                </a:solidFill>
                <a:latin typeface="+mn-lt"/>
              </a:rPr>
              <a:t>regular campaigns </a:t>
            </a:r>
            <a:r>
              <a:rPr lang="en-US" sz="1600" dirty="0" smtClean="0">
                <a:latin typeface="+mn-lt"/>
              </a:rPr>
              <a:t>(every 5 years - ?)</a:t>
            </a:r>
          </a:p>
        </p:txBody>
      </p:sp>
      <p:sp>
        <p:nvSpPr>
          <p:cNvPr id="19" name="TextBox 18"/>
          <p:cNvSpPr txBox="1"/>
          <p:nvPr/>
        </p:nvSpPr>
        <p:spPr>
          <a:xfrm>
            <a:off x="422990" y="4080402"/>
            <a:ext cx="5122506" cy="753091"/>
          </a:xfrm>
          <a:prstGeom prst="rect">
            <a:avLst/>
          </a:prstGeom>
          <a:noFill/>
        </p:spPr>
        <p:txBody>
          <a:bodyPr wrap="square" rtlCol="0">
            <a:spAutoFit/>
          </a:bodyPr>
          <a:lstStyle/>
          <a:p>
            <a:pPr marL="271463" indent="-271463">
              <a:lnSpc>
                <a:spcPct val="110000"/>
              </a:lnSpc>
              <a:spcBef>
                <a:spcPts val="1000"/>
              </a:spcBef>
              <a:buClr>
                <a:schemeClr val="tx2"/>
              </a:buClr>
              <a:buFontTx/>
              <a:buChar char="•"/>
            </a:pPr>
            <a:r>
              <a:rPr lang="en-US" sz="2000" i="1" dirty="0" err="1" smtClean="0"/>
              <a:t>Biomonitoring</a:t>
            </a:r>
            <a:r>
              <a:rPr lang="en-US" sz="2000" i="1" dirty="0" smtClean="0"/>
              <a:t> of HMs and POPs (?) in moss</a:t>
            </a:r>
          </a:p>
          <a:p>
            <a:pPr marL="540000" lvl="1" indent="-271463">
              <a:lnSpc>
                <a:spcPct val="110000"/>
              </a:lnSpc>
              <a:spcBef>
                <a:spcPts val="600"/>
              </a:spcBef>
              <a:buClr>
                <a:schemeClr val="tx2"/>
              </a:buClr>
              <a:buFontTx/>
              <a:buChar char="-"/>
            </a:pPr>
            <a:r>
              <a:rPr lang="en-US" sz="1600" dirty="0" smtClean="0">
                <a:latin typeface="+mn-lt"/>
              </a:rPr>
              <a:t>Continue collaboration with </a:t>
            </a:r>
            <a:r>
              <a:rPr lang="en-US" sz="1600" dirty="0" smtClean="0">
                <a:solidFill>
                  <a:schemeClr val="accent6">
                    <a:lumMod val="75000"/>
                  </a:schemeClr>
                </a:solidFill>
                <a:latin typeface="+mn-lt"/>
              </a:rPr>
              <a:t>ICP-Vegetation</a:t>
            </a:r>
          </a:p>
        </p:txBody>
      </p:sp>
      <p:sp>
        <p:nvSpPr>
          <p:cNvPr id="20" name="TextBox 19"/>
          <p:cNvSpPr txBox="1"/>
          <p:nvPr/>
        </p:nvSpPr>
        <p:spPr>
          <a:xfrm>
            <a:off x="422988" y="4882836"/>
            <a:ext cx="5122506" cy="1388072"/>
          </a:xfrm>
          <a:prstGeom prst="rect">
            <a:avLst/>
          </a:prstGeom>
          <a:noFill/>
        </p:spPr>
        <p:txBody>
          <a:bodyPr wrap="square" rtlCol="0">
            <a:spAutoFit/>
          </a:bodyPr>
          <a:lstStyle/>
          <a:p>
            <a:pPr marL="271463" indent="-271463">
              <a:lnSpc>
                <a:spcPct val="110000"/>
              </a:lnSpc>
              <a:spcBef>
                <a:spcPts val="1000"/>
              </a:spcBef>
              <a:buClr>
                <a:schemeClr val="tx2"/>
              </a:buClr>
              <a:buFontTx/>
              <a:buChar char="•"/>
            </a:pPr>
            <a:r>
              <a:rPr lang="en-US" sz="2000" i="1" dirty="0" smtClean="0"/>
              <a:t>Measurements of POPs and Hg in soil/water/vegetation</a:t>
            </a:r>
          </a:p>
          <a:p>
            <a:pPr marL="540000" lvl="1" indent="-271463">
              <a:lnSpc>
                <a:spcPct val="110000"/>
              </a:lnSpc>
              <a:spcBef>
                <a:spcPts val="600"/>
              </a:spcBef>
              <a:buClr>
                <a:schemeClr val="tx2"/>
              </a:buClr>
              <a:buFontTx/>
              <a:buChar char="-"/>
            </a:pPr>
            <a:r>
              <a:rPr lang="en-US" sz="1600" dirty="0" smtClean="0">
                <a:latin typeface="+mn-lt"/>
              </a:rPr>
              <a:t>Need collaboration and </a:t>
            </a:r>
            <a:r>
              <a:rPr lang="en-US" sz="1600" dirty="0" smtClean="0">
                <a:solidFill>
                  <a:schemeClr val="accent6">
                    <a:lumMod val="75000"/>
                  </a:schemeClr>
                </a:solidFill>
                <a:latin typeface="+mn-lt"/>
              </a:rPr>
              <a:t>data exchange with WGE </a:t>
            </a:r>
            <a:r>
              <a:rPr lang="en-US" sz="1600" dirty="0" smtClean="0">
                <a:latin typeface="+mn-lt"/>
              </a:rPr>
              <a:t>(ICPs) and Stockholm Convention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5"/>
          <p:cNvSpPr>
            <a:spLocks noChangeArrowheads="1"/>
          </p:cNvSpPr>
          <p:nvPr/>
        </p:nvSpPr>
        <p:spPr bwMode="auto">
          <a:xfrm>
            <a:off x="4629873" y="6494463"/>
            <a:ext cx="4495077" cy="344487"/>
          </a:xfrm>
          <a:prstGeom prst="rect">
            <a:avLst/>
          </a:prstGeom>
          <a:ln w="6350" algn="ctr">
            <a:noFill/>
            <a:miter lim="800000"/>
            <a:headEnd/>
            <a:tailEnd/>
          </a:ln>
          <a:effectLst/>
        </p:spPr>
        <p:txBody>
          <a:bodyPr wrap="none" anchor="ctr"/>
          <a:lstStyle/>
          <a:p>
            <a:endParaRPr lang="en-US"/>
          </a:p>
        </p:txBody>
      </p:sp>
      <p:sp>
        <p:nvSpPr>
          <p:cNvPr id="12" name="Rectangle 8"/>
          <p:cNvSpPr txBox="1">
            <a:spLocks noChangeArrowheads="1"/>
          </p:cNvSpPr>
          <p:nvPr/>
        </p:nvSpPr>
        <p:spPr bwMode="auto">
          <a:xfrm>
            <a:off x="0" y="292100"/>
            <a:ext cx="9143999"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600" kern="0" dirty="0" smtClean="0">
                <a:solidFill>
                  <a:schemeClr val="tx2"/>
                </a:solidFill>
                <a:latin typeface="+mj-lt"/>
                <a:ea typeface="+mj-ea"/>
                <a:cs typeface="+mj-cs"/>
              </a:rPr>
              <a:t>On-going international co-operation</a:t>
            </a:r>
            <a:endParaRPr kumimoji="0" lang="ru-RU"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0" name="Text Box 43"/>
          <p:cNvSpPr txBox="1">
            <a:spLocks noChangeArrowheads="1"/>
          </p:cNvSpPr>
          <p:nvPr/>
        </p:nvSpPr>
        <p:spPr bwMode="auto">
          <a:xfrm>
            <a:off x="1059425" y="1183619"/>
            <a:ext cx="7198169" cy="5361468"/>
          </a:xfrm>
          <a:prstGeom prst="rect">
            <a:avLst/>
          </a:prstGeom>
          <a:noFill/>
          <a:ln w="9525">
            <a:noFill/>
            <a:miter lim="800000"/>
            <a:headEnd/>
            <a:tailEnd/>
          </a:ln>
        </p:spPr>
        <p:txBody>
          <a:bodyPr wrap="square">
            <a:spAutoFit/>
          </a:bodyPr>
          <a:lstStyle/>
          <a:p>
            <a:pPr marL="271463" indent="-271463">
              <a:spcBef>
                <a:spcPct val="40000"/>
              </a:spcBef>
              <a:buClr>
                <a:schemeClr val="tx2"/>
              </a:buClr>
              <a:buFontTx/>
              <a:buChar char="•"/>
              <a:tabLst>
                <a:tab pos="271463" algn="l"/>
              </a:tabLst>
            </a:pPr>
            <a:r>
              <a:rPr lang="en-US" sz="1600" dirty="0" err="1" smtClean="0">
                <a:solidFill>
                  <a:srgbClr val="003399"/>
                </a:solidFill>
                <a:latin typeface="+mn-lt"/>
              </a:rPr>
              <a:t>Minamata</a:t>
            </a:r>
            <a:r>
              <a:rPr lang="en-US" sz="1600" dirty="0" smtClean="0">
                <a:solidFill>
                  <a:srgbClr val="003399"/>
                </a:solidFill>
                <a:latin typeface="+mn-lt"/>
              </a:rPr>
              <a:t> Convention (</a:t>
            </a:r>
            <a:r>
              <a:rPr lang="en-US" sz="1600" dirty="0" smtClean="0">
                <a:solidFill>
                  <a:schemeClr val="accent6">
                    <a:lumMod val="75000"/>
                  </a:schemeClr>
                </a:solidFill>
                <a:latin typeface="+mn-lt"/>
              </a:rPr>
              <a:t>MC</a:t>
            </a:r>
            <a:r>
              <a:rPr lang="en-US" sz="1600" dirty="0" smtClean="0">
                <a:solidFill>
                  <a:srgbClr val="003399"/>
                </a:solidFill>
                <a:latin typeface="+mn-lt"/>
              </a:rPr>
              <a:t>)</a:t>
            </a:r>
          </a:p>
          <a:p>
            <a:pPr marL="728663" lvl="1" indent="-271463">
              <a:spcBef>
                <a:spcPct val="40000"/>
              </a:spcBef>
              <a:buClr>
                <a:schemeClr val="tx2"/>
              </a:buClr>
              <a:buFont typeface="Wingdings" pitchFamily="2" charset="2"/>
              <a:buChar char="ü"/>
              <a:tabLst>
                <a:tab pos="271463" algn="l"/>
              </a:tabLst>
            </a:pPr>
            <a:r>
              <a:rPr lang="en-US" sz="1600" dirty="0" smtClean="0">
                <a:latin typeface="+mn-lt"/>
              </a:rPr>
              <a:t>Information exchange with Ad-Hoc Technical  Expert Group</a:t>
            </a:r>
          </a:p>
          <a:p>
            <a:pPr marL="271463" indent="-271463">
              <a:spcBef>
                <a:spcPct val="40000"/>
              </a:spcBef>
              <a:buClr>
                <a:schemeClr val="tx2"/>
              </a:buClr>
              <a:buFontTx/>
              <a:buChar char="•"/>
              <a:tabLst>
                <a:tab pos="271463" algn="l"/>
              </a:tabLst>
            </a:pPr>
            <a:r>
              <a:rPr lang="en-US" sz="1600" dirty="0" smtClean="0">
                <a:solidFill>
                  <a:srgbClr val="003399"/>
                </a:solidFill>
                <a:latin typeface="+mn-lt"/>
              </a:rPr>
              <a:t>Arctic Monitoring and Assessment </a:t>
            </a:r>
            <a:r>
              <a:rPr lang="en-US" sz="1600" dirty="0" err="1" smtClean="0">
                <a:solidFill>
                  <a:srgbClr val="003399"/>
                </a:solidFill>
                <a:latin typeface="+mn-lt"/>
              </a:rPr>
              <a:t>Programme</a:t>
            </a:r>
            <a:r>
              <a:rPr lang="en-US" sz="1600" dirty="0" smtClean="0">
                <a:solidFill>
                  <a:srgbClr val="003399"/>
                </a:solidFill>
                <a:latin typeface="+mn-lt"/>
              </a:rPr>
              <a:t> (</a:t>
            </a:r>
            <a:r>
              <a:rPr lang="en-US" sz="1600" dirty="0" smtClean="0">
                <a:solidFill>
                  <a:schemeClr val="accent6">
                    <a:lumMod val="75000"/>
                  </a:schemeClr>
                </a:solidFill>
                <a:latin typeface="+mn-lt"/>
              </a:rPr>
              <a:t>AMAP</a:t>
            </a:r>
            <a:r>
              <a:rPr lang="en-US" sz="1600" dirty="0" smtClean="0">
                <a:solidFill>
                  <a:srgbClr val="003399"/>
                </a:solidFill>
                <a:latin typeface="+mn-lt"/>
              </a:rPr>
              <a:t>)</a:t>
            </a:r>
          </a:p>
          <a:p>
            <a:pPr marL="728663" lvl="1" indent="-271463">
              <a:spcBef>
                <a:spcPct val="40000"/>
              </a:spcBef>
              <a:buClr>
                <a:schemeClr val="tx2"/>
              </a:buClr>
              <a:buFont typeface="Wingdings" pitchFamily="2" charset="2"/>
              <a:buChar char="ü"/>
              <a:tabLst>
                <a:tab pos="271463" algn="l"/>
              </a:tabLst>
            </a:pPr>
            <a:r>
              <a:rPr lang="en-US" sz="1600" dirty="0" smtClean="0">
                <a:latin typeface="+mn-lt"/>
              </a:rPr>
              <a:t>Participation in AMAP Mercury Assessment 2021 and AMAP POP Assessment</a:t>
            </a:r>
            <a:endParaRPr lang="en-US" sz="1600" dirty="0" smtClean="0">
              <a:solidFill>
                <a:srgbClr val="009900"/>
              </a:solidFill>
              <a:latin typeface="+mn-lt"/>
            </a:endParaRPr>
          </a:p>
          <a:p>
            <a:pPr marL="271463" indent="-271463">
              <a:spcBef>
                <a:spcPct val="40000"/>
              </a:spcBef>
              <a:buClr>
                <a:schemeClr val="tx2"/>
              </a:buClr>
              <a:buFontTx/>
              <a:buChar char="•"/>
              <a:tabLst>
                <a:tab pos="271463" algn="l"/>
              </a:tabLst>
            </a:pPr>
            <a:r>
              <a:rPr lang="en-US" sz="1600" dirty="0" smtClean="0">
                <a:solidFill>
                  <a:srgbClr val="003399"/>
                </a:solidFill>
                <a:latin typeface="+mn-lt"/>
              </a:rPr>
              <a:t>European Commission (Marie </a:t>
            </a:r>
            <a:r>
              <a:rPr lang="en-US" sz="1600" dirty="0" err="1" smtClean="0">
                <a:solidFill>
                  <a:srgbClr val="003399"/>
                </a:solidFill>
                <a:latin typeface="+mn-lt"/>
              </a:rPr>
              <a:t>Skłodowska</a:t>
            </a:r>
            <a:r>
              <a:rPr lang="en-US" sz="1600" dirty="0" smtClean="0">
                <a:solidFill>
                  <a:srgbClr val="003399"/>
                </a:solidFill>
                <a:latin typeface="+mn-lt"/>
              </a:rPr>
              <a:t>-Curie Actions, Innovative Training Networks, </a:t>
            </a:r>
            <a:r>
              <a:rPr lang="en-US" sz="1600" dirty="0" smtClean="0">
                <a:solidFill>
                  <a:schemeClr val="accent6">
                    <a:lumMod val="75000"/>
                  </a:schemeClr>
                </a:solidFill>
                <a:latin typeface="+mn-lt"/>
              </a:rPr>
              <a:t>ITN</a:t>
            </a:r>
            <a:r>
              <a:rPr lang="en-US" sz="1600" dirty="0" smtClean="0">
                <a:solidFill>
                  <a:srgbClr val="003399"/>
                </a:solidFill>
                <a:latin typeface="+mn-lt"/>
              </a:rPr>
              <a:t>)</a:t>
            </a:r>
          </a:p>
          <a:p>
            <a:pPr marL="728663" lvl="1" indent="-271463">
              <a:spcBef>
                <a:spcPct val="40000"/>
              </a:spcBef>
              <a:buClr>
                <a:schemeClr val="tx2"/>
              </a:buClr>
              <a:buFont typeface="Wingdings" pitchFamily="2" charset="2"/>
              <a:buChar char="ü"/>
              <a:tabLst>
                <a:tab pos="271463" algn="l"/>
              </a:tabLst>
            </a:pPr>
            <a:r>
              <a:rPr lang="en-US" sz="1600" dirty="0" smtClean="0">
                <a:latin typeface="+mn-lt"/>
              </a:rPr>
              <a:t>Participation in project “Global Mercury Observation and Training network in support to the </a:t>
            </a:r>
            <a:r>
              <a:rPr lang="en-US" sz="1600" dirty="0" err="1" smtClean="0">
                <a:latin typeface="+mn-lt"/>
              </a:rPr>
              <a:t>Minamata</a:t>
            </a:r>
            <a:r>
              <a:rPr lang="en-US" sz="1600" dirty="0" smtClean="0">
                <a:latin typeface="+mn-lt"/>
              </a:rPr>
              <a:t> Convention” (proposal)</a:t>
            </a:r>
          </a:p>
          <a:p>
            <a:pPr marL="271463" indent="-271463">
              <a:spcBef>
                <a:spcPct val="40000"/>
              </a:spcBef>
              <a:buClr>
                <a:schemeClr val="tx2"/>
              </a:buClr>
              <a:buFontTx/>
              <a:buChar char="•"/>
              <a:tabLst>
                <a:tab pos="271463" algn="l"/>
              </a:tabLst>
            </a:pPr>
            <a:r>
              <a:rPr lang="en-US" sz="1600" dirty="0" smtClean="0">
                <a:solidFill>
                  <a:srgbClr val="003399"/>
                </a:solidFill>
                <a:latin typeface="+mn-lt"/>
              </a:rPr>
              <a:t>Helsinki Commission (</a:t>
            </a:r>
            <a:r>
              <a:rPr lang="en-US" sz="1600" dirty="0" smtClean="0">
                <a:solidFill>
                  <a:schemeClr val="accent6">
                    <a:lumMod val="75000"/>
                  </a:schemeClr>
                </a:solidFill>
                <a:latin typeface="+mn-lt"/>
              </a:rPr>
              <a:t>HELCOM</a:t>
            </a:r>
            <a:r>
              <a:rPr lang="en-US" sz="1600" dirty="0" smtClean="0">
                <a:solidFill>
                  <a:srgbClr val="003399"/>
                </a:solidFill>
                <a:latin typeface="+mn-lt"/>
              </a:rPr>
              <a:t>)</a:t>
            </a:r>
          </a:p>
          <a:p>
            <a:pPr marL="728663" lvl="1" indent="-271463">
              <a:spcBef>
                <a:spcPct val="40000"/>
              </a:spcBef>
              <a:buClr>
                <a:schemeClr val="tx2"/>
              </a:buClr>
              <a:buFont typeface="Wingdings" pitchFamily="2" charset="2"/>
              <a:buChar char="ü"/>
              <a:tabLst>
                <a:tab pos="271463" algn="l"/>
              </a:tabLst>
            </a:pPr>
            <a:r>
              <a:rPr lang="en-US" sz="1600" dirty="0" smtClean="0">
                <a:latin typeface="+mn-lt"/>
              </a:rPr>
              <a:t>Assessment  of atmospheric load of HMs and POPs to the Baltic Sea</a:t>
            </a:r>
          </a:p>
          <a:p>
            <a:pPr marL="271463" indent="-271463">
              <a:spcBef>
                <a:spcPct val="40000"/>
              </a:spcBef>
              <a:buClr>
                <a:schemeClr val="tx2"/>
              </a:buClr>
              <a:buFontTx/>
              <a:buChar char="•"/>
              <a:tabLst>
                <a:tab pos="271463" algn="l"/>
              </a:tabLst>
            </a:pPr>
            <a:r>
              <a:rPr lang="en-US" sz="1600" dirty="0" smtClean="0">
                <a:solidFill>
                  <a:srgbClr val="003399"/>
                </a:solidFill>
                <a:latin typeface="+mn-lt"/>
              </a:rPr>
              <a:t>International Conference on Mercury as a Global Pollutant (</a:t>
            </a:r>
            <a:r>
              <a:rPr lang="en-US" sz="1600" dirty="0" smtClean="0">
                <a:solidFill>
                  <a:schemeClr val="accent6">
                    <a:lumMod val="75000"/>
                  </a:schemeClr>
                </a:solidFill>
                <a:latin typeface="+mn-lt"/>
              </a:rPr>
              <a:t>ICMGP 2019)</a:t>
            </a:r>
            <a:r>
              <a:rPr lang="en-US" sz="1600" dirty="0" smtClean="0">
                <a:solidFill>
                  <a:srgbClr val="003399"/>
                </a:solidFill>
                <a:latin typeface="+mn-lt"/>
              </a:rPr>
              <a:t>, Krakow, 8-13 September, 2019</a:t>
            </a:r>
          </a:p>
          <a:p>
            <a:pPr marL="728663" lvl="1" indent="-271463">
              <a:spcBef>
                <a:spcPct val="40000"/>
              </a:spcBef>
              <a:buClr>
                <a:schemeClr val="tx2"/>
              </a:buClr>
              <a:buFont typeface="Wingdings" pitchFamily="2" charset="2"/>
              <a:buChar char="ü"/>
              <a:tabLst>
                <a:tab pos="271463" algn="l"/>
              </a:tabLst>
            </a:pPr>
            <a:r>
              <a:rPr lang="en-US" sz="1600" dirty="0" smtClean="0">
                <a:latin typeface="+mn-lt"/>
              </a:rPr>
              <a:t>Presentation of new scientific findings on Hg within EMEP </a:t>
            </a:r>
          </a:p>
          <a:p>
            <a:pPr marL="271463" indent="-271463">
              <a:spcBef>
                <a:spcPct val="40000"/>
              </a:spcBef>
              <a:buClr>
                <a:schemeClr val="tx2"/>
              </a:buClr>
              <a:buFontTx/>
              <a:buChar char="•"/>
              <a:tabLst>
                <a:tab pos="271463" algn="l"/>
              </a:tabLst>
            </a:pPr>
            <a:r>
              <a:rPr lang="en-US" sz="1600" dirty="0" smtClean="0">
                <a:solidFill>
                  <a:srgbClr val="003399"/>
                </a:solidFill>
                <a:latin typeface="+mn-lt"/>
              </a:rPr>
              <a:t>European Chemical Agency (EU regulation “Registration, Evaluation, </a:t>
            </a:r>
            <a:r>
              <a:rPr lang="en-US" sz="1600" dirty="0" err="1" smtClean="0">
                <a:solidFill>
                  <a:srgbClr val="003399"/>
                </a:solidFill>
                <a:latin typeface="+mn-lt"/>
              </a:rPr>
              <a:t>Authorisation</a:t>
            </a:r>
            <a:r>
              <a:rPr lang="en-US" sz="1600" dirty="0" smtClean="0">
                <a:solidFill>
                  <a:srgbClr val="003399"/>
                </a:solidFill>
                <a:latin typeface="+mn-lt"/>
              </a:rPr>
              <a:t> and Restriction of Chemicals”, </a:t>
            </a:r>
            <a:r>
              <a:rPr lang="en-US" sz="1600" dirty="0" smtClean="0">
                <a:solidFill>
                  <a:schemeClr val="accent6">
                    <a:lumMod val="75000"/>
                  </a:schemeClr>
                </a:solidFill>
                <a:latin typeface="+mn-lt"/>
              </a:rPr>
              <a:t>REACH</a:t>
            </a:r>
            <a:r>
              <a:rPr lang="en-US" sz="1600" dirty="0" smtClean="0">
                <a:solidFill>
                  <a:srgbClr val="003399"/>
                </a:solidFill>
                <a:latin typeface="+mn-lt"/>
              </a:rPr>
              <a:t>)</a:t>
            </a:r>
          </a:p>
          <a:p>
            <a:pPr marL="728663" lvl="1" indent="-271463">
              <a:spcBef>
                <a:spcPct val="40000"/>
              </a:spcBef>
              <a:buClr>
                <a:schemeClr val="tx2"/>
              </a:buClr>
              <a:buFont typeface="Wingdings" pitchFamily="2" charset="2"/>
              <a:buChar char="ü"/>
              <a:tabLst>
                <a:tab pos="271463" algn="l"/>
              </a:tabLst>
            </a:pPr>
            <a:r>
              <a:rPr lang="en-US" sz="1600" dirty="0" smtClean="0">
                <a:latin typeface="+mn-lt"/>
              </a:rPr>
              <a:t>Information exchange on toxicity of HMs and POPs  </a:t>
            </a:r>
            <a:endParaRPr lang="en-US" sz="16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3"/>
          <p:cNvSpPr txBox="1">
            <a:spLocks noChangeArrowheads="1"/>
          </p:cNvSpPr>
          <p:nvPr/>
        </p:nvSpPr>
        <p:spPr bwMode="auto">
          <a:xfrm>
            <a:off x="1066674" y="1453874"/>
            <a:ext cx="7274893" cy="4419671"/>
          </a:xfrm>
          <a:prstGeom prst="rect">
            <a:avLst/>
          </a:prstGeom>
          <a:noFill/>
          <a:ln w="9525">
            <a:noFill/>
            <a:miter lim="800000"/>
            <a:headEnd/>
            <a:tailEnd/>
          </a:ln>
        </p:spPr>
        <p:txBody>
          <a:bodyPr wrap="square">
            <a:spAutoFit/>
          </a:bodyPr>
          <a:lstStyle/>
          <a:p>
            <a:pPr marL="271463" indent="-271463">
              <a:lnSpc>
                <a:spcPct val="110000"/>
              </a:lnSpc>
              <a:spcBef>
                <a:spcPts val="1200"/>
              </a:spcBef>
              <a:buClr>
                <a:schemeClr val="tx2"/>
              </a:buClr>
              <a:buFont typeface="Wingdings" pitchFamily="2" charset="2"/>
              <a:buChar char="§"/>
            </a:pPr>
            <a:r>
              <a:rPr lang="en-US" sz="1600" dirty="0" smtClean="0">
                <a:latin typeface="Tahoma" pitchFamily="34" charset="0"/>
              </a:rPr>
              <a:t>Operational model assessment of HM and POP pollution (extended list of output data - ?)</a:t>
            </a:r>
          </a:p>
          <a:p>
            <a:pPr marL="271463" indent="-271463">
              <a:lnSpc>
                <a:spcPct val="110000"/>
              </a:lnSpc>
              <a:spcBef>
                <a:spcPts val="1200"/>
              </a:spcBef>
              <a:buClr>
                <a:schemeClr val="tx2"/>
              </a:buClr>
              <a:buFont typeface="Wingdings" pitchFamily="2" charset="2"/>
              <a:buChar char="§"/>
            </a:pPr>
            <a:r>
              <a:rPr lang="en-US" sz="1600" dirty="0" smtClean="0">
                <a:latin typeface="Tahoma" pitchFamily="34" charset="0"/>
              </a:rPr>
              <a:t>National scale pollution assessments (co-operation with countries)</a:t>
            </a:r>
          </a:p>
          <a:p>
            <a:pPr marL="728663" lvl="1" indent="-271463">
              <a:lnSpc>
                <a:spcPct val="110000"/>
              </a:lnSpc>
              <a:spcBef>
                <a:spcPts val="1200"/>
              </a:spcBef>
              <a:buClr>
                <a:schemeClr val="tx2"/>
              </a:buClr>
              <a:buFont typeface="Wingdings" pitchFamily="2" charset="2"/>
              <a:buChar char="ü"/>
            </a:pPr>
            <a:r>
              <a:rPr lang="en-US" sz="1600" dirty="0" smtClean="0">
                <a:latin typeface="Tahoma" pitchFamily="34" charset="0"/>
              </a:rPr>
              <a:t>Continue case study on heavy metal pollution in </a:t>
            </a:r>
            <a:r>
              <a:rPr lang="en-US" sz="1600" dirty="0" smtClean="0">
                <a:solidFill>
                  <a:schemeClr val="accent6">
                    <a:lumMod val="75000"/>
                  </a:schemeClr>
                </a:solidFill>
                <a:latin typeface="Tahoma" pitchFamily="34" charset="0"/>
              </a:rPr>
              <a:t>Germany</a:t>
            </a:r>
            <a:r>
              <a:rPr lang="en-US" sz="1600" dirty="0" smtClean="0">
                <a:latin typeface="Tahoma" pitchFamily="34" charset="0"/>
              </a:rPr>
              <a:t> (2020)</a:t>
            </a:r>
          </a:p>
          <a:p>
            <a:pPr marL="728663" lvl="1" indent="-271463">
              <a:lnSpc>
                <a:spcPct val="110000"/>
              </a:lnSpc>
              <a:spcBef>
                <a:spcPts val="1200"/>
              </a:spcBef>
              <a:buClr>
                <a:schemeClr val="tx2"/>
              </a:buClr>
              <a:buFont typeface="Wingdings" pitchFamily="2" charset="2"/>
              <a:buChar char="ü"/>
            </a:pPr>
            <a:r>
              <a:rPr lang="en-US" sz="1600" dirty="0" smtClean="0">
                <a:latin typeface="Tahoma" pitchFamily="34" charset="0"/>
              </a:rPr>
              <a:t>Initiate studies on B(a)P pollution in </a:t>
            </a:r>
            <a:r>
              <a:rPr lang="en-US" sz="1600" dirty="0" smtClean="0">
                <a:solidFill>
                  <a:schemeClr val="accent6">
                    <a:lumMod val="75000"/>
                  </a:schemeClr>
                </a:solidFill>
                <a:latin typeface="Tahoma" pitchFamily="34" charset="0"/>
              </a:rPr>
              <a:t>Poland</a:t>
            </a:r>
            <a:r>
              <a:rPr lang="en-US" sz="1600" dirty="0" smtClean="0">
                <a:latin typeface="Tahoma" pitchFamily="34" charset="0"/>
              </a:rPr>
              <a:t> and </a:t>
            </a:r>
            <a:r>
              <a:rPr lang="en-US" sz="1600" dirty="0" smtClean="0">
                <a:solidFill>
                  <a:schemeClr val="accent6">
                    <a:lumMod val="75000"/>
                  </a:schemeClr>
                </a:solidFill>
                <a:latin typeface="Tahoma" pitchFamily="34" charset="0"/>
              </a:rPr>
              <a:t>Croatia </a:t>
            </a:r>
            <a:r>
              <a:rPr lang="en-US" sz="1600" dirty="0" smtClean="0">
                <a:latin typeface="Tahoma" pitchFamily="34" charset="0"/>
              </a:rPr>
              <a:t>(2020-2021)</a:t>
            </a:r>
          </a:p>
          <a:p>
            <a:pPr marL="271463" indent="-271463">
              <a:lnSpc>
                <a:spcPct val="110000"/>
              </a:lnSpc>
              <a:spcBef>
                <a:spcPts val="1200"/>
              </a:spcBef>
              <a:buClr>
                <a:schemeClr val="tx2"/>
              </a:buClr>
              <a:buFont typeface="Wingdings" pitchFamily="2" charset="2"/>
              <a:buChar char="§"/>
            </a:pPr>
            <a:r>
              <a:rPr lang="en-US" sz="1600" dirty="0" smtClean="0">
                <a:latin typeface="Tahoma" pitchFamily="34" charset="0"/>
              </a:rPr>
              <a:t>Research and model development</a:t>
            </a:r>
          </a:p>
          <a:p>
            <a:pPr marL="728663" lvl="1" indent="-271463">
              <a:lnSpc>
                <a:spcPct val="110000"/>
              </a:lnSpc>
              <a:spcBef>
                <a:spcPts val="1200"/>
              </a:spcBef>
              <a:buClr>
                <a:schemeClr val="tx2"/>
              </a:buClr>
              <a:buFont typeface="Wingdings" pitchFamily="2" charset="2"/>
              <a:buChar char="ü"/>
            </a:pPr>
            <a:r>
              <a:rPr lang="en-US" sz="1600" dirty="0" smtClean="0">
                <a:solidFill>
                  <a:schemeClr val="accent6">
                    <a:lumMod val="75000"/>
                  </a:schemeClr>
                </a:solidFill>
                <a:latin typeface="Tahoma" pitchFamily="34" charset="0"/>
              </a:rPr>
              <a:t>Complex analysis </a:t>
            </a:r>
            <a:r>
              <a:rPr lang="en-US" sz="1600" dirty="0" smtClean="0">
                <a:latin typeface="Tahoma" pitchFamily="34" charset="0"/>
              </a:rPr>
              <a:t>of problem areas of </a:t>
            </a:r>
            <a:r>
              <a:rPr lang="en-US" sz="1600" dirty="0" err="1" smtClean="0">
                <a:latin typeface="Tahoma" pitchFamily="34" charset="0"/>
              </a:rPr>
              <a:t>Pb</a:t>
            </a:r>
            <a:r>
              <a:rPr lang="en-US" sz="1600" dirty="0" smtClean="0">
                <a:latin typeface="Tahoma" pitchFamily="34" charset="0"/>
              </a:rPr>
              <a:t> and </a:t>
            </a:r>
            <a:r>
              <a:rPr lang="en-US" sz="1600" dirty="0" err="1" smtClean="0">
                <a:latin typeface="Tahoma" pitchFamily="34" charset="0"/>
              </a:rPr>
              <a:t>Cd</a:t>
            </a:r>
            <a:r>
              <a:rPr lang="en-US" sz="1600" dirty="0" smtClean="0">
                <a:latin typeface="Tahoma" pitchFamily="34" charset="0"/>
              </a:rPr>
              <a:t> pollution in the EMEP region involving </a:t>
            </a:r>
            <a:r>
              <a:rPr lang="en-US" sz="1600" dirty="0" err="1" smtClean="0">
                <a:latin typeface="Tahoma" pitchFamily="34" charset="0"/>
              </a:rPr>
              <a:t>modelling</a:t>
            </a:r>
            <a:r>
              <a:rPr lang="en-US" sz="1600" dirty="0" smtClean="0">
                <a:latin typeface="Tahoma" pitchFamily="34" charset="0"/>
              </a:rPr>
              <a:t> and variety of measurement data</a:t>
            </a:r>
          </a:p>
          <a:p>
            <a:pPr marL="728663" lvl="1" indent="-271463">
              <a:lnSpc>
                <a:spcPct val="110000"/>
              </a:lnSpc>
              <a:spcBef>
                <a:spcPts val="1200"/>
              </a:spcBef>
              <a:buClr>
                <a:schemeClr val="tx2"/>
              </a:buClr>
              <a:buFont typeface="Wingdings" pitchFamily="2" charset="2"/>
              <a:buChar char="ü"/>
            </a:pPr>
            <a:r>
              <a:rPr lang="en-US" sz="1600" dirty="0" smtClean="0">
                <a:latin typeface="Tahoma" pitchFamily="34" charset="0"/>
              </a:rPr>
              <a:t>Evaluation of new mechanisms of </a:t>
            </a:r>
            <a:r>
              <a:rPr lang="en-US" sz="1600" dirty="0" smtClean="0">
                <a:solidFill>
                  <a:schemeClr val="accent6">
                    <a:lumMod val="75000"/>
                  </a:schemeClr>
                </a:solidFill>
                <a:latin typeface="Tahoma" pitchFamily="34" charset="0"/>
              </a:rPr>
              <a:t>Hg oxidation </a:t>
            </a:r>
            <a:r>
              <a:rPr lang="en-US" sz="1600" dirty="0" smtClean="0">
                <a:latin typeface="Tahoma" pitchFamily="34" charset="0"/>
              </a:rPr>
              <a:t>and </a:t>
            </a:r>
            <a:r>
              <a:rPr lang="en-US" sz="1600" dirty="0" smtClean="0">
                <a:solidFill>
                  <a:schemeClr val="accent6">
                    <a:lumMod val="75000"/>
                  </a:schemeClr>
                </a:solidFill>
                <a:latin typeface="Tahoma" pitchFamily="34" charset="0"/>
              </a:rPr>
              <a:t>reduction </a:t>
            </a:r>
            <a:r>
              <a:rPr lang="en-US" sz="1600" dirty="0" smtClean="0">
                <a:latin typeface="Tahoma" pitchFamily="34" charset="0"/>
              </a:rPr>
              <a:t>in the atmosphere</a:t>
            </a:r>
          </a:p>
          <a:p>
            <a:pPr marL="728663" lvl="1" indent="-271463">
              <a:lnSpc>
                <a:spcPct val="110000"/>
              </a:lnSpc>
              <a:spcBef>
                <a:spcPts val="1200"/>
              </a:spcBef>
              <a:buClr>
                <a:schemeClr val="tx2"/>
              </a:buClr>
              <a:buFont typeface="Wingdings" pitchFamily="2" charset="2"/>
              <a:buChar char="ü"/>
            </a:pPr>
            <a:r>
              <a:rPr lang="en-US" sz="1600" dirty="0" smtClean="0">
                <a:latin typeface="Tahoma" pitchFamily="34" charset="0"/>
                <a:ea typeface="宋体" pitchFamily="2" charset="-122"/>
              </a:rPr>
              <a:t>Assessment of POPs and Hg multi-media transport and contribution of </a:t>
            </a:r>
            <a:r>
              <a:rPr lang="en-US" sz="1600" dirty="0" smtClean="0">
                <a:solidFill>
                  <a:schemeClr val="accent6">
                    <a:lumMod val="75000"/>
                  </a:schemeClr>
                </a:solidFill>
                <a:latin typeface="Tahoma" pitchFamily="34" charset="0"/>
                <a:ea typeface="宋体" pitchFamily="2" charset="-122"/>
              </a:rPr>
              <a:t>secondary emissions </a:t>
            </a:r>
            <a:r>
              <a:rPr lang="en-US" sz="1600" dirty="0" smtClean="0">
                <a:latin typeface="Tahoma" pitchFamily="34" charset="0"/>
                <a:ea typeface="宋体" pitchFamily="2" charset="-122"/>
              </a:rPr>
              <a:t>to pollution of the EMEP </a:t>
            </a:r>
            <a:r>
              <a:rPr lang="en-US" sz="1600" dirty="0" smtClean="0">
                <a:latin typeface="Tahoma" pitchFamily="34" charset="0"/>
                <a:ea typeface="宋体" pitchFamily="2" charset="-122"/>
              </a:rPr>
              <a:t>countries</a:t>
            </a:r>
            <a:endParaRPr lang="en-US" sz="1600" dirty="0" smtClean="0">
              <a:latin typeface="Tahoma" pitchFamily="34" charset="0"/>
              <a:ea typeface="宋体" pitchFamily="2" charset="-122"/>
            </a:endParaRPr>
          </a:p>
        </p:txBody>
      </p:sp>
      <p:sp>
        <p:nvSpPr>
          <p:cNvPr id="6" name="Rectangle 8"/>
          <p:cNvSpPr txBox="1">
            <a:spLocks noChangeArrowheads="1"/>
          </p:cNvSpPr>
          <p:nvPr/>
        </p:nvSpPr>
        <p:spPr bwMode="auto">
          <a:xfrm>
            <a:off x="0" y="292100"/>
            <a:ext cx="9143999"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600" kern="0" dirty="0" smtClean="0">
                <a:solidFill>
                  <a:schemeClr val="tx2"/>
                </a:solidFill>
                <a:latin typeface="+mj-lt"/>
                <a:ea typeface="+mj-ea"/>
                <a:cs typeface="+mj-cs"/>
              </a:rPr>
              <a:t>Main directions in 2020/2021</a:t>
            </a:r>
          </a:p>
          <a:p>
            <a:pPr lvl="0" algn="ctr" eaLnBrk="0" hangingPunct="0"/>
            <a:r>
              <a:rPr kumimoji="0" lang="en-US" sz="2000" b="0" i="0" u="none" strike="noStrike" kern="0" cap="none" spc="0" normalizeH="0" baseline="0" noProof="0" dirty="0" smtClean="0">
                <a:ln>
                  <a:noFill/>
                </a:ln>
                <a:solidFill>
                  <a:schemeClr val="tx2"/>
                </a:solidFill>
                <a:effectLst/>
                <a:uLnTx/>
                <a:uFillTx/>
                <a:latin typeface="+mj-lt"/>
                <a:ea typeface="+mj-ea"/>
                <a:cs typeface="+mj-cs"/>
              </a:rPr>
              <a:t>(Proposals for bi-annual </a:t>
            </a:r>
            <a:r>
              <a:rPr kumimoji="0" lang="en-US" sz="2000" b="0" i="0" u="none" strike="noStrike" kern="0" cap="none" spc="0" normalizeH="0" baseline="0" noProof="0" dirty="0" err="1" smtClean="0">
                <a:ln>
                  <a:noFill/>
                </a:ln>
                <a:solidFill>
                  <a:schemeClr val="tx2"/>
                </a:solidFill>
                <a:effectLst/>
                <a:uLnTx/>
                <a:uFillTx/>
                <a:latin typeface="+mj-lt"/>
                <a:ea typeface="+mj-ea"/>
                <a:cs typeface="+mj-cs"/>
              </a:rPr>
              <a:t>workplan</a:t>
            </a:r>
            <a:r>
              <a:rPr kumimoji="0" lang="en-US" sz="2000" b="0" i="0" u="none" strike="noStrike" kern="0" cap="none" spc="0" normalizeH="0" baseline="0" noProof="0" dirty="0" smtClean="0">
                <a:ln>
                  <a:noFill/>
                </a:ln>
                <a:solidFill>
                  <a:schemeClr val="tx2"/>
                </a:solidFill>
                <a:effectLst/>
                <a:uLnTx/>
                <a:uFillTx/>
                <a:latin typeface="+mj-lt"/>
                <a:ea typeface="+mj-ea"/>
                <a:cs typeface="+mj-cs"/>
              </a:rPr>
              <a:t>)</a:t>
            </a:r>
            <a:endParaRPr kumimoji="0" lang="ru-RU" sz="2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3"/>
          <p:cNvSpPr txBox="1">
            <a:spLocks noChangeArrowheads="1"/>
          </p:cNvSpPr>
          <p:nvPr/>
        </p:nvSpPr>
        <p:spPr bwMode="auto">
          <a:xfrm>
            <a:off x="1066674" y="1453874"/>
            <a:ext cx="7274893" cy="4690515"/>
          </a:xfrm>
          <a:prstGeom prst="rect">
            <a:avLst/>
          </a:prstGeom>
          <a:noFill/>
          <a:ln w="9525">
            <a:noFill/>
            <a:miter lim="800000"/>
            <a:headEnd/>
            <a:tailEnd/>
          </a:ln>
        </p:spPr>
        <p:txBody>
          <a:bodyPr wrap="square">
            <a:spAutoFit/>
          </a:bodyPr>
          <a:lstStyle/>
          <a:p>
            <a:pPr marL="271463" lvl="1" indent="-271463">
              <a:lnSpc>
                <a:spcPct val="110000"/>
              </a:lnSpc>
              <a:spcBef>
                <a:spcPts val="1200"/>
              </a:spcBef>
              <a:buClr>
                <a:schemeClr val="tx2"/>
              </a:buClr>
              <a:buFont typeface="Wingdings" pitchFamily="2" charset="2"/>
              <a:buChar char="§"/>
            </a:pPr>
            <a:r>
              <a:rPr lang="en-US" sz="1600" dirty="0" smtClean="0">
                <a:latin typeface="Tahoma" pitchFamily="34" charset="0"/>
              </a:rPr>
              <a:t>Co-operation with Working Group on Effects</a:t>
            </a:r>
          </a:p>
          <a:p>
            <a:pPr marL="728663" lvl="1" indent="-271463">
              <a:lnSpc>
                <a:spcPct val="110000"/>
              </a:lnSpc>
              <a:spcBef>
                <a:spcPts val="1200"/>
              </a:spcBef>
              <a:buClr>
                <a:schemeClr val="tx2"/>
              </a:buClr>
              <a:buFont typeface="Wingdings" pitchFamily="2" charset="2"/>
              <a:buChar char="ü"/>
            </a:pPr>
            <a:r>
              <a:rPr lang="en-US" sz="1600" dirty="0" smtClean="0">
                <a:latin typeface="Tahoma" pitchFamily="34" charset="0"/>
              </a:rPr>
              <a:t>Joint analysis of HM measurements in moss in co-operation with </a:t>
            </a:r>
            <a:r>
              <a:rPr lang="en-US" sz="1600" dirty="0" smtClean="0">
                <a:solidFill>
                  <a:schemeClr val="accent6">
                    <a:lumMod val="75000"/>
                  </a:schemeClr>
                </a:solidFill>
                <a:latin typeface="Tahoma" pitchFamily="34" charset="0"/>
              </a:rPr>
              <a:t>ICP-Vegetation</a:t>
            </a:r>
            <a:endParaRPr lang="en-US" sz="1600" dirty="0" smtClean="0">
              <a:latin typeface="Tahoma" pitchFamily="34" charset="0"/>
            </a:endParaRPr>
          </a:p>
          <a:p>
            <a:pPr marL="728663" lvl="1" indent="-271463">
              <a:lnSpc>
                <a:spcPct val="110000"/>
              </a:lnSpc>
              <a:spcBef>
                <a:spcPts val="1200"/>
              </a:spcBef>
              <a:buClr>
                <a:schemeClr val="tx2"/>
              </a:buClr>
              <a:buFont typeface="Wingdings" pitchFamily="2" charset="2"/>
              <a:buChar char="ü"/>
            </a:pPr>
            <a:r>
              <a:rPr lang="en-US" sz="1600" dirty="0" smtClean="0">
                <a:latin typeface="Tahoma" pitchFamily="34" charset="0"/>
              </a:rPr>
              <a:t>Data exchange with </a:t>
            </a:r>
            <a:r>
              <a:rPr lang="en-US" sz="1600" dirty="0" smtClean="0">
                <a:solidFill>
                  <a:schemeClr val="accent6">
                    <a:lumMod val="75000"/>
                  </a:schemeClr>
                </a:solidFill>
                <a:latin typeface="Tahoma" pitchFamily="34" charset="0"/>
              </a:rPr>
              <a:t>ICP-Integrated Monitoring </a:t>
            </a:r>
            <a:r>
              <a:rPr lang="en-US" sz="1600" dirty="0" smtClean="0">
                <a:latin typeface="Tahoma" pitchFamily="34" charset="0"/>
              </a:rPr>
              <a:t>and </a:t>
            </a:r>
            <a:r>
              <a:rPr lang="en-US" sz="1600" dirty="0" smtClean="0">
                <a:solidFill>
                  <a:schemeClr val="accent6">
                    <a:lumMod val="75000"/>
                  </a:schemeClr>
                </a:solidFill>
                <a:latin typeface="Tahoma" pitchFamily="34" charset="0"/>
              </a:rPr>
              <a:t>ICP-Forests </a:t>
            </a:r>
            <a:r>
              <a:rPr lang="en-US" sz="1600" dirty="0" smtClean="0">
                <a:latin typeface="Tahoma" pitchFamily="34" charset="0"/>
              </a:rPr>
              <a:t>on heavy metal concentration and deposition</a:t>
            </a:r>
          </a:p>
          <a:p>
            <a:pPr marL="728663" lvl="1" indent="-271463">
              <a:lnSpc>
                <a:spcPct val="110000"/>
              </a:lnSpc>
              <a:spcBef>
                <a:spcPts val="1200"/>
              </a:spcBef>
              <a:buClr>
                <a:schemeClr val="tx2"/>
              </a:buClr>
              <a:buFont typeface="Wingdings" pitchFamily="2" charset="2"/>
              <a:buChar char="ü"/>
            </a:pPr>
            <a:r>
              <a:rPr lang="en-US" sz="1600" dirty="0" smtClean="0">
                <a:latin typeface="Tahoma" pitchFamily="34" charset="0"/>
              </a:rPr>
              <a:t>Providing information on Hg deposition to water bodies/watersheds to supplement the measurement based analysis by </a:t>
            </a:r>
            <a:r>
              <a:rPr lang="en-US" sz="1600" dirty="0" smtClean="0">
                <a:solidFill>
                  <a:schemeClr val="accent6">
                    <a:lumMod val="75000"/>
                  </a:schemeClr>
                </a:solidFill>
                <a:latin typeface="Tahoma" pitchFamily="34" charset="0"/>
              </a:rPr>
              <a:t>ICP-Waters</a:t>
            </a:r>
            <a:r>
              <a:rPr lang="en-US" sz="1600" dirty="0" smtClean="0">
                <a:latin typeface="Tahoma" pitchFamily="34" charset="0"/>
              </a:rPr>
              <a:t>  </a:t>
            </a:r>
          </a:p>
          <a:p>
            <a:pPr marL="728663" lvl="1" indent="-271463">
              <a:lnSpc>
                <a:spcPct val="110000"/>
              </a:lnSpc>
              <a:spcBef>
                <a:spcPts val="1200"/>
              </a:spcBef>
              <a:buClr>
                <a:schemeClr val="tx2"/>
              </a:buClr>
              <a:buFont typeface="Wingdings" pitchFamily="2" charset="2"/>
              <a:buChar char="ü"/>
            </a:pPr>
            <a:r>
              <a:rPr lang="en-US" sz="1600" dirty="0" smtClean="0">
                <a:latin typeface="Tahoma" pitchFamily="34" charset="0"/>
              </a:rPr>
              <a:t>Data exchange with </a:t>
            </a:r>
            <a:r>
              <a:rPr lang="en-US" sz="1600" dirty="0" smtClean="0">
                <a:solidFill>
                  <a:schemeClr val="accent6">
                    <a:lumMod val="75000"/>
                  </a:schemeClr>
                </a:solidFill>
                <a:latin typeface="Tahoma" pitchFamily="34" charset="0"/>
              </a:rPr>
              <a:t>TF Health </a:t>
            </a:r>
            <a:r>
              <a:rPr lang="en-US" sz="1600" dirty="0" smtClean="0">
                <a:latin typeface="Tahoma" pitchFamily="34" charset="0"/>
              </a:rPr>
              <a:t>on B(a)P concentration and </a:t>
            </a:r>
            <a:r>
              <a:rPr lang="en-US" sz="1600" dirty="0" err="1" smtClean="0">
                <a:latin typeface="Tahoma" pitchFamily="34" charset="0"/>
              </a:rPr>
              <a:t>exceedances</a:t>
            </a:r>
            <a:r>
              <a:rPr lang="en-US" sz="1600" dirty="0" smtClean="0">
                <a:latin typeface="Tahoma" pitchFamily="34" charset="0"/>
              </a:rPr>
              <a:t> of target values</a:t>
            </a:r>
          </a:p>
          <a:p>
            <a:pPr marL="728663" lvl="1" indent="-271463">
              <a:lnSpc>
                <a:spcPct val="110000"/>
              </a:lnSpc>
              <a:spcBef>
                <a:spcPts val="1200"/>
              </a:spcBef>
              <a:buClr>
                <a:schemeClr val="tx2"/>
              </a:buClr>
              <a:buFont typeface="Wingdings" pitchFamily="2" charset="2"/>
              <a:buChar char="ü"/>
            </a:pPr>
            <a:r>
              <a:rPr lang="en-US" sz="1600" dirty="0" smtClean="0">
                <a:latin typeface="Tahoma" pitchFamily="34" charset="0"/>
              </a:rPr>
              <a:t>Potential co-operation with </a:t>
            </a:r>
            <a:r>
              <a:rPr lang="en-US" sz="1600" dirty="0" smtClean="0">
                <a:solidFill>
                  <a:schemeClr val="accent6">
                    <a:lumMod val="75000"/>
                  </a:schemeClr>
                </a:solidFill>
                <a:latin typeface="Tahoma" pitchFamily="34" charset="0"/>
              </a:rPr>
              <a:t>JEG-DM</a:t>
            </a:r>
            <a:r>
              <a:rPr lang="en-US" sz="1600" dirty="0" smtClean="0">
                <a:latin typeface="Tahoma" pitchFamily="34" charset="0"/>
              </a:rPr>
              <a:t> on POP and HM cycling and accumulation in the environmental </a:t>
            </a:r>
            <a:r>
              <a:rPr lang="en-US" sz="1600" dirty="0" smtClean="0">
                <a:latin typeface="Tahoma" pitchFamily="34" charset="0"/>
              </a:rPr>
              <a:t>media</a:t>
            </a:r>
          </a:p>
          <a:p>
            <a:pPr marL="271463" lvl="1" indent="-271463">
              <a:lnSpc>
                <a:spcPct val="110000"/>
              </a:lnSpc>
              <a:spcBef>
                <a:spcPts val="1200"/>
              </a:spcBef>
              <a:buClr>
                <a:schemeClr val="tx2"/>
              </a:buClr>
              <a:buFont typeface="Wingdings" pitchFamily="2" charset="2"/>
              <a:buChar char="§"/>
            </a:pPr>
            <a:r>
              <a:rPr lang="en-US" sz="1600" dirty="0" smtClean="0">
                <a:latin typeface="Tahoma" pitchFamily="34" charset="0"/>
              </a:rPr>
              <a:t>Co-operation with other international organizations</a:t>
            </a:r>
          </a:p>
          <a:p>
            <a:pPr marL="728663" lvl="1" indent="-271463">
              <a:lnSpc>
                <a:spcPct val="110000"/>
              </a:lnSpc>
              <a:spcBef>
                <a:spcPts val="1200"/>
              </a:spcBef>
              <a:buClr>
                <a:schemeClr val="tx2"/>
              </a:buClr>
              <a:buFont typeface="Wingdings" pitchFamily="2" charset="2"/>
              <a:buChar char="ü"/>
            </a:pPr>
            <a:endParaRPr lang="en-US" sz="1600" dirty="0" smtClean="0">
              <a:latin typeface="Tahoma" pitchFamily="34" charset="0"/>
            </a:endParaRPr>
          </a:p>
        </p:txBody>
      </p:sp>
      <p:sp>
        <p:nvSpPr>
          <p:cNvPr id="6" name="Rectangle 8"/>
          <p:cNvSpPr txBox="1">
            <a:spLocks noChangeArrowheads="1"/>
          </p:cNvSpPr>
          <p:nvPr/>
        </p:nvSpPr>
        <p:spPr bwMode="auto">
          <a:xfrm>
            <a:off x="0" y="292100"/>
            <a:ext cx="9143999"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600" kern="0" dirty="0" smtClean="0">
                <a:solidFill>
                  <a:schemeClr val="tx2"/>
                </a:solidFill>
                <a:latin typeface="+mj-lt"/>
                <a:ea typeface="+mj-ea"/>
                <a:cs typeface="+mj-cs"/>
              </a:rPr>
              <a:t>Main directions in 2020/2021</a:t>
            </a:r>
          </a:p>
          <a:p>
            <a:pPr lvl="0" algn="ctr" eaLnBrk="0" hangingPunct="0"/>
            <a:r>
              <a:rPr kumimoji="0" lang="en-US" sz="2000" b="0" i="0" u="none" strike="noStrike" kern="0" cap="none" spc="0" normalizeH="0" baseline="0" noProof="0" dirty="0" smtClean="0">
                <a:ln>
                  <a:noFill/>
                </a:ln>
                <a:solidFill>
                  <a:schemeClr val="tx2"/>
                </a:solidFill>
                <a:effectLst/>
                <a:uLnTx/>
                <a:uFillTx/>
                <a:latin typeface="+mj-lt"/>
                <a:ea typeface="+mj-ea"/>
                <a:cs typeface="+mj-cs"/>
              </a:rPr>
              <a:t>(Proposals for bi-annual </a:t>
            </a:r>
            <a:r>
              <a:rPr kumimoji="0" lang="en-US" sz="2000" b="0" i="0" u="none" strike="noStrike" kern="0" cap="none" spc="0" normalizeH="0" baseline="0" noProof="0" dirty="0" err="1" smtClean="0">
                <a:ln>
                  <a:noFill/>
                </a:ln>
                <a:solidFill>
                  <a:schemeClr val="tx2"/>
                </a:solidFill>
                <a:effectLst/>
                <a:uLnTx/>
                <a:uFillTx/>
                <a:latin typeface="+mj-lt"/>
                <a:ea typeface="+mj-ea"/>
                <a:cs typeface="+mj-cs"/>
              </a:rPr>
              <a:t>workplan</a:t>
            </a:r>
            <a:r>
              <a:rPr kumimoji="0" lang="en-US" sz="2000" b="0" i="0" u="none" strike="noStrike" kern="0" cap="none" spc="0" normalizeH="0" baseline="0" noProof="0" dirty="0" smtClean="0">
                <a:ln>
                  <a:noFill/>
                </a:ln>
                <a:solidFill>
                  <a:schemeClr val="tx2"/>
                </a:solidFill>
                <a:effectLst/>
                <a:uLnTx/>
                <a:uFillTx/>
                <a:latin typeface="+mj-lt"/>
                <a:ea typeface="+mj-ea"/>
                <a:cs typeface="+mj-cs"/>
              </a:rPr>
              <a:t>)</a:t>
            </a:r>
            <a:endParaRPr kumimoji="0" lang="ru-RU" sz="2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68" name="Rectangle 24"/>
          <p:cNvSpPr>
            <a:spLocks noChangeArrowheads="1"/>
          </p:cNvSpPr>
          <p:nvPr/>
        </p:nvSpPr>
        <p:spPr bwMode="auto">
          <a:xfrm>
            <a:off x="0" y="290513"/>
            <a:ext cx="9144000" cy="615950"/>
          </a:xfrm>
          <a:prstGeom prst="rect">
            <a:avLst/>
          </a:prstGeom>
          <a:noFill/>
          <a:ln w="9525">
            <a:noFill/>
            <a:miter lim="800000"/>
            <a:headEnd/>
            <a:tailEnd/>
          </a:ln>
          <a:effectLst/>
        </p:spPr>
        <p:txBody>
          <a:bodyPr anchor="ctr"/>
          <a:lstStyle/>
          <a:p>
            <a:pPr algn="ctr" eaLnBrk="0" hangingPunct="0"/>
            <a:r>
              <a:rPr lang="en-US" sz="3600" dirty="0" smtClean="0">
                <a:solidFill>
                  <a:schemeClr val="tx2"/>
                </a:solidFill>
                <a:latin typeface="Tahoma" pitchFamily="34" charset="0"/>
              </a:rPr>
              <a:t>Outline</a:t>
            </a:r>
            <a:endParaRPr lang="ru-RU" sz="3600" dirty="0">
              <a:solidFill>
                <a:schemeClr val="tx2"/>
              </a:solidFill>
              <a:latin typeface="Tahoma" pitchFamily="34" charset="0"/>
            </a:endParaRPr>
          </a:p>
        </p:txBody>
      </p:sp>
      <p:sp>
        <p:nvSpPr>
          <p:cNvPr id="4" name="Text Box 43"/>
          <p:cNvSpPr txBox="1">
            <a:spLocks noChangeArrowheads="1"/>
          </p:cNvSpPr>
          <p:nvPr/>
        </p:nvSpPr>
        <p:spPr bwMode="auto">
          <a:xfrm>
            <a:off x="1567560" y="1227579"/>
            <a:ext cx="6736701" cy="4733604"/>
          </a:xfrm>
          <a:prstGeom prst="rect">
            <a:avLst/>
          </a:prstGeom>
          <a:noFill/>
          <a:ln w="9525">
            <a:noFill/>
            <a:miter lim="800000"/>
            <a:headEnd/>
            <a:tailEnd/>
          </a:ln>
        </p:spPr>
        <p:txBody>
          <a:bodyPr wrap="square">
            <a:spAutoFit/>
          </a:bodyPr>
          <a:lstStyle/>
          <a:p>
            <a:pPr marL="271463" indent="-271463">
              <a:lnSpc>
                <a:spcPct val="130000"/>
              </a:lnSpc>
              <a:spcBef>
                <a:spcPct val="30000"/>
              </a:spcBef>
              <a:buClr>
                <a:schemeClr val="tx2"/>
              </a:buClr>
              <a:buFontTx/>
              <a:buChar char="•"/>
            </a:pPr>
            <a:r>
              <a:rPr lang="en-US" sz="2000" dirty="0" smtClean="0">
                <a:latin typeface="Tahoma" pitchFamily="34" charset="0"/>
              </a:rPr>
              <a:t>EMEP operational </a:t>
            </a:r>
            <a:r>
              <a:rPr lang="en-US" sz="2000" dirty="0" err="1" smtClean="0">
                <a:latin typeface="Tahoma" pitchFamily="34" charset="0"/>
              </a:rPr>
              <a:t>modelling</a:t>
            </a:r>
            <a:r>
              <a:rPr lang="en-US" sz="2000" dirty="0" smtClean="0">
                <a:latin typeface="Tahoma" pitchFamily="34" charset="0"/>
              </a:rPr>
              <a:t> – need for </a:t>
            </a:r>
            <a:r>
              <a:rPr lang="en-US" sz="2000" dirty="0" smtClean="0">
                <a:solidFill>
                  <a:schemeClr val="accent6">
                    <a:lumMod val="75000"/>
                  </a:schemeClr>
                </a:solidFill>
                <a:latin typeface="Tahoma" pitchFamily="34" charset="0"/>
              </a:rPr>
              <a:t>new forms of output information</a:t>
            </a:r>
          </a:p>
          <a:p>
            <a:pPr marL="728663" lvl="1" indent="-271463">
              <a:lnSpc>
                <a:spcPct val="130000"/>
              </a:lnSpc>
              <a:spcBef>
                <a:spcPts val="0"/>
              </a:spcBef>
              <a:buClr>
                <a:schemeClr val="tx2"/>
              </a:buClr>
              <a:buFont typeface="Wingdings" pitchFamily="2" charset="2"/>
              <a:buChar char="ü"/>
            </a:pPr>
            <a:r>
              <a:rPr lang="en-US" sz="1600" dirty="0" smtClean="0">
                <a:solidFill>
                  <a:schemeClr val="bg2"/>
                </a:solidFill>
                <a:latin typeface="Tahoma" pitchFamily="34" charset="0"/>
              </a:rPr>
              <a:t>Atmospheric loads to water ecosystems</a:t>
            </a:r>
          </a:p>
          <a:p>
            <a:pPr marL="728663" lvl="1" indent="-271463">
              <a:lnSpc>
                <a:spcPct val="130000"/>
              </a:lnSpc>
              <a:spcBef>
                <a:spcPts val="0"/>
              </a:spcBef>
              <a:buClr>
                <a:schemeClr val="tx2"/>
              </a:buClr>
              <a:buFont typeface="Wingdings" pitchFamily="2" charset="2"/>
              <a:buChar char="ü"/>
            </a:pPr>
            <a:r>
              <a:rPr lang="en-US" sz="1600" dirty="0" smtClean="0">
                <a:solidFill>
                  <a:schemeClr val="bg2"/>
                </a:solidFill>
                <a:latin typeface="Tahoma" pitchFamily="34" charset="0"/>
              </a:rPr>
              <a:t>Human exposure to high B(a)P pollution levels</a:t>
            </a:r>
          </a:p>
          <a:p>
            <a:pPr marL="728663" lvl="1" indent="-271463">
              <a:lnSpc>
                <a:spcPct val="130000"/>
              </a:lnSpc>
              <a:spcBef>
                <a:spcPts val="0"/>
              </a:spcBef>
              <a:buClr>
                <a:schemeClr val="tx2"/>
              </a:buClr>
              <a:buFont typeface="Wingdings" pitchFamily="2" charset="2"/>
              <a:buChar char="ü"/>
            </a:pPr>
            <a:r>
              <a:rPr lang="en-US" sz="1600" dirty="0" smtClean="0">
                <a:solidFill>
                  <a:schemeClr val="bg2"/>
                </a:solidFill>
                <a:latin typeface="Tahoma" pitchFamily="34" charset="0"/>
              </a:rPr>
              <a:t>Toxicity of atmospheric aerosol</a:t>
            </a:r>
          </a:p>
          <a:p>
            <a:pPr marL="271463" indent="-271463">
              <a:lnSpc>
                <a:spcPct val="130000"/>
              </a:lnSpc>
              <a:spcBef>
                <a:spcPts val="1200"/>
              </a:spcBef>
              <a:buClr>
                <a:schemeClr val="tx2"/>
              </a:buClr>
              <a:buFontTx/>
              <a:buChar char="•"/>
            </a:pPr>
            <a:r>
              <a:rPr lang="en-US" sz="2000" dirty="0" smtClean="0">
                <a:solidFill>
                  <a:schemeClr val="accent6">
                    <a:lumMod val="75000"/>
                  </a:schemeClr>
                </a:solidFill>
                <a:latin typeface="Tahoma" pitchFamily="34" charset="0"/>
              </a:rPr>
              <a:t>In-depth analysis </a:t>
            </a:r>
            <a:r>
              <a:rPr lang="en-US" sz="2000" dirty="0" smtClean="0">
                <a:latin typeface="Tahoma" pitchFamily="34" charset="0"/>
              </a:rPr>
              <a:t>and evaluation of model assessment</a:t>
            </a:r>
          </a:p>
          <a:p>
            <a:pPr marL="728663" lvl="1" indent="-271463">
              <a:lnSpc>
                <a:spcPct val="130000"/>
              </a:lnSpc>
              <a:spcBef>
                <a:spcPts val="0"/>
              </a:spcBef>
              <a:buClr>
                <a:schemeClr val="tx2"/>
              </a:buClr>
              <a:buFont typeface="Wingdings" pitchFamily="2" charset="2"/>
              <a:buChar char="ü"/>
            </a:pPr>
            <a:r>
              <a:rPr lang="en-US" sz="1600" dirty="0" smtClean="0">
                <a:solidFill>
                  <a:schemeClr val="bg2"/>
                </a:solidFill>
                <a:latin typeface="Tahoma" pitchFamily="34" charset="0"/>
              </a:rPr>
              <a:t>Complex model-measurement analysis</a:t>
            </a:r>
          </a:p>
          <a:p>
            <a:pPr marL="728663" lvl="1" indent="-271463">
              <a:lnSpc>
                <a:spcPct val="130000"/>
              </a:lnSpc>
              <a:spcBef>
                <a:spcPts val="0"/>
              </a:spcBef>
              <a:buClr>
                <a:schemeClr val="tx2"/>
              </a:buClr>
              <a:buFont typeface="Wingdings" pitchFamily="2" charset="2"/>
              <a:buChar char="ü"/>
            </a:pPr>
            <a:r>
              <a:rPr lang="en-US" sz="1600" dirty="0" smtClean="0">
                <a:solidFill>
                  <a:schemeClr val="bg2"/>
                </a:solidFill>
                <a:latin typeface="Tahoma" pitchFamily="34" charset="0"/>
              </a:rPr>
              <a:t>Country-scale case studies (Germany, France)</a:t>
            </a:r>
          </a:p>
          <a:p>
            <a:pPr marL="271463" indent="-271463">
              <a:lnSpc>
                <a:spcPct val="130000"/>
              </a:lnSpc>
              <a:spcBef>
                <a:spcPts val="1200"/>
              </a:spcBef>
              <a:buClr>
                <a:schemeClr val="tx2"/>
              </a:buClr>
              <a:buFontTx/>
              <a:buChar char="•"/>
            </a:pPr>
            <a:r>
              <a:rPr lang="en-US" sz="2000" dirty="0" smtClean="0">
                <a:solidFill>
                  <a:schemeClr val="accent6">
                    <a:lumMod val="75000"/>
                  </a:schemeClr>
                </a:solidFill>
                <a:latin typeface="Tahoma" pitchFamily="34" charset="0"/>
              </a:rPr>
              <a:t>Research</a:t>
            </a:r>
            <a:r>
              <a:rPr lang="en-US" sz="2000" dirty="0" smtClean="0">
                <a:latin typeface="Tahoma" pitchFamily="34" charset="0"/>
              </a:rPr>
              <a:t> and </a:t>
            </a:r>
            <a:r>
              <a:rPr lang="en-US" sz="2000" dirty="0" smtClean="0">
                <a:solidFill>
                  <a:schemeClr val="accent6">
                    <a:lumMod val="75000"/>
                  </a:schemeClr>
                </a:solidFill>
                <a:latin typeface="Tahoma" pitchFamily="34" charset="0"/>
              </a:rPr>
              <a:t>model</a:t>
            </a:r>
            <a:r>
              <a:rPr lang="en-US" sz="2000" dirty="0" smtClean="0">
                <a:latin typeface="Tahoma" pitchFamily="34" charset="0"/>
              </a:rPr>
              <a:t> </a:t>
            </a:r>
            <a:r>
              <a:rPr lang="en-US" sz="2000" dirty="0" smtClean="0">
                <a:solidFill>
                  <a:schemeClr val="accent6">
                    <a:lumMod val="75000"/>
                  </a:schemeClr>
                </a:solidFill>
                <a:latin typeface="Tahoma" pitchFamily="34" charset="0"/>
              </a:rPr>
              <a:t>developments </a:t>
            </a:r>
            <a:r>
              <a:rPr lang="en-US" sz="2000" dirty="0" smtClean="0">
                <a:latin typeface="Tahoma" pitchFamily="34" charset="0"/>
              </a:rPr>
              <a:t>(GLEMOS)</a:t>
            </a:r>
          </a:p>
          <a:p>
            <a:pPr marL="728663" lvl="1" indent="-271463">
              <a:lnSpc>
                <a:spcPct val="130000"/>
              </a:lnSpc>
              <a:spcBef>
                <a:spcPts val="0"/>
              </a:spcBef>
              <a:buClr>
                <a:schemeClr val="tx2"/>
              </a:buClr>
              <a:buFont typeface="Wingdings" pitchFamily="2" charset="2"/>
              <a:buChar char="ü"/>
            </a:pPr>
            <a:r>
              <a:rPr lang="en-US" sz="1600" dirty="0" smtClean="0">
                <a:solidFill>
                  <a:schemeClr val="bg2"/>
                </a:solidFill>
                <a:latin typeface="Tahoma" pitchFamily="34" charset="0"/>
              </a:rPr>
              <a:t>Hg atmospheric chemistry</a:t>
            </a:r>
          </a:p>
          <a:p>
            <a:pPr marL="728663" lvl="1" indent="-271463">
              <a:lnSpc>
                <a:spcPct val="130000"/>
              </a:lnSpc>
              <a:spcBef>
                <a:spcPts val="0"/>
              </a:spcBef>
              <a:buClr>
                <a:schemeClr val="tx2"/>
              </a:buClr>
              <a:buFont typeface="Wingdings" pitchFamily="2" charset="2"/>
              <a:buChar char="ü"/>
            </a:pPr>
            <a:r>
              <a:rPr lang="en-US" sz="1600" dirty="0" smtClean="0">
                <a:solidFill>
                  <a:schemeClr val="bg2"/>
                </a:solidFill>
                <a:latin typeface="Tahoma" pitchFamily="34" charset="0"/>
              </a:rPr>
              <a:t>Multi-media </a:t>
            </a:r>
            <a:r>
              <a:rPr lang="en-US" sz="1600" dirty="0" err="1" smtClean="0">
                <a:solidFill>
                  <a:schemeClr val="bg2"/>
                </a:solidFill>
                <a:latin typeface="Tahoma" pitchFamily="34" charset="0"/>
              </a:rPr>
              <a:t>modelling</a:t>
            </a:r>
            <a:r>
              <a:rPr lang="en-US" sz="1600" dirty="0" smtClean="0">
                <a:solidFill>
                  <a:schemeClr val="bg2"/>
                </a:solidFill>
                <a:latin typeface="Tahoma" pitchFamily="34" charset="0"/>
              </a:rPr>
              <a:t> of POPs and Hg</a:t>
            </a:r>
          </a:p>
          <a:p>
            <a:pPr marL="271463" lvl="1" indent="-271463">
              <a:lnSpc>
                <a:spcPct val="130000"/>
              </a:lnSpc>
              <a:spcBef>
                <a:spcPct val="30000"/>
              </a:spcBef>
              <a:buClr>
                <a:schemeClr val="tx2"/>
              </a:buClr>
              <a:buFontTx/>
              <a:buChar char="•"/>
            </a:pPr>
            <a:r>
              <a:rPr lang="en-US" sz="2000" dirty="0" smtClean="0">
                <a:latin typeface="Tahoma" pitchFamily="34" charset="0"/>
              </a:rPr>
              <a:t>Proposals for </a:t>
            </a:r>
            <a:r>
              <a:rPr lang="en-US" sz="2000" dirty="0" err="1" smtClean="0">
                <a:solidFill>
                  <a:schemeClr val="accent6">
                    <a:lumMod val="75000"/>
                  </a:schemeClr>
                </a:solidFill>
                <a:latin typeface="Tahoma" pitchFamily="34" charset="0"/>
              </a:rPr>
              <a:t>workplan</a:t>
            </a:r>
            <a:r>
              <a:rPr lang="en-US" sz="2000" dirty="0" smtClean="0">
                <a:solidFill>
                  <a:schemeClr val="accent6">
                    <a:lumMod val="75000"/>
                  </a:schemeClr>
                </a:solidFill>
                <a:latin typeface="Tahoma" pitchFamily="34" charset="0"/>
              </a:rPr>
              <a:t> 2020-2021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3379" name="Rectangle 35"/>
          <p:cNvSpPr>
            <a:spLocks noChangeArrowheads="1"/>
          </p:cNvSpPr>
          <p:nvPr/>
        </p:nvSpPr>
        <p:spPr bwMode="auto">
          <a:xfrm>
            <a:off x="4629873" y="6494463"/>
            <a:ext cx="4495077" cy="344487"/>
          </a:xfrm>
          <a:prstGeom prst="rect">
            <a:avLst/>
          </a:prstGeom>
          <a:ln w="6350" algn="ctr">
            <a:noFill/>
            <a:miter lim="800000"/>
            <a:headEnd/>
            <a:tailEnd/>
          </a:ln>
          <a:effectLst/>
        </p:spPr>
        <p:txBody>
          <a:bodyPr wrap="none" anchor="ctr"/>
          <a:lstStyle/>
          <a:p>
            <a:endParaRPr lang="en-US"/>
          </a:p>
        </p:txBody>
      </p:sp>
      <p:grpSp>
        <p:nvGrpSpPr>
          <p:cNvPr id="2" name="Группа 10"/>
          <p:cNvGrpSpPr/>
          <p:nvPr/>
        </p:nvGrpSpPr>
        <p:grpSpPr>
          <a:xfrm>
            <a:off x="5024877" y="1436282"/>
            <a:ext cx="3598863" cy="2853938"/>
            <a:chOff x="4870813" y="1949487"/>
            <a:chExt cx="3598863" cy="2853938"/>
          </a:xfrm>
        </p:grpSpPr>
        <p:sp>
          <p:nvSpPr>
            <p:cNvPr id="7" name="Text Box 9"/>
            <p:cNvSpPr txBox="1">
              <a:spLocks noChangeArrowheads="1"/>
            </p:cNvSpPr>
            <p:nvPr/>
          </p:nvSpPr>
          <p:spPr bwMode="auto">
            <a:xfrm>
              <a:off x="5116082" y="1949487"/>
              <a:ext cx="3108325" cy="338554"/>
            </a:xfrm>
            <a:prstGeom prst="rect">
              <a:avLst/>
            </a:prstGeom>
            <a:noFill/>
            <a:ln w="9525">
              <a:noFill/>
              <a:miter lim="800000"/>
              <a:headEnd/>
              <a:tailEnd/>
            </a:ln>
          </p:spPr>
          <p:txBody>
            <a:bodyPr>
              <a:spAutoFit/>
            </a:bodyPr>
            <a:lstStyle/>
            <a:p>
              <a:pPr algn="ctr"/>
              <a:r>
                <a:rPr lang="en-US" sz="1600" dirty="0" err="1" smtClean="0">
                  <a:solidFill>
                    <a:schemeClr val="accent6">
                      <a:lumMod val="75000"/>
                    </a:schemeClr>
                  </a:solidFill>
                  <a:latin typeface="Tahoma" pitchFamily="34" charset="0"/>
                </a:rPr>
                <a:t>Pb</a:t>
              </a:r>
              <a:r>
                <a:rPr lang="en-US" sz="1600" dirty="0" smtClean="0">
                  <a:latin typeface="Tahoma" pitchFamily="34" charset="0"/>
                </a:rPr>
                <a:t> </a:t>
              </a:r>
              <a:r>
                <a:rPr lang="en-US" sz="1600" dirty="0">
                  <a:latin typeface="Tahoma" pitchFamily="34" charset="0"/>
                </a:rPr>
                <a:t>deposition (</a:t>
              </a:r>
              <a:r>
                <a:rPr lang="en-US" sz="1600" dirty="0" smtClean="0">
                  <a:latin typeface="Tahoma" pitchFamily="34" charset="0"/>
                </a:rPr>
                <a:t>2017)</a:t>
              </a:r>
              <a:endParaRPr lang="ru-RU" sz="1600" dirty="0">
                <a:latin typeface="Tahoma" pitchFamily="34" charset="0"/>
              </a:endParaRPr>
            </a:p>
          </p:txBody>
        </p:sp>
        <p:pic>
          <p:nvPicPr>
            <p:cNvPr id="8" name="Picture 6" descr="pb_dep_2016"/>
            <p:cNvPicPr>
              <a:picLocks noChangeAspect="1" noChangeArrowheads="1"/>
            </p:cNvPicPr>
            <p:nvPr/>
          </p:nvPicPr>
          <p:blipFill>
            <a:blip r:embed="rId3" cstate="print"/>
            <a:srcRect/>
            <a:stretch>
              <a:fillRect/>
            </a:stretch>
          </p:blipFill>
          <p:spPr bwMode="auto">
            <a:xfrm>
              <a:off x="4870813" y="2261575"/>
              <a:ext cx="3598863" cy="2284413"/>
            </a:xfrm>
            <a:prstGeom prst="rect">
              <a:avLst/>
            </a:prstGeom>
            <a:noFill/>
          </p:spPr>
        </p:pic>
        <p:pic>
          <p:nvPicPr>
            <p:cNvPr id="9" name="Picture 7" descr="pb_dep_2016_legend"/>
            <p:cNvPicPr>
              <a:picLocks noChangeAspect="1" noChangeArrowheads="1"/>
            </p:cNvPicPr>
            <p:nvPr/>
          </p:nvPicPr>
          <p:blipFill>
            <a:blip r:embed="rId4" cstate="print"/>
            <a:srcRect/>
            <a:stretch>
              <a:fillRect/>
            </a:stretch>
          </p:blipFill>
          <p:spPr bwMode="auto">
            <a:xfrm>
              <a:off x="5390719" y="4587525"/>
              <a:ext cx="2559050" cy="215900"/>
            </a:xfrm>
            <a:prstGeom prst="rect">
              <a:avLst/>
            </a:prstGeom>
            <a:noFill/>
          </p:spPr>
        </p:pic>
      </p:grpSp>
      <p:grpSp>
        <p:nvGrpSpPr>
          <p:cNvPr id="3" name="Group 431"/>
          <p:cNvGrpSpPr>
            <a:grpSpLocks/>
          </p:cNvGrpSpPr>
          <p:nvPr/>
        </p:nvGrpSpPr>
        <p:grpSpPr bwMode="auto">
          <a:xfrm>
            <a:off x="5344141" y="2029604"/>
            <a:ext cx="2624137" cy="2214563"/>
            <a:chOff x="433" y="2841"/>
            <a:chExt cx="1653" cy="1395"/>
          </a:xfrm>
        </p:grpSpPr>
        <p:sp>
          <p:nvSpPr>
            <p:cNvPr id="50" name="Text Box 390"/>
            <p:cNvSpPr txBox="1">
              <a:spLocks noChangeArrowheads="1"/>
            </p:cNvSpPr>
            <p:nvPr/>
          </p:nvSpPr>
          <p:spPr bwMode="auto">
            <a:xfrm>
              <a:off x="608" y="2841"/>
              <a:ext cx="1478" cy="213"/>
            </a:xfrm>
            <a:prstGeom prst="rect">
              <a:avLst/>
            </a:prstGeom>
            <a:noFill/>
            <a:ln w="9525">
              <a:noFill/>
              <a:miter lim="800000"/>
              <a:headEnd/>
              <a:tailEnd/>
            </a:ln>
            <a:effectLst/>
          </p:spPr>
          <p:txBody>
            <a:bodyPr wrap="none">
              <a:spAutoFit/>
            </a:bodyPr>
            <a:lstStyle/>
            <a:p>
              <a:r>
                <a:rPr lang="en-US" sz="1600" dirty="0" err="1" smtClean="0">
                  <a:solidFill>
                    <a:schemeClr val="accent6">
                      <a:lumMod val="75000"/>
                    </a:schemeClr>
                  </a:solidFill>
                  <a:latin typeface="Tahoma" pitchFamily="34" charset="0"/>
                </a:rPr>
                <a:t>Cd</a:t>
              </a:r>
              <a:r>
                <a:rPr lang="en-US" sz="1600" dirty="0" smtClean="0">
                  <a:solidFill>
                    <a:schemeClr val="accent6">
                      <a:lumMod val="75000"/>
                    </a:schemeClr>
                  </a:solidFill>
                  <a:latin typeface="Tahoma" pitchFamily="34" charset="0"/>
                </a:rPr>
                <a:t> </a:t>
              </a:r>
              <a:r>
                <a:rPr lang="en-US" sz="1600" dirty="0">
                  <a:latin typeface="Tahoma" pitchFamily="34" charset="0"/>
                </a:rPr>
                <a:t>deposition to Austria</a:t>
              </a:r>
              <a:endParaRPr lang="ru-RU" sz="1600" dirty="0">
                <a:latin typeface="Tahoma" pitchFamily="34" charset="0"/>
              </a:endParaRPr>
            </a:p>
          </p:txBody>
        </p:sp>
        <p:grpSp>
          <p:nvGrpSpPr>
            <p:cNvPr id="4" name="Group 426"/>
            <p:cNvGrpSpPr>
              <a:grpSpLocks/>
            </p:cNvGrpSpPr>
            <p:nvPr/>
          </p:nvGrpSpPr>
          <p:grpSpPr bwMode="auto">
            <a:xfrm>
              <a:off x="433" y="3098"/>
              <a:ext cx="1651" cy="1138"/>
              <a:chOff x="433" y="3098"/>
              <a:chExt cx="1651" cy="1138"/>
            </a:xfrm>
          </p:grpSpPr>
          <p:grpSp>
            <p:nvGrpSpPr>
              <p:cNvPr id="5" name="Group 397"/>
              <p:cNvGrpSpPr>
                <a:grpSpLocks/>
              </p:cNvGrpSpPr>
              <p:nvPr/>
            </p:nvGrpSpPr>
            <p:grpSpPr bwMode="auto">
              <a:xfrm>
                <a:off x="894" y="3103"/>
                <a:ext cx="909" cy="972"/>
                <a:chOff x="1764" y="3142"/>
                <a:chExt cx="909" cy="972"/>
              </a:xfrm>
            </p:grpSpPr>
            <p:sp>
              <p:nvSpPr>
                <p:cNvPr id="60" name="Freeform 321"/>
                <p:cNvSpPr>
                  <a:spLocks noChangeAspect="1"/>
                </p:cNvSpPr>
                <p:nvPr/>
              </p:nvSpPr>
              <p:spPr bwMode="auto">
                <a:xfrm>
                  <a:off x="2260" y="3142"/>
                  <a:ext cx="391" cy="454"/>
                </a:xfrm>
                <a:custGeom>
                  <a:avLst/>
                  <a:gdLst/>
                  <a:ahLst/>
                  <a:cxnLst>
                    <a:cxn ang="0">
                      <a:pos x="148" y="85"/>
                    </a:cxn>
                    <a:cxn ang="0">
                      <a:pos x="0" y="1"/>
                    </a:cxn>
                    <a:cxn ang="0">
                      <a:pos x="0" y="1"/>
                    </a:cxn>
                    <a:cxn ang="0">
                      <a:pos x="0" y="172"/>
                    </a:cxn>
                    <a:cxn ang="0">
                      <a:pos x="148" y="85"/>
                    </a:cxn>
                  </a:cxnLst>
                  <a:rect l="0" t="0" r="r" b="b"/>
                  <a:pathLst>
                    <a:path w="148" h="172">
                      <a:moveTo>
                        <a:pt x="148" y="85"/>
                      </a:moveTo>
                      <a:cubicBezTo>
                        <a:pt x="117" y="33"/>
                        <a:pt x="61" y="1"/>
                        <a:pt x="0" y="1"/>
                      </a:cubicBezTo>
                      <a:cubicBezTo>
                        <a:pt x="0" y="0"/>
                        <a:pt x="0" y="1"/>
                        <a:pt x="0" y="1"/>
                      </a:cubicBezTo>
                      <a:lnTo>
                        <a:pt x="0" y="172"/>
                      </a:lnTo>
                      <a:lnTo>
                        <a:pt x="148" y="85"/>
                      </a:lnTo>
                      <a:close/>
                    </a:path>
                  </a:pathLst>
                </a:custGeom>
                <a:solidFill>
                  <a:srgbClr val="CC99FF"/>
                </a:solidFill>
                <a:ln w="19050">
                  <a:solidFill>
                    <a:schemeClr val="tx1"/>
                  </a:solidFill>
                  <a:prstDash val="solid"/>
                  <a:round/>
                  <a:headEnd/>
                  <a:tailEnd/>
                </a:ln>
              </p:spPr>
              <p:txBody>
                <a:bodyPr/>
                <a:lstStyle/>
                <a:p>
                  <a:endParaRPr lang="en-US"/>
                </a:p>
              </p:txBody>
            </p:sp>
            <p:sp>
              <p:nvSpPr>
                <p:cNvPr id="61" name="Freeform 322"/>
                <p:cNvSpPr>
                  <a:spLocks noChangeAspect="1"/>
                </p:cNvSpPr>
                <p:nvPr/>
              </p:nvSpPr>
              <p:spPr bwMode="auto">
                <a:xfrm>
                  <a:off x="2218" y="3432"/>
                  <a:ext cx="455" cy="521"/>
                </a:xfrm>
                <a:custGeom>
                  <a:avLst/>
                  <a:gdLst/>
                  <a:ahLst/>
                  <a:cxnLst>
                    <a:cxn ang="0">
                      <a:pos x="131" y="197"/>
                    </a:cxn>
                    <a:cxn ang="0">
                      <a:pos x="172" y="87"/>
                    </a:cxn>
                    <a:cxn ang="0">
                      <a:pos x="148" y="0"/>
                    </a:cxn>
                    <a:cxn ang="0">
                      <a:pos x="0" y="87"/>
                    </a:cxn>
                    <a:cxn ang="0">
                      <a:pos x="131" y="197"/>
                    </a:cxn>
                  </a:cxnLst>
                  <a:rect l="0" t="0" r="r" b="b"/>
                  <a:pathLst>
                    <a:path w="172" h="197">
                      <a:moveTo>
                        <a:pt x="131" y="197"/>
                      </a:moveTo>
                      <a:cubicBezTo>
                        <a:pt x="157" y="166"/>
                        <a:pt x="172" y="127"/>
                        <a:pt x="172" y="87"/>
                      </a:cubicBezTo>
                      <a:cubicBezTo>
                        <a:pt x="172" y="57"/>
                        <a:pt x="163" y="27"/>
                        <a:pt x="148" y="0"/>
                      </a:cubicBezTo>
                      <a:lnTo>
                        <a:pt x="0" y="87"/>
                      </a:lnTo>
                      <a:lnTo>
                        <a:pt x="131" y="197"/>
                      </a:lnTo>
                      <a:close/>
                    </a:path>
                  </a:pathLst>
                </a:custGeom>
                <a:solidFill>
                  <a:srgbClr val="00FF00"/>
                </a:solidFill>
                <a:ln w="4826">
                  <a:solidFill>
                    <a:srgbClr val="000000"/>
                  </a:solidFill>
                  <a:prstDash val="solid"/>
                  <a:round/>
                  <a:headEnd/>
                  <a:tailEnd/>
                </a:ln>
              </p:spPr>
              <p:txBody>
                <a:bodyPr/>
                <a:lstStyle/>
                <a:p>
                  <a:endParaRPr lang="en-US"/>
                </a:p>
              </p:txBody>
            </p:sp>
            <p:sp>
              <p:nvSpPr>
                <p:cNvPr id="62" name="Freeform 323"/>
                <p:cNvSpPr>
                  <a:spLocks noChangeAspect="1"/>
                </p:cNvSpPr>
                <p:nvPr/>
              </p:nvSpPr>
              <p:spPr bwMode="auto">
                <a:xfrm>
                  <a:off x="2100" y="3662"/>
                  <a:ext cx="465" cy="452"/>
                </a:xfrm>
                <a:custGeom>
                  <a:avLst/>
                  <a:gdLst/>
                  <a:ahLst/>
                  <a:cxnLst>
                    <a:cxn ang="0">
                      <a:pos x="0" y="166"/>
                    </a:cxn>
                    <a:cxn ang="0">
                      <a:pos x="45" y="171"/>
                    </a:cxn>
                    <a:cxn ang="0">
                      <a:pos x="176" y="110"/>
                    </a:cxn>
                    <a:cxn ang="0">
                      <a:pos x="45" y="0"/>
                    </a:cxn>
                    <a:cxn ang="0">
                      <a:pos x="0" y="166"/>
                    </a:cxn>
                  </a:cxnLst>
                  <a:rect l="0" t="0" r="r" b="b"/>
                  <a:pathLst>
                    <a:path w="176" h="171">
                      <a:moveTo>
                        <a:pt x="0" y="166"/>
                      </a:moveTo>
                      <a:cubicBezTo>
                        <a:pt x="15" y="169"/>
                        <a:pt x="30" y="171"/>
                        <a:pt x="45" y="171"/>
                      </a:cubicBezTo>
                      <a:cubicBezTo>
                        <a:pt x="96" y="171"/>
                        <a:pt x="144" y="149"/>
                        <a:pt x="176" y="110"/>
                      </a:cubicBezTo>
                      <a:lnTo>
                        <a:pt x="45" y="0"/>
                      </a:lnTo>
                      <a:lnTo>
                        <a:pt x="0" y="166"/>
                      </a:lnTo>
                      <a:close/>
                    </a:path>
                  </a:pathLst>
                </a:custGeom>
                <a:solidFill>
                  <a:srgbClr val="FFCC00"/>
                </a:solidFill>
                <a:ln w="4826">
                  <a:solidFill>
                    <a:srgbClr val="000000"/>
                  </a:solidFill>
                  <a:prstDash val="solid"/>
                  <a:round/>
                  <a:headEnd/>
                  <a:tailEnd/>
                </a:ln>
              </p:spPr>
              <p:txBody>
                <a:bodyPr/>
                <a:lstStyle/>
                <a:p>
                  <a:endParaRPr lang="en-US"/>
                </a:p>
              </p:txBody>
            </p:sp>
            <p:sp>
              <p:nvSpPr>
                <p:cNvPr id="63" name="Freeform 324"/>
                <p:cNvSpPr>
                  <a:spLocks noChangeAspect="1"/>
                </p:cNvSpPr>
                <p:nvPr/>
              </p:nvSpPr>
              <p:spPr bwMode="auto">
                <a:xfrm>
                  <a:off x="1771" y="3662"/>
                  <a:ext cx="447" cy="439"/>
                </a:xfrm>
                <a:custGeom>
                  <a:avLst/>
                  <a:gdLst/>
                  <a:ahLst/>
                  <a:cxnLst>
                    <a:cxn ang="0">
                      <a:pos x="0" y="26"/>
                    </a:cxn>
                    <a:cxn ang="0">
                      <a:pos x="124" y="166"/>
                    </a:cxn>
                    <a:cxn ang="0">
                      <a:pos x="169" y="0"/>
                    </a:cxn>
                    <a:cxn ang="0">
                      <a:pos x="0" y="26"/>
                    </a:cxn>
                  </a:cxnLst>
                  <a:rect l="0" t="0" r="r" b="b"/>
                  <a:pathLst>
                    <a:path w="169" h="166">
                      <a:moveTo>
                        <a:pt x="0" y="26"/>
                      </a:moveTo>
                      <a:cubicBezTo>
                        <a:pt x="10" y="93"/>
                        <a:pt x="59" y="148"/>
                        <a:pt x="124" y="166"/>
                      </a:cubicBezTo>
                      <a:lnTo>
                        <a:pt x="169" y="0"/>
                      </a:lnTo>
                      <a:lnTo>
                        <a:pt x="0" y="26"/>
                      </a:lnTo>
                      <a:close/>
                    </a:path>
                  </a:pathLst>
                </a:custGeom>
                <a:solidFill>
                  <a:srgbClr val="00CCFF"/>
                </a:solidFill>
                <a:ln w="4826">
                  <a:solidFill>
                    <a:srgbClr val="000000"/>
                  </a:solidFill>
                  <a:prstDash val="solid"/>
                  <a:round/>
                  <a:headEnd/>
                  <a:tailEnd/>
                </a:ln>
              </p:spPr>
              <p:txBody>
                <a:bodyPr/>
                <a:lstStyle/>
                <a:p>
                  <a:endParaRPr lang="en-US"/>
                </a:p>
              </p:txBody>
            </p:sp>
            <p:sp>
              <p:nvSpPr>
                <p:cNvPr id="64" name="Freeform 325"/>
                <p:cNvSpPr>
                  <a:spLocks noChangeAspect="1"/>
                </p:cNvSpPr>
                <p:nvPr/>
              </p:nvSpPr>
              <p:spPr bwMode="auto">
                <a:xfrm>
                  <a:off x="1764" y="3591"/>
                  <a:ext cx="454" cy="140"/>
                </a:xfrm>
                <a:custGeom>
                  <a:avLst/>
                  <a:gdLst/>
                  <a:ahLst/>
                  <a:cxnLst>
                    <a:cxn ang="0">
                      <a:pos x="3" y="0"/>
                    </a:cxn>
                    <a:cxn ang="0">
                      <a:pos x="1" y="27"/>
                    </a:cxn>
                    <a:cxn ang="0">
                      <a:pos x="3" y="53"/>
                    </a:cxn>
                    <a:cxn ang="0">
                      <a:pos x="172" y="27"/>
                    </a:cxn>
                    <a:cxn ang="0">
                      <a:pos x="3" y="0"/>
                    </a:cxn>
                  </a:cxnLst>
                  <a:rect l="0" t="0" r="r" b="b"/>
                  <a:pathLst>
                    <a:path w="172" h="53">
                      <a:moveTo>
                        <a:pt x="3" y="0"/>
                      </a:moveTo>
                      <a:cubicBezTo>
                        <a:pt x="1" y="9"/>
                        <a:pt x="1" y="18"/>
                        <a:pt x="1" y="27"/>
                      </a:cubicBezTo>
                      <a:cubicBezTo>
                        <a:pt x="0" y="36"/>
                        <a:pt x="1" y="45"/>
                        <a:pt x="3" y="53"/>
                      </a:cubicBezTo>
                      <a:lnTo>
                        <a:pt x="172" y="27"/>
                      </a:lnTo>
                      <a:lnTo>
                        <a:pt x="3" y="0"/>
                      </a:lnTo>
                      <a:close/>
                    </a:path>
                  </a:pathLst>
                </a:custGeom>
                <a:solidFill>
                  <a:srgbClr val="FFFF00"/>
                </a:solidFill>
                <a:ln w="4826">
                  <a:solidFill>
                    <a:srgbClr val="000000"/>
                  </a:solidFill>
                  <a:prstDash val="solid"/>
                  <a:round/>
                  <a:headEnd/>
                  <a:tailEnd/>
                </a:ln>
              </p:spPr>
              <p:txBody>
                <a:bodyPr/>
                <a:lstStyle/>
                <a:p>
                  <a:endParaRPr lang="en-US"/>
                </a:p>
              </p:txBody>
            </p:sp>
            <p:sp>
              <p:nvSpPr>
                <p:cNvPr id="65" name="Freeform 326"/>
                <p:cNvSpPr>
                  <a:spLocks noChangeAspect="1"/>
                </p:cNvSpPr>
                <p:nvPr/>
              </p:nvSpPr>
              <p:spPr bwMode="auto">
                <a:xfrm>
                  <a:off x="1771" y="3509"/>
                  <a:ext cx="447" cy="153"/>
                </a:xfrm>
                <a:custGeom>
                  <a:avLst/>
                  <a:gdLst/>
                  <a:ahLst/>
                  <a:cxnLst>
                    <a:cxn ang="0">
                      <a:pos x="8" y="0"/>
                    </a:cxn>
                    <a:cxn ang="0">
                      <a:pos x="0" y="31"/>
                    </a:cxn>
                    <a:cxn ang="0">
                      <a:pos x="169" y="58"/>
                    </a:cxn>
                    <a:cxn ang="0">
                      <a:pos x="8" y="0"/>
                    </a:cxn>
                  </a:cxnLst>
                  <a:rect l="0" t="0" r="r" b="b"/>
                  <a:pathLst>
                    <a:path w="169" h="58">
                      <a:moveTo>
                        <a:pt x="8" y="0"/>
                      </a:moveTo>
                      <a:cubicBezTo>
                        <a:pt x="4" y="10"/>
                        <a:pt x="1" y="20"/>
                        <a:pt x="0" y="31"/>
                      </a:cubicBezTo>
                      <a:lnTo>
                        <a:pt x="169" y="58"/>
                      </a:lnTo>
                      <a:lnTo>
                        <a:pt x="8" y="0"/>
                      </a:lnTo>
                      <a:close/>
                    </a:path>
                  </a:pathLst>
                </a:custGeom>
                <a:solidFill>
                  <a:srgbClr val="FF6600"/>
                </a:solidFill>
                <a:ln w="4826">
                  <a:solidFill>
                    <a:srgbClr val="000000"/>
                  </a:solidFill>
                  <a:prstDash val="solid"/>
                  <a:round/>
                  <a:headEnd/>
                  <a:tailEnd/>
                </a:ln>
              </p:spPr>
              <p:txBody>
                <a:bodyPr/>
                <a:lstStyle/>
                <a:p>
                  <a:endParaRPr lang="en-US"/>
                </a:p>
              </p:txBody>
            </p:sp>
            <p:sp>
              <p:nvSpPr>
                <p:cNvPr id="66" name="Freeform 327"/>
                <p:cNvSpPr>
                  <a:spLocks noChangeAspect="1"/>
                </p:cNvSpPr>
                <p:nvPr/>
              </p:nvSpPr>
              <p:spPr bwMode="auto">
                <a:xfrm>
                  <a:off x="1793" y="3210"/>
                  <a:ext cx="425" cy="452"/>
                </a:xfrm>
                <a:custGeom>
                  <a:avLst/>
                  <a:gdLst/>
                  <a:ahLst/>
                  <a:cxnLst>
                    <a:cxn ang="0">
                      <a:pos x="161" y="0"/>
                    </a:cxn>
                    <a:cxn ang="0">
                      <a:pos x="0" y="113"/>
                    </a:cxn>
                    <a:cxn ang="0">
                      <a:pos x="161" y="171"/>
                    </a:cxn>
                    <a:cxn ang="0">
                      <a:pos x="161" y="0"/>
                    </a:cxn>
                  </a:cxnLst>
                  <a:rect l="0" t="0" r="r" b="b"/>
                  <a:pathLst>
                    <a:path w="161" h="171">
                      <a:moveTo>
                        <a:pt x="161" y="0"/>
                      </a:moveTo>
                      <a:cubicBezTo>
                        <a:pt x="88" y="0"/>
                        <a:pt x="24" y="45"/>
                        <a:pt x="0" y="113"/>
                      </a:cubicBezTo>
                      <a:lnTo>
                        <a:pt x="161" y="171"/>
                      </a:lnTo>
                      <a:lnTo>
                        <a:pt x="161" y="0"/>
                      </a:lnTo>
                      <a:close/>
                    </a:path>
                  </a:pathLst>
                </a:custGeom>
                <a:solidFill>
                  <a:srgbClr val="969696"/>
                </a:solidFill>
                <a:ln w="4826">
                  <a:solidFill>
                    <a:srgbClr val="000000"/>
                  </a:solidFill>
                  <a:prstDash val="solid"/>
                  <a:round/>
                  <a:headEnd/>
                  <a:tailEnd/>
                </a:ln>
              </p:spPr>
              <p:txBody>
                <a:bodyPr/>
                <a:lstStyle/>
                <a:p>
                  <a:endParaRPr lang="en-US"/>
                </a:p>
              </p:txBody>
            </p:sp>
          </p:grpSp>
          <p:sp>
            <p:nvSpPr>
              <p:cNvPr id="53" name="Text Box 398"/>
              <p:cNvSpPr txBox="1">
                <a:spLocks noChangeArrowheads="1"/>
              </p:cNvSpPr>
              <p:nvPr/>
            </p:nvSpPr>
            <p:spPr bwMode="auto">
              <a:xfrm>
                <a:off x="1670" y="3098"/>
                <a:ext cx="414" cy="173"/>
              </a:xfrm>
              <a:prstGeom prst="rect">
                <a:avLst/>
              </a:prstGeom>
              <a:noFill/>
              <a:ln w="9525">
                <a:noFill/>
                <a:miter lim="800000"/>
                <a:headEnd/>
                <a:tailEnd/>
              </a:ln>
              <a:effectLst/>
            </p:spPr>
            <p:txBody>
              <a:bodyPr wrap="none">
                <a:spAutoFit/>
              </a:bodyPr>
              <a:lstStyle/>
              <a:p>
                <a:r>
                  <a:rPr lang="en-US" sz="1200">
                    <a:latin typeface="Arial" charset="0"/>
                  </a:rPr>
                  <a:t>Austria</a:t>
                </a:r>
                <a:endParaRPr lang="ru-RU" sz="1200">
                  <a:latin typeface="Arial" charset="0"/>
                </a:endParaRPr>
              </a:p>
            </p:txBody>
          </p:sp>
          <p:sp>
            <p:nvSpPr>
              <p:cNvPr id="54" name="Text Box 399"/>
              <p:cNvSpPr txBox="1">
                <a:spLocks noChangeArrowheads="1"/>
              </p:cNvSpPr>
              <p:nvPr/>
            </p:nvSpPr>
            <p:spPr bwMode="auto">
              <a:xfrm>
                <a:off x="1776" y="3568"/>
                <a:ext cx="292" cy="173"/>
              </a:xfrm>
              <a:prstGeom prst="rect">
                <a:avLst/>
              </a:prstGeom>
              <a:noFill/>
              <a:ln w="9525">
                <a:noFill/>
                <a:miter lim="800000"/>
                <a:headEnd/>
                <a:tailEnd/>
              </a:ln>
              <a:effectLst/>
            </p:spPr>
            <p:txBody>
              <a:bodyPr wrap="none">
                <a:spAutoFit/>
              </a:bodyPr>
              <a:lstStyle/>
              <a:p>
                <a:r>
                  <a:rPr lang="en-US" sz="1200">
                    <a:latin typeface="Arial" charset="0"/>
                  </a:rPr>
                  <a:t>Italy</a:t>
                </a:r>
                <a:endParaRPr lang="ru-RU" sz="1200">
                  <a:latin typeface="Arial" charset="0"/>
                </a:endParaRPr>
              </a:p>
            </p:txBody>
          </p:sp>
          <p:sp>
            <p:nvSpPr>
              <p:cNvPr id="55" name="Text Box 400"/>
              <p:cNvSpPr txBox="1">
                <a:spLocks noChangeArrowheads="1"/>
              </p:cNvSpPr>
              <p:nvPr/>
            </p:nvSpPr>
            <p:spPr bwMode="auto">
              <a:xfrm>
                <a:off x="1269" y="4063"/>
                <a:ext cx="413" cy="173"/>
              </a:xfrm>
              <a:prstGeom prst="rect">
                <a:avLst/>
              </a:prstGeom>
              <a:noFill/>
              <a:ln w="9525">
                <a:noFill/>
                <a:miter lim="800000"/>
                <a:headEnd/>
                <a:tailEnd/>
              </a:ln>
              <a:effectLst/>
            </p:spPr>
            <p:txBody>
              <a:bodyPr wrap="none">
                <a:spAutoFit/>
              </a:bodyPr>
              <a:lstStyle/>
              <a:p>
                <a:r>
                  <a:rPr lang="en-US" sz="1200">
                    <a:latin typeface="Arial" charset="0"/>
                  </a:rPr>
                  <a:t>Poland</a:t>
                </a:r>
                <a:endParaRPr lang="ru-RU" sz="1200">
                  <a:latin typeface="Arial" charset="0"/>
                </a:endParaRPr>
              </a:p>
            </p:txBody>
          </p:sp>
          <p:sp>
            <p:nvSpPr>
              <p:cNvPr id="56" name="Text Box 401"/>
              <p:cNvSpPr txBox="1">
                <a:spLocks noChangeArrowheads="1"/>
              </p:cNvSpPr>
              <p:nvPr/>
            </p:nvSpPr>
            <p:spPr bwMode="auto">
              <a:xfrm>
                <a:off x="550" y="3890"/>
                <a:ext cx="510" cy="173"/>
              </a:xfrm>
              <a:prstGeom prst="rect">
                <a:avLst/>
              </a:prstGeom>
              <a:noFill/>
              <a:ln w="9525">
                <a:noFill/>
                <a:miter lim="800000"/>
                <a:headEnd/>
                <a:tailEnd/>
              </a:ln>
              <a:effectLst/>
            </p:spPr>
            <p:txBody>
              <a:bodyPr wrap="none">
                <a:spAutoFit/>
              </a:bodyPr>
              <a:lstStyle/>
              <a:p>
                <a:r>
                  <a:rPr lang="en-US" sz="1200">
                    <a:latin typeface="Arial" charset="0"/>
                  </a:rPr>
                  <a:t>Germany</a:t>
                </a:r>
                <a:endParaRPr lang="ru-RU" sz="1200">
                  <a:latin typeface="Arial" charset="0"/>
                </a:endParaRPr>
              </a:p>
            </p:txBody>
          </p:sp>
          <p:sp>
            <p:nvSpPr>
              <p:cNvPr id="57" name="Text Box 405"/>
              <p:cNvSpPr txBox="1">
                <a:spLocks noChangeArrowheads="1"/>
              </p:cNvSpPr>
              <p:nvPr/>
            </p:nvSpPr>
            <p:spPr bwMode="auto">
              <a:xfrm>
                <a:off x="433" y="3537"/>
                <a:ext cx="477" cy="173"/>
              </a:xfrm>
              <a:prstGeom prst="rect">
                <a:avLst/>
              </a:prstGeom>
              <a:noFill/>
              <a:ln w="9525">
                <a:noFill/>
                <a:miter lim="800000"/>
                <a:headEnd/>
                <a:tailEnd/>
              </a:ln>
              <a:effectLst/>
            </p:spPr>
            <p:txBody>
              <a:bodyPr wrap="none">
                <a:spAutoFit/>
              </a:bodyPr>
              <a:lstStyle/>
              <a:p>
                <a:r>
                  <a:rPr lang="en-US" sz="1200">
                    <a:latin typeface="Arial" charset="0"/>
                  </a:rPr>
                  <a:t>Slovakia</a:t>
                </a:r>
                <a:endParaRPr lang="ru-RU" sz="1200">
                  <a:latin typeface="Arial" charset="0"/>
                </a:endParaRPr>
              </a:p>
            </p:txBody>
          </p:sp>
          <p:sp>
            <p:nvSpPr>
              <p:cNvPr id="58" name="Text Box 407"/>
              <p:cNvSpPr txBox="1">
                <a:spLocks noChangeArrowheads="1"/>
              </p:cNvSpPr>
              <p:nvPr/>
            </p:nvSpPr>
            <p:spPr bwMode="auto">
              <a:xfrm>
                <a:off x="448" y="3385"/>
                <a:ext cx="482" cy="173"/>
              </a:xfrm>
              <a:prstGeom prst="rect">
                <a:avLst/>
              </a:prstGeom>
              <a:noFill/>
              <a:ln w="9525">
                <a:noFill/>
                <a:miter lim="800000"/>
                <a:headEnd/>
                <a:tailEnd/>
              </a:ln>
              <a:effectLst/>
            </p:spPr>
            <p:txBody>
              <a:bodyPr wrap="none">
                <a:spAutoFit/>
              </a:bodyPr>
              <a:lstStyle/>
              <a:p>
                <a:r>
                  <a:rPr lang="en-US" sz="1200">
                    <a:latin typeface="Arial" charset="0"/>
                  </a:rPr>
                  <a:t>Slovenia</a:t>
                </a:r>
                <a:endParaRPr lang="ru-RU" sz="1200">
                  <a:latin typeface="Arial" charset="0"/>
                </a:endParaRPr>
              </a:p>
            </p:txBody>
          </p:sp>
          <p:sp>
            <p:nvSpPr>
              <p:cNvPr id="59" name="Text Box 408"/>
              <p:cNvSpPr txBox="1">
                <a:spLocks noChangeArrowheads="1"/>
              </p:cNvSpPr>
              <p:nvPr/>
            </p:nvSpPr>
            <p:spPr bwMode="auto">
              <a:xfrm>
                <a:off x="703" y="3151"/>
                <a:ext cx="404" cy="173"/>
              </a:xfrm>
              <a:prstGeom prst="rect">
                <a:avLst/>
              </a:prstGeom>
              <a:noFill/>
              <a:ln w="9525">
                <a:noFill/>
                <a:miter lim="800000"/>
                <a:headEnd/>
                <a:tailEnd/>
              </a:ln>
              <a:effectLst/>
            </p:spPr>
            <p:txBody>
              <a:bodyPr wrap="none">
                <a:spAutoFit/>
              </a:bodyPr>
              <a:lstStyle/>
              <a:p>
                <a:r>
                  <a:rPr lang="en-US" sz="1200">
                    <a:latin typeface="Arial" charset="0"/>
                  </a:rPr>
                  <a:t>Others</a:t>
                </a:r>
                <a:endParaRPr lang="ru-RU" sz="1200">
                  <a:latin typeface="Arial" charset="0"/>
                </a:endParaRPr>
              </a:p>
            </p:txBody>
          </p:sp>
        </p:grpSp>
      </p:grpSp>
      <p:grpSp>
        <p:nvGrpSpPr>
          <p:cNvPr id="6" name="Группа 84"/>
          <p:cNvGrpSpPr/>
          <p:nvPr/>
        </p:nvGrpSpPr>
        <p:grpSpPr>
          <a:xfrm>
            <a:off x="5798024" y="2475740"/>
            <a:ext cx="2052569" cy="2813245"/>
            <a:chOff x="2920070" y="5232531"/>
            <a:chExt cx="2052569" cy="2813245"/>
          </a:xfrm>
        </p:grpSpPr>
        <p:sp>
          <p:nvSpPr>
            <p:cNvPr id="78" name="Text Box 5"/>
            <p:cNvSpPr txBox="1">
              <a:spLocks noChangeArrowheads="1"/>
            </p:cNvSpPr>
            <p:nvPr/>
          </p:nvSpPr>
          <p:spPr bwMode="auto">
            <a:xfrm>
              <a:off x="2920070" y="5232531"/>
              <a:ext cx="2052569" cy="584775"/>
            </a:xfrm>
            <a:prstGeom prst="rect">
              <a:avLst/>
            </a:prstGeom>
            <a:noFill/>
            <a:ln w="9525">
              <a:noFill/>
              <a:miter lim="800000"/>
              <a:headEnd/>
              <a:tailEnd/>
            </a:ln>
            <a:effectLst/>
          </p:spPr>
          <p:txBody>
            <a:bodyPr wrap="square">
              <a:spAutoFit/>
            </a:bodyPr>
            <a:lstStyle/>
            <a:p>
              <a:pPr algn="ctr"/>
              <a:r>
                <a:rPr lang="en-US" sz="1600" dirty="0" smtClean="0">
                  <a:solidFill>
                    <a:schemeClr val="accent6">
                      <a:lumMod val="75000"/>
                    </a:schemeClr>
                  </a:solidFill>
                  <a:latin typeface="Arial" charset="0"/>
                </a:rPr>
                <a:t>PCDD/Fs</a:t>
              </a:r>
              <a:r>
                <a:rPr lang="en-US" sz="1600" dirty="0" smtClean="0">
                  <a:latin typeface="Arial" charset="0"/>
                </a:rPr>
                <a:t> </a:t>
              </a:r>
              <a:r>
                <a:rPr lang="en-US" sz="1600" dirty="0">
                  <a:latin typeface="Arial" charset="0"/>
                </a:rPr>
                <a:t>deposition to the Baltic sea</a:t>
              </a:r>
              <a:endParaRPr lang="ru-RU" sz="1600" dirty="0">
                <a:latin typeface="Arial" charset="0"/>
              </a:endParaRPr>
            </a:p>
          </p:txBody>
        </p:sp>
        <p:grpSp>
          <p:nvGrpSpPr>
            <p:cNvPr id="10" name="Группа 82"/>
            <p:cNvGrpSpPr>
              <a:grpSpLocks noChangeAspect="1"/>
            </p:cNvGrpSpPr>
            <p:nvPr/>
          </p:nvGrpSpPr>
          <p:grpSpPr>
            <a:xfrm>
              <a:off x="3071000" y="5823100"/>
              <a:ext cx="1750709" cy="2222676"/>
              <a:chOff x="3265930" y="5729419"/>
              <a:chExt cx="1854200" cy="2354066"/>
            </a:xfrm>
          </p:grpSpPr>
          <p:pic>
            <p:nvPicPr>
              <p:cNvPr id="80" name="Picture 7" descr="pcddf_netflux(2010)"/>
              <p:cNvPicPr>
                <a:picLocks noChangeAspect="1" noChangeArrowheads="1"/>
              </p:cNvPicPr>
              <p:nvPr/>
            </p:nvPicPr>
            <p:blipFill>
              <a:blip r:embed="rId5" cstate="print"/>
              <a:srcRect/>
              <a:stretch>
                <a:fillRect/>
              </a:stretch>
            </p:blipFill>
            <p:spPr bwMode="auto">
              <a:xfrm>
                <a:off x="3265930" y="5743510"/>
                <a:ext cx="1854200" cy="2339975"/>
              </a:xfrm>
              <a:prstGeom prst="rect">
                <a:avLst/>
              </a:prstGeom>
              <a:noFill/>
              <a:ln w="0">
                <a:noFill/>
                <a:miter lim="800000"/>
                <a:headEnd/>
                <a:tailEnd/>
              </a:ln>
              <a:effectLst/>
            </p:spPr>
          </p:pic>
          <p:sp>
            <p:nvSpPr>
              <p:cNvPr id="81" name="Text Box 8"/>
              <p:cNvSpPr txBox="1">
                <a:spLocks noChangeArrowheads="1"/>
              </p:cNvSpPr>
              <p:nvPr/>
            </p:nvSpPr>
            <p:spPr bwMode="auto">
              <a:xfrm>
                <a:off x="3307401" y="5729419"/>
                <a:ext cx="579438" cy="122238"/>
              </a:xfrm>
              <a:prstGeom prst="rect">
                <a:avLst/>
              </a:prstGeom>
              <a:noFill/>
              <a:ln w="9525">
                <a:noFill/>
                <a:miter lim="800000"/>
                <a:headEnd/>
                <a:tailEnd/>
              </a:ln>
              <a:effectLst/>
            </p:spPr>
            <p:txBody>
              <a:bodyPr wrap="none" lIns="0" tIns="0" rIns="0" bIns="0">
                <a:spAutoFit/>
              </a:bodyPr>
              <a:lstStyle/>
              <a:p>
                <a:r>
                  <a:rPr lang="ru-RU" sz="800" dirty="0" err="1">
                    <a:latin typeface="Arial" charset="0"/>
                  </a:rPr>
                  <a:t>ng</a:t>
                </a:r>
                <a:r>
                  <a:rPr lang="ru-RU" sz="800" dirty="0">
                    <a:latin typeface="Arial" charset="0"/>
                  </a:rPr>
                  <a:t> TEQ/m</a:t>
                </a:r>
                <a:r>
                  <a:rPr lang="ru-RU" sz="800" baseline="30000" dirty="0">
                    <a:latin typeface="Arial" charset="0"/>
                  </a:rPr>
                  <a:t>2</a:t>
                </a:r>
                <a:r>
                  <a:rPr lang="ru-RU" sz="800" dirty="0">
                    <a:latin typeface="Arial" charset="0"/>
                  </a:rPr>
                  <a:t>/</a:t>
                </a:r>
                <a:r>
                  <a:rPr lang="ru-RU" sz="800" dirty="0" err="1">
                    <a:latin typeface="Arial" charset="0"/>
                  </a:rPr>
                  <a:t>y</a:t>
                </a:r>
                <a:endParaRPr lang="ru-RU" sz="800" dirty="0">
                  <a:latin typeface="Arial" charset="0"/>
                </a:endParaRPr>
              </a:p>
            </p:txBody>
          </p:sp>
        </p:grpSp>
      </p:grpSp>
      <p:grpSp>
        <p:nvGrpSpPr>
          <p:cNvPr id="11" name="Группа 15"/>
          <p:cNvGrpSpPr/>
          <p:nvPr/>
        </p:nvGrpSpPr>
        <p:grpSpPr>
          <a:xfrm>
            <a:off x="5024877" y="3233976"/>
            <a:ext cx="3598863" cy="2853938"/>
            <a:chOff x="4982168" y="1941530"/>
            <a:chExt cx="3598863" cy="2853938"/>
          </a:xfrm>
        </p:grpSpPr>
        <p:sp>
          <p:nvSpPr>
            <p:cNvPr id="13" name="Text Box 9"/>
            <p:cNvSpPr txBox="1">
              <a:spLocks noChangeArrowheads="1"/>
            </p:cNvSpPr>
            <p:nvPr/>
          </p:nvSpPr>
          <p:spPr bwMode="auto">
            <a:xfrm>
              <a:off x="5028206" y="1941530"/>
              <a:ext cx="3508375" cy="338138"/>
            </a:xfrm>
            <a:prstGeom prst="rect">
              <a:avLst/>
            </a:prstGeom>
            <a:noFill/>
            <a:ln w="9525">
              <a:noFill/>
              <a:miter lim="800000"/>
              <a:headEnd/>
              <a:tailEnd/>
            </a:ln>
          </p:spPr>
          <p:txBody>
            <a:bodyPr>
              <a:spAutoFit/>
            </a:bodyPr>
            <a:lstStyle/>
            <a:p>
              <a:pPr algn="ctr"/>
              <a:r>
                <a:rPr lang="en-US" sz="1600" dirty="0">
                  <a:solidFill>
                    <a:schemeClr val="accent6">
                      <a:lumMod val="75000"/>
                    </a:schemeClr>
                  </a:solidFill>
                  <a:latin typeface="Tahoma" pitchFamily="34" charset="0"/>
                </a:rPr>
                <a:t>Hg</a:t>
              </a:r>
              <a:r>
                <a:rPr lang="en-US" sz="1600" dirty="0">
                  <a:latin typeface="Tahoma" pitchFamily="34" charset="0"/>
                </a:rPr>
                <a:t> </a:t>
              </a:r>
              <a:r>
                <a:rPr lang="en-US" sz="1600" dirty="0" smtClean="0">
                  <a:latin typeface="Tahoma" pitchFamily="34" charset="0"/>
                </a:rPr>
                <a:t>deposition to inland waters</a:t>
              </a:r>
              <a:endParaRPr lang="ru-RU" sz="1600" dirty="0">
                <a:latin typeface="Tahoma" pitchFamily="34" charset="0"/>
              </a:endParaRPr>
            </a:p>
          </p:txBody>
        </p:sp>
        <p:pic>
          <p:nvPicPr>
            <p:cNvPr id="14" name="Picture 8" descr="hg_dep_water_2016"/>
            <p:cNvPicPr>
              <a:picLocks noChangeAspect="1" noChangeArrowheads="1"/>
            </p:cNvPicPr>
            <p:nvPr/>
          </p:nvPicPr>
          <p:blipFill>
            <a:blip r:embed="rId6" cstate="print"/>
            <a:srcRect/>
            <a:stretch>
              <a:fillRect/>
            </a:stretch>
          </p:blipFill>
          <p:spPr bwMode="auto">
            <a:xfrm>
              <a:off x="4982168" y="2255205"/>
              <a:ext cx="3598863" cy="2284413"/>
            </a:xfrm>
            <a:prstGeom prst="rect">
              <a:avLst/>
            </a:prstGeom>
            <a:noFill/>
          </p:spPr>
        </p:pic>
        <p:pic>
          <p:nvPicPr>
            <p:cNvPr id="15" name="Picture 9" descr="hg_dep_water_2016_legend"/>
            <p:cNvPicPr>
              <a:picLocks noChangeAspect="1" noChangeArrowheads="1"/>
            </p:cNvPicPr>
            <p:nvPr/>
          </p:nvPicPr>
          <p:blipFill>
            <a:blip r:embed="rId7" cstate="print"/>
            <a:srcRect/>
            <a:stretch>
              <a:fillRect/>
            </a:stretch>
          </p:blipFill>
          <p:spPr bwMode="auto">
            <a:xfrm>
              <a:off x="5496518" y="4579568"/>
              <a:ext cx="2570163" cy="215900"/>
            </a:xfrm>
            <a:prstGeom prst="rect">
              <a:avLst/>
            </a:prstGeom>
            <a:noFill/>
          </p:spPr>
        </p:pic>
      </p:grpSp>
      <p:sp>
        <p:nvSpPr>
          <p:cNvPr id="86" name="Text Box 43"/>
          <p:cNvSpPr txBox="1">
            <a:spLocks noChangeArrowheads="1"/>
          </p:cNvSpPr>
          <p:nvPr/>
        </p:nvSpPr>
        <p:spPr bwMode="auto">
          <a:xfrm>
            <a:off x="572147" y="1661582"/>
            <a:ext cx="4261116" cy="452432"/>
          </a:xfrm>
          <a:prstGeom prst="rect">
            <a:avLst/>
          </a:prstGeom>
          <a:noFill/>
          <a:ln w="9525">
            <a:noFill/>
            <a:miter lim="800000"/>
            <a:headEnd/>
            <a:tailEnd/>
          </a:ln>
        </p:spPr>
        <p:txBody>
          <a:bodyPr wrap="square">
            <a:spAutoFit/>
          </a:bodyPr>
          <a:lstStyle/>
          <a:p>
            <a:pPr marL="271463" indent="-271463">
              <a:lnSpc>
                <a:spcPct val="130000"/>
              </a:lnSpc>
              <a:spcBef>
                <a:spcPct val="30000"/>
              </a:spcBef>
              <a:buClr>
                <a:schemeClr val="tx2"/>
              </a:buClr>
            </a:pPr>
            <a:r>
              <a:rPr lang="en-US" b="1" dirty="0" smtClean="0">
                <a:solidFill>
                  <a:schemeClr val="hlink"/>
                </a:solidFill>
                <a:latin typeface="Tahoma" pitchFamily="34" charset="0"/>
              </a:rPr>
              <a:t>Standard EMEP output (new grid): </a:t>
            </a:r>
            <a:endParaRPr lang="en-US" b="1" dirty="0">
              <a:solidFill>
                <a:schemeClr val="hlink"/>
              </a:solidFill>
              <a:latin typeface="Tahoma" pitchFamily="34" charset="0"/>
            </a:endParaRPr>
          </a:p>
        </p:txBody>
      </p:sp>
      <p:sp>
        <p:nvSpPr>
          <p:cNvPr id="87" name="Text Box 43"/>
          <p:cNvSpPr txBox="1">
            <a:spLocks noChangeArrowheads="1"/>
          </p:cNvSpPr>
          <p:nvPr/>
        </p:nvSpPr>
        <p:spPr bwMode="auto">
          <a:xfrm>
            <a:off x="572145" y="2104643"/>
            <a:ext cx="4056705" cy="409856"/>
          </a:xfrm>
          <a:prstGeom prst="rect">
            <a:avLst/>
          </a:prstGeom>
          <a:noFill/>
          <a:ln w="9525">
            <a:noFill/>
            <a:miter lim="800000"/>
            <a:headEnd/>
            <a:tailEnd/>
          </a:ln>
        </p:spPr>
        <p:txBody>
          <a:bodyPr wrap="square">
            <a:spAutoFit/>
          </a:bodyPr>
          <a:lstStyle/>
          <a:p>
            <a:pPr marL="271463" indent="-271463">
              <a:lnSpc>
                <a:spcPct val="130000"/>
              </a:lnSpc>
              <a:spcBef>
                <a:spcPct val="30000"/>
              </a:spcBef>
              <a:buClr>
                <a:schemeClr val="tx2"/>
              </a:buClr>
              <a:buFontTx/>
              <a:buChar char="•"/>
            </a:pPr>
            <a:r>
              <a:rPr lang="en-US" dirty="0" smtClean="0">
                <a:latin typeface="Tahoma" pitchFamily="34" charset="0"/>
              </a:rPr>
              <a:t>Concentration/deposition maps</a:t>
            </a:r>
            <a:endParaRPr lang="en-US" dirty="0">
              <a:solidFill>
                <a:srgbClr val="009900"/>
              </a:solidFill>
              <a:latin typeface="Tahoma" pitchFamily="34" charset="0"/>
            </a:endParaRPr>
          </a:p>
        </p:txBody>
      </p:sp>
      <p:sp>
        <p:nvSpPr>
          <p:cNvPr id="88" name="Text Box 43"/>
          <p:cNvSpPr txBox="1">
            <a:spLocks noChangeArrowheads="1"/>
          </p:cNvSpPr>
          <p:nvPr/>
        </p:nvSpPr>
        <p:spPr bwMode="auto">
          <a:xfrm>
            <a:off x="572143" y="2538274"/>
            <a:ext cx="4056705" cy="769954"/>
          </a:xfrm>
          <a:prstGeom prst="rect">
            <a:avLst/>
          </a:prstGeom>
          <a:noFill/>
          <a:ln w="9525">
            <a:noFill/>
            <a:miter lim="800000"/>
            <a:headEnd/>
            <a:tailEnd/>
          </a:ln>
        </p:spPr>
        <p:txBody>
          <a:bodyPr wrap="square">
            <a:spAutoFit/>
          </a:bodyPr>
          <a:lstStyle/>
          <a:p>
            <a:pPr marL="271463" indent="-271463">
              <a:lnSpc>
                <a:spcPct val="130000"/>
              </a:lnSpc>
              <a:spcBef>
                <a:spcPct val="30000"/>
              </a:spcBef>
              <a:buClr>
                <a:schemeClr val="tx2"/>
              </a:buClr>
              <a:buFontTx/>
              <a:buChar char="•"/>
            </a:pPr>
            <a:r>
              <a:rPr lang="en-US" dirty="0" smtClean="0">
                <a:latin typeface="Tahoma" pitchFamily="34" charset="0"/>
              </a:rPr>
              <a:t>Country-to-country </a:t>
            </a:r>
            <a:r>
              <a:rPr lang="en-US" dirty="0" err="1" smtClean="0">
                <a:latin typeface="Tahoma" pitchFamily="34" charset="0"/>
              </a:rPr>
              <a:t>transboundary</a:t>
            </a:r>
            <a:r>
              <a:rPr lang="en-US" dirty="0" smtClean="0">
                <a:latin typeface="Tahoma" pitchFamily="34" charset="0"/>
              </a:rPr>
              <a:t> transport</a:t>
            </a:r>
          </a:p>
        </p:txBody>
      </p:sp>
      <p:sp>
        <p:nvSpPr>
          <p:cNvPr id="89" name="Text Box 43"/>
          <p:cNvSpPr txBox="1">
            <a:spLocks noChangeArrowheads="1"/>
          </p:cNvSpPr>
          <p:nvPr/>
        </p:nvSpPr>
        <p:spPr bwMode="auto">
          <a:xfrm>
            <a:off x="572146" y="3339553"/>
            <a:ext cx="4056705" cy="769954"/>
          </a:xfrm>
          <a:prstGeom prst="rect">
            <a:avLst/>
          </a:prstGeom>
          <a:noFill/>
          <a:ln w="9525">
            <a:noFill/>
            <a:miter lim="800000"/>
            <a:headEnd/>
            <a:tailEnd/>
          </a:ln>
        </p:spPr>
        <p:txBody>
          <a:bodyPr wrap="square">
            <a:spAutoFit/>
          </a:bodyPr>
          <a:lstStyle/>
          <a:p>
            <a:pPr marL="271463" indent="-271463">
              <a:lnSpc>
                <a:spcPct val="130000"/>
              </a:lnSpc>
              <a:spcBef>
                <a:spcPct val="30000"/>
              </a:spcBef>
              <a:buClr>
                <a:schemeClr val="tx2"/>
              </a:buClr>
              <a:buFontTx/>
              <a:buChar char="•"/>
            </a:pPr>
            <a:r>
              <a:rPr lang="en-US" dirty="0" smtClean="0">
                <a:latin typeface="Tahoma" pitchFamily="34" charset="0"/>
              </a:rPr>
              <a:t>Deposition to marginal seas and special regions (e.g. Arctic)</a:t>
            </a:r>
            <a:endParaRPr lang="en-US" dirty="0">
              <a:latin typeface="Tahoma" pitchFamily="34" charset="0"/>
            </a:endParaRPr>
          </a:p>
        </p:txBody>
      </p:sp>
      <p:sp>
        <p:nvSpPr>
          <p:cNvPr id="90" name="Text Box 43"/>
          <p:cNvSpPr txBox="1">
            <a:spLocks noChangeArrowheads="1"/>
          </p:cNvSpPr>
          <p:nvPr/>
        </p:nvSpPr>
        <p:spPr bwMode="auto">
          <a:xfrm>
            <a:off x="572146" y="4131404"/>
            <a:ext cx="4056705" cy="452432"/>
          </a:xfrm>
          <a:prstGeom prst="rect">
            <a:avLst/>
          </a:prstGeom>
          <a:noFill/>
          <a:ln w="9525">
            <a:noFill/>
            <a:miter lim="800000"/>
            <a:headEnd/>
            <a:tailEnd/>
          </a:ln>
        </p:spPr>
        <p:txBody>
          <a:bodyPr wrap="square">
            <a:spAutoFit/>
          </a:bodyPr>
          <a:lstStyle/>
          <a:p>
            <a:pPr marL="271463" indent="-271463">
              <a:lnSpc>
                <a:spcPct val="130000"/>
              </a:lnSpc>
              <a:spcBef>
                <a:spcPct val="30000"/>
              </a:spcBef>
              <a:buClr>
                <a:schemeClr val="tx2"/>
              </a:buClr>
              <a:buFontTx/>
              <a:buChar char="•"/>
            </a:pPr>
            <a:r>
              <a:rPr lang="en-US" dirty="0" smtClean="0">
                <a:latin typeface="Tahoma" pitchFamily="34" charset="0"/>
              </a:rPr>
              <a:t>Deposition to various LC types</a:t>
            </a:r>
          </a:p>
        </p:txBody>
      </p:sp>
      <p:sp>
        <p:nvSpPr>
          <p:cNvPr id="49" name="Rectangle 24"/>
          <p:cNvSpPr>
            <a:spLocks noChangeArrowheads="1"/>
          </p:cNvSpPr>
          <p:nvPr/>
        </p:nvSpPr>
        <p:spPr bwMode="auto">
          <a:xfrm>
            <a:off x="0" y="290513"/>
            <a:ext cx="9144000" cy="615950"/>
          </a:xfrm>
          <a:prstGeom prst="rect">
            <a:avLst/>
          </a:prstGeom>
          <a:noFill/>
          <a:ln w="9525">
            <a:noFill/>
            <a:miter lim="800000"/>
            <a:headEnd/>
            <a:tailEnd/>
          </a:ln>
          <a:effectLst/>
        </p:spPr>
        <p:txBody>
          <a:bodyPr anchor="ctr"/>
          <a:lstStyle/>
          <a:p>
            <a:pPr algn="ctr" eaLnBrk="0" hangingPunct="0"/>
            <a:r>
              <a:rPr lang="en-US" sz="3600" dirty="0" smtClean="0">
                <a:solidFill>
                  <a:schemeClr val="tx2"/>
                </a:solidFill>
                <a:latin typeface="Tahoma" pitchFamily="34" charset="0"/>
              </a:rPr>
              <a:t>New output from operational </a:t>
            </a:r>
            <a:r>
              <a:rPr lang="en-US" sz="3600" dirty="0" err="1" smtClean="0">
                <a:solidFill>
                  <a:schemeClr val="tx2"/>
                </a:solidFill>
                <a:latin typeface="Tahoma" pitchFamily="34" charset="0"/>
              </a:rPr>
              <a:t>modelling</a:t>
            </a:r>
            <a:endParaRPr lang="ru-RU" sz="3600" dirty="0">
              <a:solidFill>
                <a:schemeClr val="tx2"/>
              </a:solidFill>
              <a:latin typeface="Tahoma" pitchFamily="34" charset="0"/>
            </a:endParaRPr>
          </a:p>
        </p:txBody>
      </p:sp>
      <p:sp>
        <p:nvSpPr>
          <p:cNvPr id="51" name="Прямоугольник 11"/>
          <p:cNvSpPr>
            <a:spLocks noChangeArrowheads="1"/>
          </p:cNvSpPr>
          <p:nvPr/>
        </p:nvSpPr>
        <p:spPr bwMode="auto">
          <a:xfrm>
            <a:off x="0" y="0"/>
            <a:ext cx="9144000" cy="338554"/>
          </a:xfrm>
          <a:prstGeom prst="rect">
            <a:avLst/>
          </a:prstGeom>
          <a:noFill/>
          <a:ln w="9525">
            <a:noFill/>
            <a:miter lim="800000"/>
            <a:headEnd/>
            <a:tailEnd/>
          </a:ln>
        </p:spPr>
        <p:txBody>
          <a:bodyPr>
            <a:spAutoFit/>
          </a:bodyPr>
          <a:lstStyle/>
          <a:p>
            <a:pPr>
              <a:tabLst>
                <a:tab pos="3051175" algn="l"/>
              </a:tabLst>
            </a:pPr>
            <a:r>
              <a:rPr lang="en-US" sz="1600" i="1" dirty="0" smtClean="0">
                <a:solidFill>
                  <a:schemeClr val="accent3">
                    <a:lumMod val="75000"/>
                  </a:schemeClr>
                </a:solidFill>
              </a:rPr>
              <a:t>Operational </a:t>
            </a:r>
            <a:r>
              <a:rPr lang="en-US" sz="1600" i="1" dirty="0" err="1" smtClean="0">
                <a:solidFill>
                  <a:schemeClr val="accent3">
                    <a:lumMod val="75000"/>
                  </a:schemeClr>
                </a:solidFill>
              </a:rPr>
              <a:t>modelling</a:t>
            </a:r>
            <a:r>
              <a:rPr lang="en-US" sz="1600" i="1" dirty="0" smtClean="0">
                <a:solidFill>
                  <a:schemeClr val="accent3">
                    <a:lumMod val="75000"/>
                  </a:schemeClr>
                </a:solidFill>
              </a:rPr>
              <a:t> and co-operation </a:t>
            </a:r>
            <a:r>
              <a:rPr lang="en-US" sz="1600" i="1" dirty="0">
                <a:solidFill>
                  <a:schemeClr val="accent3">
                    <a:lumMod val="75000"/>
                  </a:schemeClr>
                </a:solidFill>
              </a:rPr>
              <a:t>with </a:t>
            </a:r>
            <a:r>
              <a:rPr lang="en-US" sz="1600" i="1" dirty="0" smtClean="0">
                <a:solidFill>
                  <a:schemeClr val="accent3">
                    <a:lumMod val="75000"/>
                  </a:schemeClr>
                </a:solidFill>
              </a:rPr>
              <a:t>WGE</a:t>
            </a:r>
            <a:endParaRPr lang="ru-RU" sz="1600" i="1" dirty="0">
              <a:solidFill>
                <a:schemeClr val="accent3">
                  <a:lumMod val="75000"/>
                </a:schemeClr>
              </a:solidFill>
            </a:endParaRPr>
          </a:p>
        </p:txBody>
      </p:sp>
      <p:grpSp>
        <p:nvGrpSpPr>
          <p:cNvPr id="12" name="Group 32"/>
          <p:cNvGrpSpPr>
            <a:grpSpLocks/>
          </p:cNvGrpSpPr>
          <p:nvPr/>
        </p:nvGrpSpPr>
        <p:grpSpPr bwMode="auto">
          <a:xfrm>
            <a:off x="1130286" y="4747092"/>
            <a:ext cx="6883882" cy="855662"/>
            <a:chOff x="342" y="2080"/>
            <a:chExt cx="4987" cy="470"/>
          </a:xfrm>
        </p:grpSpPr>
        <p:sp useBgFill="1">
          <p:nvSpPr>
            <p:cNvPr id="69" name="Rectangle 33"/>
            <p:cNvSpPr>
              <a:spLocks noChangeArrowheads="1"/>
            </p:cNvSpPr>
            <p:nvPr/>
          </p:nvSpPr>
          <p:spPr bwMode="auto">
            <a:xfrm>
              <a:off x="342" y="2080"/>
              <a:ext cx="4969" cy="469"/>
            </a:xfrm>
            <a:prstGeom prst="rect">
              <a:avLst/>
            </a:prstGeom>
            <a:ln w="9525">
              <a:noFill/>
              <a:miter lim="800000"/>
              <a:headEnd/>
              <a:tailEnd/>
            </a:ln>
            <a:effectLst/>
          </p:spPr>
          <p:txBody>
            <a:bodyPr wrap="none" anchor="ctr"/>
            <a:lstStyle/>
            <a:p>
              <a:endParaRPr lang="en-US"/>
            </a:p>
          </p:txBody>
        </p:sp>
        <p:sp>
          <p:nvSpPr>
            <p:cNvPr id="70" name="Text Box 34"/>
            <p:cNvSpPr txBox="1">
              <a:spLocks noChangeArrowheads="1"/>
            </p:cNvSpPr>
            <p:nvPr/>
          </p:nvSpPr>
          <p:spPr bwMode="auto">
            <a:xfrm>
              <a:off x="355" y="2081"/>
              <a:ext cx="4974" cy="469"/>
            </a:xfrm>
            <a:prstGeom prst="rect">
              <a:avLst/>
            </a:prstGeom>
            <a:solidFill>
              <a:srgbClr val="000080">
                <a:alpha val="60001"/>
              </a:srgbClr>
            </a:solidFill>
            <a:ln w="9525">
              <a:noFill/>
              <a:miter lim="800000"/>
              <a:headEnd/>
              <a:tailEnd/>
            </a:ln>
            <a:effectLst/>
          </p:spPr>
          <p:txBody>
            <a:bodyPr anchor="ctr" anchorCtr="1"/>
            <a:lstStyle/>
            <a:p>
              <a:pPr algn="ctr"/>
              <a:r>
                <a:rPr lang="en-US" dirty="0" smtClean="0">
                  <a:solidFill>
                    <a:srgbClr val="FFFFFF"/>
                  </a:solidFill>
                  <a:latin typeface="Tahoma" pitchFamily="34" charset="0"/>
                </a:rPr>
                <a:t>What additional output information is needed for the effect community to support exposure assessment?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left)">
                                      <p:cBhvr>
                                        <p:cTn id="11" dur="500"/>
                                        <p:tgtEl>
                                          <p:spTgt spid="87"/>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left)">
                                      <p:cBhvr>
                                        <p:cTn id="23" dur="500"/>
                                        <p:tgtEl>
                                          <p:spTgt spid="88"/>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500"/>
                                        <p:tgtEl>
                                          <p:spTgt spid="89"/>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wipe(left)">
                                      <p:cBhvr>
                                        <p:cTn id="47" dur="500"/>
                                        <p:tgtEl>
                                          <p:spTgt spid="90"/>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89"/>
          <p:cNvGrpSpPr/>
          <p:nvPr/>
        </p:nvGrpSpPr>
        <p:grpSpPr>
          <a:xfrm>
            <a:off x="5329351" y="1696826"/>
            <a:ext cx="2457187" cy="4499577"/>
            <a:chOff x="5329351" y="1696826"/>
            <a:chExt cx="2457187" cy="4499577"/>
          </a:xfrm>
        </p:grpSpPr>
        <p:grpSp>
          <p:nvGrpSpPr>
            <p:cNvPr id="3" name="Группа 187"/>
            <p:cNvGrpSpPr/>
            <p:nvPr/>
          </p:nvGrpSpPr>
          <p:grpSpPr>
            <a:xfrm>
              <a:off x="5329351" y="2334115"/>
              <a:ext cx="2382838" cy="3862288"/>
              <a:chOff x="9759950" y="2381250"/>
              <a:chExt cx="2382838" cy="3862288"/>
            </a:xfrm>
          </p:grpSpPr>
          <p:sp>
            <p:nvSpPr>
              <p:cNvPr id="1067" name="Rectangle 43"/>
              <p:cNvSpPr>
                <a:spLocks noChangeArrowheads="1"/>
              </p:cNvSpPr>
              <p:nvPr/>
            </p:nvSpPr>
            <p:spPr bwMode="auto">
              <a:xfrm>
                <a:off x="10355263" y="2387600"/>
                <a:ext cx="1657350" cy="3421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Rectangle 47"/>
              <p:cNvSpPr>
                <a:spLocks noChangeArrowheads="1"/>
              </p:cNvSpPr>
              <p:nvPr/>
            </p:nvSpPr>
            <p:spPr bwMode="auto">
              <a:xfrm>
                <a:off x="10350500" y="5799138"/>
                <a:ext cx="1655763" cy="4763"/>
              </a:xfrm>
              <a:prstGeom prst="rect">
                <a:avLst/>
              </a:prstGeom>
              <a:solidFill>
                <a:srgbClr val="000000"/>
              </a:solid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noEditPoints="1"/>
              </p:cNvSpPr>
              <p:nvPr/>
            </p:nvSpPr>
            <p:spPr bwMode="auto">
              <a:xfrm>
                <a:off x="10350500" y="5799138"/>
                <a:ext cx="1662113" cy="39688"/>
              </a:xfrm>
              <a:custGeom>
                <a:avLst/>
                <a:gdLst/>
                <a:ahLst/>
                <a:cxnLst>
                  <a:cxn ang="0">
                    <a:pos x="3" y="0"/>
                  </a:cxn>
                  <a:cxn ang="0">
                    <a:pos x="3" y="25"/>
                  </a:cxn>
                  <a:cxn ang="0">
                    <a:pos x="0" y="25"/>
                  </a:cxn>
                  <a:cxn ang="0">
                    <a:pos x="0" y="0"/>
                  </a:cxn>
                  <a:cxn ang="0">
                    <a:pos x="3" y="0"/>
                  </a:cxn>
                  <a:cxn ang="0">
                    <a:pos x="350" y="0"/>
                  </a:cxn>
                  <a:cxn ang="0">
                    <a:pos x="350" y="25"/>
                  </a:cxn>
                  <a:cxn ang="0">
                    <a:pos x="347" y="25"/>
                  </a:cxn>
                  <a:cxn ang="0">
                    <a:pos x="347" y="0"/>
                  </a:cxn>
                  <a:cxn ang="0">
                    <a:pos x="350" y="0"/>
                  </a:cxn>
                  <a:cxn ang="0">
                    <a:pos x="700" y="0"/>
                  </a:cxn>
                  <a:cxn ang="0">
                    <a:pos x="700" y="25"/>
                  </a:cxn>
                  <a:cxn ang="0">
                    <a:pos x="697" y="25"/>
                  </a:cxn>
                  <a:cxn ang="0">
                    <a:pos x="697" y="0"/>
                  </a:cxn>
                  <a:cxn ang="0">
                    <a:pos x="700" y="0"/>
                  </a:cxn>
                  <a:cxn ang="0">
                    <a:pos x="1047" y="0"/>
                  </a:cxn>
                  <a:cxn ang="0">
                    <a:pos x="1047" y="25"/>
                  </a:cxn>
                  <a:cxn ang="0">
                    <a:pos x="1043" y="25"/>
                  </a:cxn>
                  <a:cxn ang="0">
                    <a:pos x="1043" y="0"/>
                  </a:cxn>
                  <a:cxn ang="0">
                    <a:pos x="1047" y="0"/>
                  </a:cxn>
                </a:cxnLst>
                <a:rect l="0" t="0" r="r" b="b"/>
                <a:pathLst>
                  <a:path w="1047" h="25">
                    <a:moveTo>
                      <a:pt x="3" y="0"/>
                    </a:moveTo>
                    <a:lnTo>
                      <a:pt x="3" y="25"/>
                    </a:lnTo>
                    <a:lnTo>
                      <a:pt x="0" y="25"/>
                    </a:lnTo>
                    <a:lnTo>
                      <a:pt x="0" y="0"/>
                    </a:lnTo>
                    <a:lnTo>
                      <a:pt x="3" y="0"/>
                    </a:lnTo>
                    <a:close/>
                    <a:moveTo>
                      <a:pt x="350" y="0"/>
                    </a:moveTo>
                    <a:lnTo>
                      <a:pt x="350" y="25"/>
                    </a:lnTo>
                    <a:lnTo>
                      <a:pt x="347" y="25"/>
                    </a:lnTo>
                    <a:lnTo>
                      <a:pt x="347" y="0"/>
                    </a:lnTo>
                    <a:lnTo>
                      <a:pt x="350" y="0"/>
                    </a:lnTo>
                    <a:close/>
                    <a:moveTo>
                      <a:pt x="700" y="0"/>
                    </a:moveTo>
                    <a:lnTo>
                      <a:pt x="700" y="25"/>
                    </a:lnTo>
                    <a:lnTo>
                      <a:pt x="697" y="25"/>
                    </a:lnTo>
                    <a:lnTo>
                      <a:pt x="697" y="0"/>
                    </a:lnTo>
                    <a:lnTo>
                      <a:pt x="700" y="0"/>
                    </a:lnTo>
                    <a:close/>
                    <a:moveTo>
                      <a:pt x="1047" y="0"/>
                    </a:moveTo>
                    <a:lnTo>
                      <a:pt x="1047" y="25"/>
                    </a:lnTo>
                    <a:lnTo>
                      <a:pt x="1043" y="25"/>
                    </a:lnTo>
                    <a:lnTo>
                      <a:pt x="1043" y="0"/>
                    </a:lnTo>
                    <a:lnTo>
                      <a:pt x="1047" y="0"/>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Rectangle 51"/>
              <p:cNvSpPr>
                <a:spLocks noChangeArrowheads="1"/>
              </p:cNvSpPr>
              <p:nvPr/>
            </p:nvSpPr>
            <p:spPr bwMode="auto">
              <a:xfrm>
                <a:off x="10294938" y="5878513"/>
                <a:ext cx="19526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6" name="Rectangle 52"/>
              <p:cNvSpPr>
                <a:spLocks noChangeArrowheads="1"/>
              </p:cNvSpPr>
              <p:nvPr/>
            </p:nvSpPr>
            <p:spPr bwMode="auto">
              <a:xfrm>
                <a:off x="10845800" y="5878513"/>
                <a:ext cx="19526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Rectangle 53"/>
              <p:cNvSpPr>
                <a:spLocks noChangeArrowheads="1"/>
              </p:cNvSpPr>
              <p:nvPr/>
            </p:nvSpPr>
            <p:spPr bwMode="auto">
              <a:xfrm>
                <a:off x="11396663" y="5878513"/>
                <a:ext cx="19526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18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8" name="Rectangle 54"/>
              <p:cNvSpPr>
                <a:spLocks noChangeArrowheads="1"/>
              </p:cNvSpPr>
              <p:nvPr/>
            </p:nvSpPr>
            <p:spPr bwMode="auto">
              <a:xfrm>
                <a:off x="11947525" y="5878513"/>
                <a:ext cx="19526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22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0" name="Rectangle 76"/>
              <p:cNvSpPr>
                <a:spLocks noChangeArrowheads="1"/>
              </p:cNvSpPr>
              <p:nvPr/>
            </p:nvSpPr>
            <p:spPr bwMode="auto">
              <a:xfrm>
                <a:off x="10394949" y="6089650"/>
                <a:ext cx="161582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Mean Hg deposition, g/km /y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1" name="Rectangle 77"/>
              <p:cNvSpPr>
                <a:spLocks noChangeArrowheads="1"/>
              </p:cNvSpPr>
              <p:nvPr/>
            </p:nvSpPr>
            <p:spPr bwMode="auto">
              <a:xfrm>
                <a:off x="11872920" y="6080125"/>
                <a:ext cx="90488" cy="1254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9" name="Freeform 45"/>
              <p:cNvSpPr>
                <a:spLocks noEditPoints="1"/>
              </p:cNvSpPr>
              <p:nvPr/>
            </p:nvSpPr>
            <p:spPr bwMode="auto">
              <a:xfrm>
                <a:off x="10350500" y="2382838"/>
                <a:ext cx="1662113" cy="3421063"/>
              </a:xfrm>
              <a:custGeom>
                <a:avLst/>
                <a:gdLst/>
                <a:ahLst/>
                <a:cxnLst>
                  <a:cxn ang="0">
                    <a:pos x="0" y="0"/>
                  </a:cxn>
                  <a:cxn ang="0">
                    <a:pos x="0" y="0"/>
                  </a:cxn>
                  <a:cxn ang="0">
                    <a:pos x="1043" y="0"/>
                  </a:cxn>
                  <a:cxn ang="0">
                    <a:pos x="1047" y="0"/>
                  </a:cxn>
                  <a:cxn ang="0">
                    <a:pos x="1047" y="2152"/>
                  </a:cxn>
                  <a:cxn ang="0">
                    <a:pos x="1043" y="2155"/>
                  </a:cxn>
                  <a:cxn ang="0">
                    <a:pos x="0" y="2155"/>
                  </a:cxn>
                  <a:cxn ang="0">
                    <a:pos x="0" y="2152"/>
                  </a:cxn>
                  <a:cxn ang="0">
                    <a:pos x="0" y="0"/>
                  </a:cxn>
                  <a:cxn ang="0">
                    <a:pos x="3" y="2152"/>
                  </a:cxn>
                  <a:cxn ang="0">
                    <a:pos x="0" y="2152"/>
                  </a:cxn>
                  <a:cxn ang="0">
                    <a:pos x="1043" y="2152"/>
                  </a:cxn>
                  <a:cxn ang="0">
                    <a:pos x="1043" y="2152"/>
                  </a:cxn>
                  <a:cxn ang="0">
                    <a:pos x="1043" y="0"/>
                  </a:cxn>
                  <a:cxn ang="0">
                    <a:pos x="1043" y="3"/>
                  </a:cxn>
                  <a:cxn ang="0">
                    <a:pos x="0" y="3"/>
                  </a:cxn>
                  <a:cxn ang="0">
                    <a:pos x="3" y="0"/>
                  </a:cxn>
                  <a:cxn ang="0">
                    <a:pos x="3" y="2152"/>
                  </a:cxn>
                </a:cxnLst>
                <a:rect l="0" t="0" r="r" b="b"/>
                <a:pathLst>
                  <a:path w="1047" h="2155">
                    <a:moveTo>
                      <a:pt x="0" y="0"/>
                    </a:moveTo>
                    <a:lnTo>
                      <a:pt x="0" y="0"/>
                    </a:lnTo>
                    <a:lnTo>
                      <a:pt x="1043" y="0"/>
                    </a:lnTo>
                    <a:lnTo>
                      <a:pt x="1047" y="0"/>
                    </a:lnTo>
                    <a:lnTo>
                      <a:pt x="1047" y="2152"/>
                    </a:lnTo>
                    <a:lnTo>
                      <a:pt x="1043" y="2155"/>
                    </a:lnTo>
                    <a:lnTo>
                      <a:pt x="0" y="2155"/>
                    </a:lnTo>
                    <a:lnTo>
                      <a:pt x="0" y="2152"/>
                    </a:lnTo>
                    <a:lnTo>
                      <a:pt x="0" y="0"/>
                    </a:lnTo>
                    <a:close/>
                    <a:moveTo>
                      <a:pt x="3" y="2152"/>
                    </a:moveTo>
                    <a:lnTo>
                      <a:pt x="0" y="2152"/>
                    </a:lnTo>
                    <a:lnTo>
                      <a:pt x="1043" y="2152"/>
                    </a:lnTo>
                    <a:lnTo>
                      <a:pt x="1043" y="2152"/>
                    </a:lnTo>
                    <a:lnTo>
                      <a:pt x="1043" y="0"/>
                    </a:lnTo>
                    <a:lnTo>
                      <a:pt x="1043" y="3"/>
                    </a:lnTo>
                    <a:lnTo>
                      <a:pt x="0" y="3"/>
                    </a:lnTo>
                    <a:lnTo>
                      <a:pt x="3" y="0"/>
                    </a:lnTo>
                    <a:lnTo>
                      <a:pt x="3" y="215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86" name="Прямая соединительная линия 185"/>
              <p:cNvCxnSpPr/>
              <p:nvPr/>
            </p:nvCxnSpPr>
            <p:spPr>
              <a:xfrm flipV="1">
                <a:off x="11453813" y="2381250"/>
                <a:ext cx="0" cy="3414713"/>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Прямая соединительная линия 186"/>
              <p:cNvCxnSpPr/>
              <p:nvPr/>
            </p:nvCxnSpPr>
            <p:spPr>
              <a:xfrm flipV="1">
                <a:off x="10901363" y="2381250"/>
                <a:ext cx="0" cy="3414713"/>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70" name="Freeform 46"/>
              <p:cNvSpPr>
                <a:spLocks noEditPoints="1"/>
              </p:cNvSpPr>
              <p:nvPr/>
            </p:nvSpPr>
            <p:spPr bwMode="auto">
              <a:xfrm>
                <a:off x="10355263" y="2433638"/>
                <a:ext cx="1397000" cy="3160713"/>
              </a:xfrm>
              <a:custGeom>
                <a:avLst/>
                <a:gdLst/>
                <a:ahLst/>
                <a:cxnLst>
                  <a:cxn ang="0">
                    <a:pos x="880" y="0"/>
                  </a:cxn>
                  <a:cxn ang="0">
                    <a:pos x="0" y="44"/>
                  </a:cxn>
                  <a:cxn ang="0">
                    <a:pos x="0" y="101"/>
                  </a:cxn>
                  <a:cxn ang="0">
                    <a:pos x="810" y="148"/>
                  </a:cxn>
                  <a:cxn ang="0">
                    <a:pos x="0" y="101"/>
                  </a:cxn>
                  <a:cxn ang="0">
                    <a:pos x="760" y="205"/>
                  </a:cxn>
                  <a:cxn ang="0">
                    <a:pos x="0" y="249"/>
                  </a:cxn>
                  <a:cxn ang="0">
                    <a:pos x="0" y="306"/>
                  </a:cxn>
                  <a:cxn ang="0">
                    <a:pos x="753" y="353"/>
                  </a:cxn>
                  <a:cxn ang="0">
                    <a:pos x="0" y="306"/>
                  </a:cxn>
                  <a:cxn ang="0">
                    <a:pos x="731" y="410"/>
                  </a:cxn>
                  <a:cxn ang="0">
                    <a:pos x="0" y="454"/>
                  </a:cxn>
                  <a:cxn ang="0">
                    <a:pos x="0" y="511"/>
                  </a:cxn>
                  <a:cxn ang="0">
                    <a:pos x="684" y="558"/>
                  </a:cxn>
                  <a:cxn ang="0">
                    <a:pos x="0" y="511"/>
                  </a:cxn>
                  <a:cxn ang="0">
                    <a:pos x="659" y="615"/>
                  </a:cxn>
                  <a:cxn ang="0">
                    <a:pos x="0" y="659"/>
                  </a:cxn>
                  <a:cxn ang="0">
                    <a:pos x="0" y="716"/>
                  </a:cxn>
                  <a:cxn ang="0">
                    <a:pos x="612" y="763"/>
                  </a:cxn>
                  <a:cxn ang="0">
                    <a:pos x="0" y="716"/>
                  </a:cxn>
                  <a:cxn ang="0">
                    <a:pos x="574" y="817"/>
                  </a:cxn>
                  <a:cxn ang="0">
                    <a:pos x="0" y="864"/>
                  </a:cxn>
                  <a:cxn ang="0">
                    <a:pos x="0" y="921"/>
                  </a:cxn>
                  <a:cxn ang="0">
                    <a:pos x="514" y="969"/>
                  </a:cxn>
                  <a:cxn ang="0">
                    <a:pos x="0" y="921"/>
                  </a:cxn>
                  <a:cxn ang="0">
                    <a:pos x="511" y="1022"/>
                  </a:cxn>
                  <a:cxn ang="0">
                    <a:pos x="0" y="1069"/>
                  </a:cxn>
                  <a:cxn ang="0">
                    <a:pos x="0" y="1126"/>
                  </a:cxn>
                  <a:cxn ang="0">
                    <a:pos x="504" y="1174"/>
                  </a:cxn>
                  <a:cxn ang="0">
                    <a:pos x="0" y="1126"/>
                  </a:cxn>
                  <a:cxn ang="0">
                    <a:pos x="492" y="1227"/>
                  </a:cxn>
                  <a:cxn ang="0">
                    <a:pos x="0" y="1275"/>
                  </a:cxn>
                  <a:cxn ang="0">
                    <a:pos x="0" y="1331"/>
                  </a:cxn>
                  <a:cxn ang="0">
                    <a:pos x="492" y="1379"/>
                  </a:cxn>
                  <a:cxn ang="0">
                    <a:pos x="0" y="1331"/>
                  </a:cxn>
                  <a:cxn ang="0">
                    <a:pos x="485" y="1432"/>
                  </a:cxn>
                  <a:cxn ang="0">
                    <a:pos x="0" y="1480"/>
                  </a:cxn>
                  <a:cxn ang="0">
                    <a:pos x="0" y="1536"/>
                  </a:cxn>
                  <a:cxn ang="0">
                    <a:pos x="460" y="1584"/>
                  </a:cxn>
                  <a:cxn ang="0">
                    <a:pos x="0" y="1536"/>
                  </a:cxn>
                  <a:cxn ang="0">
                    <a:pos x="460" y="1637"/>
                  </a:cxn>
                  <a:cxn ang="0">
                    <a:pos x="0" y="1685"/>
                  </a:cxn>
                  <a:cxn ang="0">
                    <a:pos x="0" y="1742"/>
                  </a:cxn>
                  <a:cxn ang="0">
                    <a:pos x="457" y="1786"/>
                  </a:cxn>
                  <a:cxn ang="0">
                    <a:pos x="0" y="1742"/>
                  </a:cxn>
                  <a:cxn ang="0">
                    <a:pos x="451" y="1843"/>
                  </a:cxn>
                  <a:cxn ang="0">
                    <a:pos x="0" y="1890"/>
                  </a:cxn>
                  <a:cxn ang="0">
                    <a:pos x="0" y="1947"/>
                  </a:cxn>
                  <a:cxn ang="0">
                    <a:pos x="429" y="1991"/>
                  </a:cxn>
                  <a:cxn ang="0">
                    <a:pos x="0" y="1947"/>
                  </a:cxn>
                </a:cxnLst>
                <a:rect l="0" t="0" r="r" b="b"/>
                <a:pathLst>
                  <a:path w="880" h="1991">
                    <a:moveTo>
                      <a:pt x="0" y="0"/>
                    </a:moveTo>
                    <a:lnTo>
                      <a:pt x="880" y="0"/>
                    </a:lnTo>
                    <a:lnTo>
                      <a:pt x="880" y="44"/>
                    </a:lnTo>
                    <a:lnTo>
                      <a:pt x="0" y="44"/>
                    </a:lnTo>
                    <a:lnTo>
                      <a:pt x="0" y="0"/>
                    </a:lnTo>
                    <a:close/>
                    <a:moveTo>
                      <a:pt x="0" y="101"/>
                    </a:moveTo>
                    <a:lnTo>
                      <a:pt x="810" y="101"/>
                    </a:lnTo>
                    <a:lnTo>
                      <a:pt x="810" y="148"/>
                    </a:lnTo>
                    <a:lnTo>
                      <a:pt x="0" y="148"/>
                    </a:lnTo>
                    <a:lnTo>
                      <a:pt x="0" y="101"/>
                    </a:lnTo>
                    <a:close/>
                    <a:moveTo>
                      <a:pt x="0" y="205"/>
                    </a:moveTo>
                    <a:lnTo>
                      <a:pt x="760" y="205"/>
                    </a:lnTo>
                    <a:lnTo>
                      <a:pt x="760" y="249"/>
                    </a:lnTo>
                    <a:lnTo>
                      <a:pt x="0" y="249"/>
                    </a:lnTo>
                    <a:lnTo>
                      <a:pt x="0" y="205"/>
                    </a:lnTo>
                    <a:close/>
                    <a:moveTo>
                      <a:pt x="0" y="306"/>
                    </a:moveTo>
                    <a:lnTo>
                      <a:pt x="753" y="306"/>
                    </a:lnTo>
                    <a:lnTo>
                      <a:pt x="753" y="353"/>
                    </a:lnTo>
                    <a:lnTo>
                      <a:pt x="0" y="353"/>
                    </a:lnTo>
                    <a:lnTo>
                      <a:pt x="0" y="306"/>
                    </a:lnTo>
                    <a:close/>
                    <a:moveTo>
                      <a:pt x="0" y="410"/>
                    </a:moveTo>
                    <a:lnTo>
                      <a:pt x="731" y="410"/>
                    </a:lnTo>
                    <a:lnTo>
                      <a:pt x="731" y="454"/>
                    </a:lnTo>
                    <a:lnTo>
                      <a:pt x="0" y="454"/>
                    </a:lnTo>
                    <a:lnTo>
                      <a:pt x="0" y="410"/>
                    </a:lnTo>
                    <a:close/>
                    <a:moveTo>
                      <a:pt x="0" y="511"/>
                    </a:moveTo>
                    <a:lnTo>
                      <a:pt x="684" y="511"/>
                    </a:lnTo>
                    <a:lnTo>
                      <a:pt x="684" y="558"/>
                    </a:lnTo>
                    <a:lnTo>
                      <a:pt x="0" y="558"/>
                    </a:lnTo>
                    <a:lnTo>
                      <a:pt x="0" y="511"/>
                    </a:lnTo>
                    <a:close/>
                    <a:moveTo>
                      <a:pt x="0" y="615"/>
                    </a:moveTo>
                    <a:lnTo>
                      <a:pt x="659" y="615"/>
                    </a:lnTo>
                    <a:lnTo>
                      <a:pt x="659" y="659"/>
                    </a:lnTo>
                    <a:lnTo>
                      <a:pt x="0" y="659"/>
                    </a:lnTo>
                    <a:lnTo>
                      <a:pt x="0" y="615"/>
                    </a:lnTo>
                    <a:close/>
                    <a:moveTo>
                      <a:pt x="0" y="716"/>
                    </a:moveTo>
                    <a:lnTo>
                      <a:pt x="612" y="716"/>
                    </a:lnTo>
                    <a:lnTo>
                      <a:pt x="612" y="763"/>
                    </a:lnTo>
                    <a:lnTo>
                      <a:pt x="0" y="763"/>
                    </a:lnTo>
                    <a:lnTo>
                      <a:pt x="0" y="716"/>
                    </a:lnTo>
                    <a:close/>
                    <a:moveTo>
                      <a:pt x="0" y="817"/>
                    </a:moveTo>
                    <a:lnTo>
                      <a:pt x="574" y="817"/>
                    </a:lnTo>
                    <a:lnTo>
                      <a:pt x="574" y="864"/>
                    </a:lnTo>
                    <a:lnTo>
                      <a:pt x="0" y="864"/>
                    </a:lnTo>
                    <a:lnTo>
                      <a:pt x="0" y="817"/>
                    </a:lnTo>
                    <a:close/>
                    <a:moveTo>
                      <a:pt x="0" y="921"/>
                    </a:moveTo>
                    <a:lnTo>
                      <a:pt x="514" y="921"/>
                    </a:lnTo>
                    <a:lnTo>
                      <a:pt x="514" y="969"/>
                    </a:lnTo>
                    <a:lnTo>
                      <a:pt x="0" y="969"/>
                    </a:lnTo>
                    <a:lnTo>
                      <a:pt x="0" y="921"/>
                    </a:lnTo>
                    <a:close/>
                    <a:moveTo>
                      <a:pt x="0" y="1022"/>
                    </a:moveTo>
                    <a:lnTo>
                      <a:pt x="511" y="1022"/>
                    </a:lnTo>
                    <a:lnTo>
                      <a:pt x="511" y="1069"/>
                    </a:lnTo>
                    <a:lnTo>
                      <a:pt x="0" y="1069"/>
                    </a:lnTo>
                    <a:lnTo>
                      <a:pt x="0" y="1022"/>
                    </a:lnTo>
                    <a:close/>
                    <a:moveTo>
                      <a:pt x="0" y="1126"/>
                    </a:moveTo>
                    <a:lnTo>
                      <a:pt x="504" y="1126"/>
                    </a:lnTo>
                    <a:lnTo>
                      <a:pt x="504" y="1174"/>
                    </a:lnTo>
                    <a:lnTo>
                      <a:pt x="0" y="1174"/>
                    </a:lnTo>
                    <a:lnTo>
                      <a:pt x="0" y="1126"/>
                    </a:lnTo>
                    <a:close/>
                    <a:moveTo>
                      <a:pt x="0" y="1227"/>
                    </a:moveTo>
                    <a:lnTo>
                      <a:pt x="492" y="1227"/>
                    </a:lnTo>
                    <a:lnTo>
                      <a:pt x="492" y="1275"/>
                    </a:lnTo>
                    <a:lnTo>
                      <a:pt x="0" y="1275"/>
                    </a:lnTo>
                    <a:lnTo>
                      <a:pt x="0" y="1227"/>
                    </a:lnTo>
                    <a:close/>
                    <a:moveTo>
                      <a:pt x="0" y="1331"/>
                    </a:moveTo>
                    <a:lnTo>
                      <a:pt x="492" y="1331"/>
                    </a:lnTo>
                    <a:lnTo>
                      <a:pt x="492" y="1379"/>
                    </a:lnTo>
                    <a:lnTo>
                      <a:pt x="0" y="1379"/>
                    </a:lnTo>
                    <a:lnTo>
                      <a:pt x="0" y="1331"/>
                    </a:lnTo>
                    <a:close/>
                    <a:moveTo>
                      <a:pt x="0" y="1432"/>
                    </a:moveTo>
                    <a:lnTo>
                      <a:pt x="485" y="1432"/>
                    </a:lnTo>
                    <a:lnTo>
                      <a:pt x="485" y="1480"/>
                    </a:lnTo>
                    <a:lnTo>
                      <a:pt x="0" y="1480"/>
                    </a:lnTo>
                    <a:lnTo>
                      <a:pt x="0" y="1432"/>
                    </a:lnTo>
                    <a:close/>
                    <a:moveTo>
                      <a:pt x="0" y="1536"/>
                    </a:moveTo>
                    <a:lnTo>
                      <a:pt x="460" y="1536"/>
                    </a:lnTo>
                    <a:lnTo>
                      <a:pt x="460" y="1584"/>
                    </a:lnTo>
                    <a:lnTo>
                      <a:pt x="0" y="1584"/>
                    </a:lnTo>
                    <a:lnTo>
                      <a:pt x="0" y="1536"/>
                    </a:lnTo>
                    <a:close/>
                    <a:moveTo>
                      <a:pt x="0" y="1637"/>
                    </a:moveTo>
                    <a:lnTo>
                      <a:pt x="460" y="1637"/>
                    </a:lnTo>
                    <a:lnTo>
                      <a:pt x="460" y="1685"/>
                    </a:lnTo>
                    <a:lnTo>
                      <a:pt x="0" y="1685"/>
                    </a:lnTo>
                    <a:lnTo>
                      <a:pt x="0" y="1637"/>
                    </a:lnTo>
                    <a:close/>
                    <a:moveTo>
                      <a:pt x="0" y="1742"/>
                    </a:moveTo>
                    <a:lnTo>
                      <a:pt x="457" y="1742"/>
                    </a:lnTo>
                    <a:lnTo>
                      <a:pt x="457" y="1786"/>
                    </a:lnTo>
                    <a:lnTo>
                      <a:pt x="0" y="1786"/>
                    </a:lnTo>
                    <a:lnTo>
                      <a:pt x="0" y="1742"/>
                    </a:lnTo>
                    <a:close/>
                    <a:moveTo>
                      <a:pt x="0" y="1843"/>
                    </a:moveTo>
                    <a:lnTo>
                      <a:pt x="451" y="1843"/>
                    </a:lnTo>
                    <a:lnTo>
                      <a:pt x="451" y="1890"/>
                    </a:lnTo>
                    <a:lnTo>
                      <a:pt x="0" y="1890"/>
                    </a:lnTo>
                    <a:lnTo>
                      <a:pt x="0" y="1843"/>
                    </a:lnTo>
                    <a:close/>
                    <a:moveTo>
                      <a:pt x="0" y="1947"/>
                    </a:moveTo>
                    <a:lnTo>
                      <a:pt x="429" y="1947"/>
                    </a:lnTo>
                    <a:lnTo>
                      <a:pt x="429" y="1991"/>
                    </a:lnTo>
                    <a:lnTo>
                      <a:pt x="0" y="1991"/>
                    </a:lnTo>
                    <a:lnTo>
                      <a:pt x="0" y="1947"/>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Rectangle 49"/>
              <p:cNvSpPr>
                <a:spLocks noChangeArrowheads="1"/>
              </p:cNvSpPr>
              <p:nvPr/>
            </p:nvSpPr>
            <p:spPr bwMode="auto">
              <a:xfrm>
                <a:off x="10350500" y="2382838"/>
                <a:ext cx="4763" cy="3416300"/>
              </a:xfrm>
              <a:prstGeom prst="rect">
                <a:avLst/>
              </a:prstGeom>
              <a:solidFill>
                <a:srgbClr val="000000"/>
              </a:solid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noEditPoints="1"/>
              </p:cNvSpPr>
              <p:nvPr/>
            </p:nvSpPr>
            <p:spPr bwMode="auto">
              <a:xfrm>
                <a:off x="10315575" y="2382838"/>
                <a:ext cx="34925" cy="3421063"/>
              </a:xfrm>
              <a:custGeom>
                <a:avLst/>
                <a:gdLst/>
                <a:ahLst/>
                <a:cxnLst>
                  <a:cxn ang="0">
                    <a:pos x="22" y="0"/>
                  </a:cxn>
                  <a:cxn ang="0">
                    <a:pos x="0" y="3"/>
                  </a:cxn>
                  <a:cxn ang="0">
                    <a:pos x="0" y="104"/>
                  </a:cxn>
                  <a:cxn ang="0">
                    <a:pos x="22" y="108"/>
                  </a:cxn>
                  <a:cxn ang="0">
                    <a:pos x="0" y="104"/>
                  </a:cxn>
                  <a:cxn ang="0">
                    <a:pos x="22" y="205"/>
                  </a:cxn>
                  <a:cxn ang="0">
                    <a:pos x="0" y="209"/>
                  </a:cxn>
                  <a:cxn ang="0">
                    <a:pos x="0" y="310"/>
                  </a:cxn>
                  <a:cxn ang="0">
                    <a:pos x="22" y="313"/>
                  </a:cxn>
                  <a:cxn ang="0">
                    <a:pos x="0" y="310"/>
                  </a:cxn>
                  <a:cxn ang="0">
                    <a:pos x="22" y="411"/>
                  </a:cxn>
                  <a:cxn ang="0">
                    <a:pos x="0" y="414"/>
                  </a:cxn>
                  <a:cxn ang="0">
                    <a:pos x="0" y="515"/>
                  </a:cxn>
                  <a:cxn ang="0">
                    <a:pos x="22" y="518"/>
                  </a:cxn>
                  <a:cxn ang="0">
                    <a:pos x="0" y="515"/>
                  </a:cxn>
                  <a:cxn ang="0">
                    <a:pos x="22" y="616"/>
                  </a:cxn>
                  <a:cxn ang="0">
                    <a:pos x="0" y="619"/>
                  </a:cxn>
                  <a:cxn ang="0">
                    <a:pos x="0" y="720"/>
                  </a:cxn>
                  <a:cxn ang="0">
                    <a:pos x="22" y="723"/>
                  </a:cxn>
                  <a:cxn ang="0">
                    <a:pos x="0" y="720"/>
                  </a:cxn>
                  <a:cxn ang="0">
                    <a:pos x="22" y="821"/>
                  </a:cxn>
                  <a:cxn ang="0">
                    <a:pos x="0" y="824"/>
                  </a:cxn>
                  <a:cxn ang="0">
                    <a:pos x="0" y="925"/>
                  </a:cxn>
                  <a:cxn ang="0">
                    <a:pos x="22" y="928"/>
                  </a:cxn>
                  <a:cxn ang="0">
                    <a:pos x="0" y="925"/>
                  </a:cxn>
                  <a:cxn ang="0">
                    <a:pos x="22" y="1026"/>
                  </a:cxn>
                  <a:cxn ang="0">
                    <a:pos x="0" y="1029"/>
                  </a:cxn>
                  <a:cxn ang="0">
                    <a:pos x="0" y="1130"/>
                  </a:cxn>
                  <a:cxn ang="0">
                    <a:pos x="22" y="1133"/>
                  </a:cxn>
                  <a:cxn ang="0">
                    <a:pos x="0" y="1130"/>
                  </a:cxn>
                  <a:cxn ang="0">
                    <a:pos x="22" y="1231"/>
                  </a:cxn>
                  <a:cxn ang="0">
                    <a:pos x="0" y="1234"/>
                  </a:cxn>
                  <a:cxn ang="0">
                    <a:pos x="0" y="1332"/>
                  </a:cxn>
                  <a:cxn ang="0">
                    <a:pos x="22" y="1335"/>
                  </a:cxn>
                  <a:cxn ang="0">
                    <a:pos x="0" y="1332"/>
                  </a:cxn>
                  <a:cxn ang="0">
                    <a:pos x="22" y="1436"/>
                  </a:cxn>
                  <a:cxn ang="0">
                    <a:pos x="0" y="1439"/>
                  </a:cxn>
                  <a:cxn ang="0">
                    <a:pos x="0" y="1537"/>
                  </a:cxn>
                  <a:cxn ang="0">
                    <a:pos x="22" y="1540"/>
                  </a:cxn>
                  <a:cxn ang="0">
                    <a:pos x="0" y="1537"/>
                  </a:cxn>
                  <a:cxn ang="0">
                    <a:pos x="22" y="1641"/>
                  </a:cxn>
                  <a:cxn ang="0">
                    <a:pos x="0" y="1644"/>
                  </a:cxn>
                  <a:cxn ang="0">
                    <a:pos x="0" y="1742"/>
                  </a:cxn>
                  <a:cxn ang="0">
                    <a:pos x="22" y="1745"/>
                  </a:cxn>
                  <a:cxn ang="0">
                    <a:pos x="0" y="1742"/>
                  </a:cxn>
                  <a:cxn ang="0">
                    <a:pos x="22" y="1846"/>
                  </a:cxn>
                  <a:cxn ang="0">
                    <a:pos x="0" y="1849"/>
                  </a:cxn>
                  <a:cxn ang="0">
                    <a:pos x="0" y="1947"/>
                  </a:cxn>
                  <a:cxn ang="0">
                    <a:pos x="22" y="1950"/>
                  </a:cxn>
                  <a:cxn ang="0">
                    <a:pos x="0" y="1947"/>
                  </a:cxn>
                  <a:cxn ang="0">
                    <a:pos x="22" y="2051"/>
                  </a:cxn>
                  <a:cxn ang="0">
                    <a:pos x="0" y="2054"/>
                  </a:cxn>
                  <a:cxn ang="0">
                    <a:pos x="0" y="2152"/>
                  </a:cxn>
                  <a:cxn ang="0">
                    <a:pos x="22" y="2155"/>
                  </a:cxn>
                  <a:cxn ang="0">
                    <a:pos x="0" y="2152"/>
                  </a:cxn>
                </a:cxnLst>
                <a:rect l="0" t="0" r="r" b="b"/>
                <a:pathLst>
                  <a:path w="22" h="2155">
                    <a:moveTo>
                      <a:pt x="0" y="0"/>
                    </a:moveTo>
                    <a:lnTo>
                      <a:pt x="22" y="0"/>
                    </a:lnTo>
                    <a:lnTo>
                      <a:pt x="22" y="3"/>
                    </a:lnTo>
                    <a:lnTo>
                      <a:pt x="0" y="3"/>
                    </a:lnTo>
                    <a:lnTo>
                      <a:pt x="0" y="0"/>
                    </a:lnTo>
                    <a:close/>
                    <a:moveTo>
                      <a:pt x="0" y="104"/>
                    </a:moveTo>
                    <a:lnTo>
                      <a:pt x="22" y="104"/>
                    </a:lnTo>
                    <a:lnTo>
                      <a:pt x="22" y="108"/>
                    </a:lnTo>
                    <a:lnTo>
                      <a:pt x="0" y="108"/>
                    </a:lnTo>
                    <a:lnTo>
                      <a:pt x="0" y="104"/>
                    </a:lnTo>
                    <a:close/>
                    <a:moveTo>
                      <a:pt x="0" y="205"/>
                    </a:moveTo>
                    <a:lnTo>
                      <a:pt x="22" y="205"/>
                    </a:lnTo>
                    <a:lnTo>
                      <a:pt x="22" y="209"/>
                    </a:lnTo>
                    <a:lnTo>
                      <a:pt x="0" y="209"/>
                    </a:lnTo>
                    <a:lnTo>
                      <a:pt x="0" y="205"/>
                    </a:lnTo>
                    <a:close/>
                    <a:moveTo>
                      <a:pt x="0" y="310"/>
                    </a:moveTo>
                    <a:lnTo>
                      <a:pt x="22" y="310"/>
                    </a:lnTo>
                    <a:lnTo>
                      <a:pt x="22" y="313"/>
                    </a:lnTo>
                    <a:lnTo>
                      <a:pt x="0" y="313"/>
                    </a:lnTo>
                    <a:lnTo>
                      <a:pt x="0" y="310"/>
                    </a:lnTo>
                    <a:close/>
                    <a:moveTo>
                      <a:pt x="0" y="411"/>
                    </a:moveTo>
                    <a:lnTo>
                      <a:pt x="22" y="411"/>
                    </a:lnTo>
                    <a:lnTo>
                      <a:pt x="22" y="414"/>
                    </a:lnTo>
                    <a:lnTo>
                      <a:pt x="0" y="414"/>
                    </a:lnTo>
                    <a:lnTo>
                      <a:pt x="0" y="411"/>
                    </a:lnTo>
                    <a:close/>
                    <a:moveTo>
                      <a:pt x="0" y="515"/>
                    </a:moveTo>
                    <a:lnTo>
                      <a:pt x="22" y="515"/>
                    </a:lnTo>
                    <a:lnTo>
                      <a:pt x="22" y="518"/>
                    </a:lnTo>
                    <a:lnTo>
                      <a:pt x="0" y="518"/>
                    </a:lnTo>
                    <a:lnTo>
                      <a:pt x="0" y="515"/>
                    </a:lnTo>
                    <a:close/>
                    <a:moveTo>
                      <a:pt x="0" y="616"/>
                    </a:moveTo>
                    <a:lnTo>
                      <a:pt x="22" y="616"/>
                    </a:lnTo>
                    <a:lnTo>
                      <a:pt x="22" y="619"/>
                    </a:lnTo>
                    <a:lnTo>
                      <a:pt x="0" y="619"/>
                    </a:lnTo>
                    <a:lnTo>
                      <a:pt x="0" y="616"/>
                    </a:lnTo>
                    <a:close/>
                    <a:moveTo>
                      <a:pt x="0" y="720"/>
                    </a:moveTo>
                    <a:lnTo>
                      <a:pt x="22" y="720"/>
                    </a:lnTo>
                    <a:lnTo>
                      <a:pt x="22" y="723"/>
                    </a:lnTo>
                    <a:lnTo>
                      <a:pt x="0" y="723"/>
                    </a:lnTo>
                    <a:lnTo>
                      <a:pt x="0" y="720"/>
                    </a:lnTo>
                    <a:close/>
                    <a:moveTo>
                      <a:pt x="0" y="821"/>
                    </a:moveTo>
                    <a:lnTo>
                      <a:pt x="22" y="821"/>
                    </a:lnTo>
                    <a:lnTo>
                      <a:pt x="22" y="824"/>
                    </a:lnTo>
                    <a:lnTo>
                      <a:pt x="0" y="824"/>
                    </a:lnTo>
                    <a:lnTo>
                      <a:pt x="0" y="821"/>
                    </a:lnTo>
                    <a:close/>
                    <a:moveTo>
                      <a:pt x="0" y="925"/>
                    </a:moveTo>
                    <a:lnTo>
                      <a:pt x="22" y="925"/>
                    </a:lnTo>
                    <a:lnTo>
                      <a:pt x="22" y="928"/>
                    </a:lnTo>
                    <a:lnTo>
                      <a:pt x="0" y="928"/>
                    </a:lnTo>
                    <a:lnTo>
                      <a:pt x="0" y="925"/>
                    </a:lnTo>
                    <a:close/>
                    <a:moveTo>
                      <a:pt x="0" y="1026"/>
                    </a:moveTo>
                    <a:lnTo>
                      <a:pt x="22" y="1026"/>
                    </a:lnTo>
                    <a:lnTo>
                      <a:pt x="22" y="1029"/>
                    </a:lnTo>
                    <a:lnTo>
                      <a:pt x="0" y="1029"/>
                    </a:lnTo>
                    <a:lnTo>
                      <a:pt x="0" y="1026"/>
                    </a:lnTo>
                    <a:close/>
                    <a:moveTo>
                      <a:pt x="0" y="1130"/>
                    </a:moveTo>
                    <a:lnTo>
                      <a:pt x="22" y="1130"/>
                    </a:lnTo>
                    <a:lnTo>
                      <a:pt x="22" y="1133"/>
                    </a:lnTo>
                    <a:lnTo>
                      <a:pt x="0" y="1133"/>
                    </a:lnTo>
                    <a:lnTo>
                      <a:pt x="0" y="1130"/>
                    </a:lnTo>
                    <a:close/>
                    <a:moveTo>
                      <a:pt x="0" y="1231"/>
                    </a:moveTo>
                    <a:lnTo>
                      <a:pt x="22" y="1231"/>
                    </a:lnTo>
                    <a:lnTo>
                      <a:pt x="22" y="1234"/>
                    </a:lnTo>
                    <a:lnTo>
                      <a:pt x="0" y="1234"/>
                    </a:lnTo>
                    <a:lnTo>
                      <a:pt x="0" y="1231"/>
                    </a:lnTo>
                    <a:close/>
                    <a:moveTo>
                      <a:pt x="0" y="1332"/>
                    </a:moveTo>
                    <a:lnTo>
                      <a:pt x="22" y="1332"/>
                    </a:lnTo>
                    <a:lnTo>
                      <a:pt x="22" y="1335"/>
                    </a:lnTo>
                    <a:lnTo>
                      <a:pt x="0" y="1335"/>
                    </a:lnTo>
                    <a:lnTo>
                      <a:pt x="0" y="1332"/>
                    </a:lnTo>
                    <a:close/>
                    <a:moveTo>
                      <a:pt x="0" y="1436"/>
                    </a:moveTo>
                    <a:lnTo>
                      <a:pt x="22" y="1436"/>
                    </a:lnTo>
                    <a:lnTo>
                      <a:pt x="22" y="1439"/>
                    </a:lnTo>
                    <a:lnTo>
                      <a:pt x="0" y="1439"/>
                    </a:lnTo>
                    <a:lnTo>
                      <a:pt x="0" y="1436"/>
                    </a:lnTo>
                    <a:close/>
                    <a:moveTo>
                      <a:pt x="0" y="1537"/>
                    </a:moveTo>
                    <a:lnTo>
                      <a:pt x="22" y="1537"/>
                    </a:lnTo>
                    <a:lnTo>
                      <a:pt x="22" y="1540"/>
                    </a:lnTo>
                    <a:lnTo>
                      <a:pt x="0" y="1540"/>
                    </a:lnTo>
                    <a:lnTo>
                      <a:pt x="0" y="1537"/>
                    </a:lnTo>
                    <a:close/>
                    <a:moveTo>
                      <a:pt x="0" y="1641"/>
                    </a:moveTo>
                    <a:lnTo>
                      <a:pt x="22" y="1641"/>
                    </a:lnTo>
                    <a:lnTo>
                      <a:pt x="22" y="1644"/>
                    </a:lnTo>
                    <a:lnTo>
                      <a:pt x="0" y="1644"/>
                    </a:lnTo>
                    <a:lnTo>
                      <a:pt x="0" y="1641"/>
                    </a:lnTo>
                    <a:close/>
                    <a:moveTo>
                      <a:pt x="0" y="1742"/>
                    </a:moveTo>
                    <a:lnTo>
                      <a:pt x="22" y="1742"/>
                    </a:lnTo>
                    <a:lnTo>
                      <a:pt x="22" y="1745"/>
                    </a:lnTo>
                    <a:lnTo>
                      <a:pt x="0" y="1745"/>
                    </a:lnTo>
                    <a:lnTo>
                      <a:pt x="0" y="1742"/>
                    </a:lnTo>
                    <a:close/>
                    <a:moveTo>
                      <a:pt x="0" y="1846"/>
                    </a:moveTo>
                    <a:lnTo>
                      <a:pt x="22" y="1846"/>
                    </a:lnTo>
                    <a:lnTo>
                      <a:pt x="22" y="1849"/>
                    </a:lnTo>
                    <a:lnTo>
                      <a:pt x="0" y="1849"/>
                    </a:lnTo>
                    <a:lnTo>
                      <a:pt x="0" y="1846"/>
                    </a:lnTo>
                    <a:close/>
                    <a:moveTo>
                      <a:pt x="0" y="1947"/>
                    </a:moveTo>
                    <a:lnTo>
                      <a:pt x="22" y="1947"/>
                    </a:lnTo>
                    <a:lnTo>
                      <a:pt x="22" y="1950"/>
                    </a:lnTo>
                    <a:lnTo>
                      <a:pt x="0" y="1950"/>
                    </a:lnTo>
                    <a:lnTo>
                      <a:pt x="0" y="1947"/>
                    </a:lnTo>
                    <a:close/>
                    <a:moveTo>
                      <a:pt x="0" y="2051"/>
                    </a:moveTo>
                    <a:lnTo>
                      <a:pt x="22" y="2051"/>
                    </a:lnTo>
                    <a:lnTo>
                      <a:pt x="22" y="2054"/>
                    </a:lnTo>
                    <a:lnTo>
                      <a:pt x="0" y="2054"/>
                    </a:lnTo>
                    <a:lnTo>
                      <a:pt x="0" y="2051"/>
                    </a:lnTo>
                    <a:close/>
                    <a:moveTo>
                      <a:pt x="0" y="2152"/>
                    </a:moveTo>
                    <a:lnTo>
                      <a:pt x="22" y="2152"/>
                    </a:lnTo>
                    <a:lnTo>
                      <a:pt x="22" y="2155"/>
                    </a:lnTo>
                    <a:lnTo>
                      <a:pt x="0" y="2155"/>
                    </a:lnTo>
                    <a:lnTo>
                      <a:pt x="0" y="2152"/>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Rectangle 55"/>
              <p:cNvSpPr>
                <a:spLocks noChangeArrowheads="1"/>
              </p:cNvSpPr>
              <p:nvPr/>
            </p:nvSpPr>
            <p:spPr bwMode="auto">
              <a:xfrm>
                <a:off x="10104438" y="2408238"/>
                <a:ext cx="209550"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Po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0" name="Rectangle 56"/>
              <p:cNvSpPr>
                <a:spLocks noChangeArrowheads="1"/>
              </p:cNvSpPr>
              <p:nvPr/>
            </p:nvSpPr>
            <p:spPr bwMode="auto">
              <a:xfrm>
                <a:off x="9983788" y="2568575"/>
                <a:ext cx="330200"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Odra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1" name="Rectangle 57"/>
              <p:cNvSpPr>
                <a:spLocks noChangeArrowheads="1"/>
              </p:cNvSpPr>
              <p:nvPr/>
            </p:nvSpPr>
            <p:spPr bwMode="auto">
              <a:xfrm>
                <a:off x="9894888" y="2733675"/>
                <a:ext cx="441325"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Vistula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 name="Rectangle 58"/>
              <p:cNvSpPr>
                <a:spLocks noChangeArrowheads="1"/>
              </p:cNvSpPr>
              <p:nvPr/>
            </p:nvSpPr>
            <p:spPr bwMode="auto">
              <a:xfrm>
                <a:off x="9759950" y="2894013"/>
                <a:ext cx="585788"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Aliakmon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 name="Rectangle 59"/>
              <p:cNvSpPr>
                <a:spLocks noChangeArrowheads="1"/>
              </p:cNvSpPr>
              <p:nvPr/>
            </p:nvSpPr>
            <p:spPr bwMode="auto">
              <a:xfrm>
                <a:off x="9944100" y="3054350"/>
                <a:ext cx="381000"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Adige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4" name="Rectangle 60"/>
              <p:cNvSpPr>
                <a:spLocks noChangeArrowheads="1"/>
              </p:cNvSpPr>
              <p:nvPr/>
            </p:nvSpPr>
            <p:spPr bwMode="auto">
              <a:xfrm>
                <a:off x="9990138" y="3221038"/>
                <a:ext cx="325438"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Ugra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 name="Rectangle 61"/>
              <p:cNvSpPr>
                <a:spLocks noChangeArrowheads="1"/>
              </p:cNvSpPr>
              <p:nvPr/>
            </p:nvSpPr>
            <p:spPr bwMode="auto">
              <a:xfrm>
                <a:off x="9874250" y="3379788"/>
                <a:ext cx="450850"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Nestos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 name="Rectangle 62"/>
              <p:cNvSpPr>
                <a:spLocks noChangeArrowheads="1"/>
              </p:cNvSpPr>
              <p:nvPr/>
            </p:nvSpPr>
            <p:spPr bwMode="auto">
              <a:xfrm>
                <a:off x="9979025" y="3546475"/>
                <a:ext cx="334963"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Tiber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7" name="Rectangle 63"/>
              <p:cNvSpPr>
                <a:spLocks noChangeArrowheads="1"/>
              </p:cNvSpPr>
              <p:nvPr/>
            </p:nvSpPr>
            <p:spPr bwMode="auto">
              <a:xfrm>
                <a:off x="9829800" y="3706813"/>
                <a:ext cx="495300"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Danube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8" name="Rectangle 64"/>
              <p:cNvSpPr>
                <a:spLocks noChangeArrowheads="1"/>
              </p:cNvSpPr>
              <p:nvPr/>
            </p:nvSpPr>
            <p:spPr bwMode="auto">
              <a:xfrm>
                <a:off x="10029825" y="3871913"/>
                <a:ext cx="285750"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 name="Rectangle 65"/>
              <p:cNvSpPr>
                <a:spLocks noChangeArrowheads="1"/>
              </p:cNvSpPr>
              <p:nvPr/>
            </p:nvSpPr>
            <p:spPr bwMode="auto">
              <a:xfrm>
                <a:off x="10004425" y="4032250"/>
                <a:ext cx="315913"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Drini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0" name="Rectangle 66"/>
              <p:cNvSpPr>
                <a:spLocks noChangeArrowheads="1"/>
              </p:cNvSpPr>
              <p:nvPr/>
            </p:nvSpPr>
            <p:spPr bwMode="auto">
              <a:xfrm>
                <a:off x="9983788" y="4197350"/>
                <a:ext cx="334963"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Labe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1" name="Rectangle 67"/>
              <p:cNvSpPr>
                <a:spLocks noChangeArrowheads="1"/>
              </p:cNvSpPr>
              <p:nvPr/>
            </p:nvSpPr>
            <p:spPr bwMode="auto">
              <a:xfrm>
                <a:off x="9890125" y="4357688"/>
                <a:ext cx="434975"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Meuse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2" name="Rectangle 68"/>
              <p:cNvSpPr>
                <a:spLocks noChangeArrowheads="1"/>
              </p:cNvSpPr>
              <p:nvPr/>
            </p:nvSpPr>
            <p:spPr bwMode="auto">
              <a:xfrm>
                <a:off x="9913938" y="4522788"/>
                <a:ext cx="404813"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Simav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3" name="Rectangle 69"/>
              <p:cNvSpPr>
                <a:spLocks noChangeArrowheads="1"/>
              </p:cNvSpPr>
              <p:nvPr/>
            </p:nvSpPr>
            <p:spPr bwMode="auto">
              <a:xfrm>
                <a:off x="9939338" y="4683125"/>
                <a:ext cx="385763"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Rhine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4" name="Rectangle 70"/>
              <p:cNvSpPr>
                <a:spLocks noChangeArrowheads="1"/>
              </p:cNvSpPr>
              <p:nvPr/>
            </p:nvSpPr>
            <p:spPr bwMode="auto">
              <a:xfrm>
                <a:off x="10034588" y="4848225"/>
                <a:ext cx="280988"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Bug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 name="Rectangle 71"/>
              <p:cNvSpPr>
                <a:spLocks noChangeArrowheads="1"/>
              </p:cNvSpPr>
              <p:nvPr/>
            </p:nvSpPr>
            <p:spPr bwMode="auto">
              <a:xfrm>
                <a:off x="10009188" y="5008563"/>
                <a:ext cx="311150"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Elbe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6" name="Rectangle 72"/>
              <p:cNvSpPr>
                <a:spLocks noChangeArrowheads="1"/>
              </p:cNvSpPr>
              <p:nvPr/>
            </p:nvSpPr>
            <p:spPr bwMode="auto">
              <a:xfrm>
                <a:off x="10029825" y="5173663"/>
                <a:ext cx="290513"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Jeja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7" name="Rectangle 73"/>
              <p:cNvSpPr>
                <a:spLocks noChangeArrowheads="1"/>
              </p:cNvSpPr>
              <p:nvPr/>
            </p:nvSpPr>
            <p:spPr bwMode="auto">
              <a:xfrm>
                <a:off x="9913938" y="5334000"/>
                <a:ext cx="404813"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Mures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 name="Rectangle 74"/>
              <p:cNvSpPr>
                <a:spLocks noChangeArrowheads="1"/>
              </p:cNvSpPr>
              <p:nvPr/>
            </p:nvSpPr>
            <p:spPr bwMode="auto">
              <a:xfrm>
                <a:off x="9925050" y="5494338"/>
                <a:ext cx="395288"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Dnepr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9" name="Rectangle 75"/>
              <p:cNvSpPr>
                <a:spLocks noChangeArrowheads="1"/>
              </p:cNvSpPr>
              <p:nvPr/>
            </p:nvSpPr>
            <p:spPr bwMode="auto">
              <a:xfrm>
                <a:off x="10125075" y="5659438"/>
                <a:ext cx="180975"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9" name="TextBox 188"/>
            <p:cNvSpPr txBox="1"/>
            <p:nvPr/>
          </p:nvSpPr>
          <p:spPr>
            <a:xfrm>
              <a:off x="5486398" y="1696826"/>
              <a:ext cx="2300140" cy="646331"/>
            </a:xfrm>
            <a:prstGeom prst="rect">
              <a:avLst/>
            </a:prstGeom>
            <a:noFill/>
          </p:spPr>
          <p:txBody>
            <a:bodyPr wrap="square" rtlCol="0">
              <a:spAutoFit/>
            </a:bodyPr>
            <a:lstStyle/>
            <a:p>
              <a:pPr algn="ctr"/>
              <a:r>
                <a:rPr lang="en-US" dirty="0" smtClean="0"/>
                <a:t>Hg deposition to river watersheds</a:t>
              </a:r>
              <a:endParaRPr lang="en-US" dirty="0"/>
            </a:p>
          </p:txBody>
        </p:sp>
      </p:grpSp>
      <p:grpSp>
        <p:nvGrpSpPr>
          <p:cNvPr id="4" name="Группа 150"/>
          <p:cNvGrpSpPr/>
          <p:nvPr/>
        </p:nvGrpSpPr>
        <p:grpSpPr>
          <a:xfrm>
            <a:off x="245098" y="2188590"/>
            <a:ext cx="4320000" cy="3410544"/>
            <a:chOff x="245098" y="2188590"/>
            <a:chExt cx="4320000" cy="3410544"/>
          </a:xfrm>
        </p:grpSpPr>
        <p:pic>
          <p:nvPicPr>
            <p:cNvPr id="20" name="Рисунок 19" descr="hg_dep_2016_emep.GIF"/>
            <p:cNvPicPr>
              <a:picLocks noChangeAspect="1"/>
            </p:cNvPicPr>
            <p:nvPr/>
          </p:nvPicPr>
          <p:blipFill>
            <a:blip r:embed="rId3" cstate="print"/>
            <a:stretch>
              <a:fillRect/>
            </a:stretch>
          </p:blipFill>
          <p:spPr>
            <a:xfrm>
              <a:off x="245098" y="2556501"/>
              <a:ext cx="4320000" cy="2743199"/>
            </a:xfrm>
            <a:prstGeom prst="rect">
              <a:avLst/>
            </a:prstGeom>
          </p:spPr>
        </p:pic>
        <p:pic>
          <p:nvPicPr>
            <p:cNvPr id="21" name="Рисунок 20" descr="hg_dep_2016_emep_legend.GIF"/>
            <p:cNvPicPr>
              <a:picLocks noChangeAspect="1"/>
            </p:cNvPicPr>
            <p:nvPr/>
          </p:nvPicPr>
          <p:blipFill>
            <a:blip r:embed="rId4" cstate="print"/>
            <a:stretch>
              <a:fillRect/>
            </a:stretch>
          </p:blipFill>
          <p:spPr>
            <a:xfrm>
              <a:off x="1119385" y="5383134"/>
              <a:ext cx="2571426" cy="216000"/>
            </a:xfrm>
            <a:prstGeom prst="rect">
              <a:avLst/>
            </a:prstGeom>
          </p:spPr>
        </p:pic>
        <p:sp>
          <p:nvSpPr>
            <p:cNvPr id="31" name="TextBox 30"/>
            <p:cNvSpPr txBox="1"/>
            <p:nvPr/>
          </p:nvSpPr>
          <p:spPr>
            <a:xfrm>
              <a:off x="694133" y="2188590"/>
              <a:ext cx="3421930" cy="338554"/>
            </a:xfrm>
            <a:prstGeom prst="rect">
              <a:avLst/>
            </a:prstGeom>
            <a:noFill/>
          </p:spPr>
          <p:txBody>
            <a:bodyPr wrap="square" rtlCol="0">
              <a:spAutoFit/>
            </a:bodyPr>
            <a:lstStyle/>
            <a:p>
              <a:pPr algn="ctr"/>
              <a:r>
                <a:rPr lang="en-US" sz="1600" dirty="0" smtClean="0">
                  <a:latin typeface="+mn-lt"/>
                </a:rPr>
                <a:t>Hg deposition in 2016</a:t>
              </a:r>
              <a:endParaRPr lang="en-US" sz="1600" dirty="0">
                <a:latin typeface="+mn-lt"/>
              </a:endParaRPr>
            </a:p>
          </p:txBody>
        </p:sp>
      </p:grpSp>
      <p:pic>
        <p:nvPicPr>
          <p:cNvPr id="19" name="Рисунок 18" descr="hg_dep_2016_emep_watersheds.GIF"/>
          <p:cNvPicPr>
            <a:picLocks noChangeAspect="1"/>
          </p:cNvPicPr>
          <p:nvPr/>
        </p:nvPicPr>
        <p:blipFill>
          <a:blip r:embed="rId5" cstate="print"/>
          <a:stretch>
            <a:fillRect/>
          </a:stretch>
        </p:blipFill>
        <p:spPr>
          <a:xfrm>
            <a:off x="245171" y="2555443"/>
            <a:ext cx="4320000" cy="2743200"/>
          </a:xfrm>
          <a:prstGeom prst="rect">
            <a:avLst/>
          </a:prstGeom>
        </p:spPr>
      </p:pic>
      <p:sp>
        <p:nvSpPr>
          <p:cNvPr id="313368" name="Rectangle 24"/>
          <p:cNvSpPr>
            <a:spLocks noChangeArrowheads="1"/>
          </p:cNvSpPr>
          <p:nvPr/>
        </p:nvSpPr>
        <p:spPr bwMode="auto">
          <a:xfrm>
            <a:off x="0" y="290513"/>
            <a:ext cx="9144000" cy="615950"/>
          </a:xfrm>
          <a:prstGeom prst="rect">
            <a:avLst/>
          </a:prstGeom>
          <a:noFill/>
          <a:ln w="9525">
            <a:noFill/>
            <a:miter lim="800000"/>
            <a:headEnd/>
            <a:tailEnd/>
          </a:ln>
          <a:effectLst/>
        </p:spPr>
        <p:txBody>
          <a:bodyPr anchor="ctr"/>
          <a:lstStyle/>
          <a:p>
            <a:pPr algn="ctr" eaLnBrk="0" hangingPunct="0"/>
            <a:r>
              <a:rPr lang="en-US" sz="3600" dirty="0" smtClean="0">
                <a:solidFill>
                  <a:schemeClr val="tx2"/>
                </a:solidFill>
                <a:latin typeface="Tahoma" pitchFamily="34" charset="0"/>
              </a:rPr>
              <a:t>Atmospheric loads to water ecosystems</a:t>
            </a:r>
            <a:endParaRPr lang="ru-RU" sz="3600" dirty="0">
              <a:solidFill>
                <a:schemeClr val="tx2"/>
              </a:solidFill>
              <a:latin typeface="Tahoma" pitchFamily="34" charset="0"/>
            </a:endParaRPr>
          </a:p>
        </p:txBody>
      </p:sp>
      <p:sp>
        <p:nvSpPr>
          <p:cNvPr id="313369" name="Rectangle 25"/>
          <p:cNvSpPr>
            <a:spLocks noChangeArrowheads="1"/>
          </p:cNvSpPr>
          <p:nvPr/>
        </p:nvSpPr>
        <p:spPr bwMode="auto">
          <a:xfrm>
            <a:off x="0" y="1054100"/>
            <a:ext cx="9144000" cy="454189"/>
          </a:xfrm>
          <a:prstGeom prst="rect">
            <a:avLst/>
          </a:prstGeom>
          <a:noFill/>
          <a:ln w="9525">
            <a:noFill/>
            <a:miter lim="800000"/>
            <a:headEnd/>
            <a:tailEnd/>
          </a:ln>
          <a:effectLst/>
        </p:spPr>
        <p:txBody>
          <a:bodyPr/>
          <a:lstStyle/>
          <a:p>
            <a:pPr marL="457200" indent="-457200" algn="ctr">
              <a:lnSpc>
                <a:spcPct val="110000"/>
              </a:lnSpc>
              <a:spcBef>
                <a:spcPct val="40000"/>
              </a:spcBef>
              <a:buClr>
                <a:schemeClr val="tx2"/>
              </a:buClr>
              <a:buFont typeface="Wingdings" pitchFamily="2" charset="2"/>
              <a:buNone/>
            </a:pPr>
            <a:r>
              <a:rPr lang="en-US" sz="2000" b="1" dirty="0" smtClean="0">
                <a:solidFill>
                  <a:schemeClr val="accent4"/>
                </a:solidFill>
              </a:rPr>
              <a:t>Model estimates of </a:t>
            </a:r>
            <a:r>
              <a:rPr lang="en-US" sz="2000" b="1" dirty="0" smtClean="0">
                <a:solidFill>
                  <a:schemeClr val="accent6">
                    <a:lumMod val="75000"/>
                  </a:schemeClr>
                </a:solidFill>
              </a:rPr>
              <a:t>HM and POP deposition </a:t>
            </a:r>
            <a:r>
              <a:rPr lang="en-US" sz="2000" b="1" dirty="0" smtClean="0">
                <a:solidFill>
                  <a:schemeClr val="accent4"/>
                </a:solidFill>
              </a:rPr>
              <a:t>to watersheds   </a:t>
            </a:r>
            <a:endParaRPr lang="en-GB" sz="2000" b="1" dirty="0">
              <a:solidFill>
                <a:schemeClr val="accent4"/>
              </a:solidFill>
            </a:endParaRPr>
          </a:p>
        </p:txBody>
      </p:sp>
      <p:grpSp>
        <p:nvGrpSpPr>
          <p:cNvPr id="13" name="Группа 114"/>
          <p:cNvGrpSpPr/>
          <p:nvPr/>
        </p:nvGrpSpPr>
        <p:grpSpPr>
          <a:xfrm>
            <a:off x="5539067" y="2735344"/>
            <a:ext cx="3227861" cy="2945168"/>
            <a:chOff x="5510786" y="2122601"/>
            <a:chExt cx="3227861" cy="2945168"/>
          </a:xfrm>
        </p:grpSpPr>
        <p:sp>
          <p:nvSpPr>
            <p:cNvPr id="48" name="TextBox 47"/>
            <p:cNvSpPr txBox="1"/>
            <p:nvPr/>
          </p:nvSpPr>
          <p:spPr>
            <a:xfrm>
              <a:off x="5665509" y="2122601"/>
              <a:ext cx="3007150" cy="584775"/>
            </a:xfrm>
            <a:prstGeom prst="rect">
              <a:avLst/>
            </a:prstGeom>
            <a:noFill/>
          </p:spPr>
          <p:txBody>
            <a:bodyPr wrap="square" rtlCol="0">
              <a:spAutoFit/>
            </a:bodyPr>
            <a:lstStyle/>
            <a:p>
              <a:pPr algn="ctr"/>
              <a:r>
                <a:rPr lang="en-US" sz="1600" dirty="0" smtClean="0">
                  <a:latin typeface="+mj-lt"/>
                </a:rPr>
                <a:t>Hg deposition to </a:t>
              </a:r>
              <a:r>
                <a:rPr lang="en-US" sz="1600" dirty="0" smtClean="0">
                  <a:solidFill>
                    <a:schemeClr val="accent6">
                      <a:lumMod val="75000"/>
                    </a:schemeClr>
                  </a:solidFill>
                  <a:latin typeface="+mj-lt"/>
                </a:rPr>
                <a:t>LC categories </a:t>
              </a:r>
              <a:r>
                <a:rPr lang="en-US" sz="1600" dirty="0" smtClean="0">
                  <a:latin typeface="+mj-lt"/>
                </a:rPr>
                <a:t>of </a:t>
              </a:r>
              <a:r>
                <a:rPr lang="en-US" sz="1600" dirty="0" err="1" smtClean="0">
                  <a:latin typeface="+mj-lt"/>
                </a:rPr>
                <a:t>Glåma</a:t>
              </a:r>
              <a:r>
                <a:rPr lang="en-US" sz="1600" dirty="0" smtClean="0">
                  <a:latin typeface="+mj-lt"/>
                </a:rPr>
                <a:t> watershed</a:t>
              </a:r>
            </a:p>
          </p:txBody>
        </p:sp>
        <p:grpSp>
          <p:nvGrpSpPr>
            <p:cNvPr id="14" name="Группа 104"/>
            <p:cNvGrpSpPr/>
            <p:nvPr/>
          </p:nvGrpSpPr>
          <p:grpSpPr>
            <a:xfrm>
              <a:off x="5510786" y="2691450"/>
              <a:ext cx="3227861" cy="2376319"/>
              <a:chOff x="5595628" y="4124325"/>
              <a:chExt cx="3227861" cy="2376319"/>
            </a:xfrm>
          </p:grpSpPr>
          <p:sp>
            <p:nvSpPr>
              <p:cNvPr id="1028" name="AutoShape 4"/>
              <p:cNvSpPr>
                <a:spLocks noChangeAspect="1" noChangeArrowheads="1" noTextEdit="1"/>
              </p:cNvSpPr>
              <p:nvPr/>
            </p:nvSpPr>
            <p:spPr bwMode="auto">
              <a:xfrm>
                <a:off x="6305550" y="4124325"/>
                <a:ext cx="2292350" cy="2233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Группа 45"/>
              <p:cNvGrpSpPr>
                <a:grpSpLocks noChangeAspect="1"/>
              </p:cNvGrpSpPr>
              <p:nvPr/>
            </p:nvGrpSpPr>
            <p:grpSpPr>
              <a:xfrm>
                <a:off x="6351275" y="4609707"/>
                <a:ext cx="1939211" cy="1861761"/>
                <a:chOff x="6473825" y="4260850"/>
                <a:chExt cx="2066926" cy="1984375"/>
              </a:xfrm>
            </p:grpSpPr>
            <p:sp>
              <p:nvSpPr>
                <p:cNvPr id="1031" name="Freeform 7"/>
                <p:cNvSpPr>
                  <a:spLocks/>
                </p:cNvSpPr>
                <p:nvPr/>
              </p:nvSpPr>
              <p:spPr bwMode="auto">
                <a:xfrm>
                  <a:off x="7539038" y="4300538"/>
                  <a:ext cx="1001713" cy="1766888"/>
                </a:xfrm>
                <a:custGeom>
                  <a:avLst/>
                  <a:gdLst/>
                  <a:ahLst/>
                  <a:cxnLst>
                    <a:cxn ang="0">
                      <a:pos x="872" y="6328"/>
                    </a:cxn>
                    <a:cxn ang="0">
                      <a:pos x="3104" y="2353"/>
                    </a:cxn>
                    <a:cxn ang="0">
                      <a:pos x="0" y="0"/>
                    </a:cxn>
                    <a:cxn ang="0">
                      <a:pos x="0" y="3224"/>
                    </a:cxn>
                    <a:cxn ang="0">
                      <a:pos x="872" y="6328"/>
                    </a:cxn>
                  </a:cxnLst>
                  <a:rect l="0" t="0" r="r" b="b"/>
                  <a:pathLst>
                    <a:path w="3586" h="6328">
                      <a:moveTo>
                        <a:pt x="872" y="6328"/>
                      </a:moveTo>
                      <a:cubicBezTo>
                        <a:pt x="2587" y="5847"/>
                        <a:pt x="3586" y="4067"/>
                        <a:pt x="3104" y="2353"/>
                      </a:cubicBezTo>
                      <a:cubicBezTo>
                        <a:pt x="2714" y="962"/>
                        <a:pt x="1445" y="0"/>
                        <a:pt x="0" y="0"/>
                      </a:cubicBezTo>
                      <a:lnTo>
                        <a:pt x="0" y="3224"/>
                      </a:lnTo>
                      <a:lnTo>
                        <a:pt x="872" y="6328"/>
                      </a:lnTo>
                      <a:close/>
                    </a:path>
                  </a:pathLst>
                </a:custGeom>
                <a:solidFill>
                  <a:srgbClr val="4572A7"/>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6527800" y="5260975"/>
                  <a:ext cx="1128713" cy="984250"/>
                </a:xfrm>
                <a:custGeom>
                  <a:avLst/>
                  <a:gdLst/>
                  <a:ahLst/>
                  <a:cxnLst>
                    <a:cxn ang="0">
                      <a:pos x="0" y="648"/>
                    </a:cxn>
                    <a:cxn ang="0">
                      <a:pos x="3814" y="3167"/>
                    </a:cxn>
                    <a:cxn ang="0">
                      <a:pos x="4041" y="3112"/>
                    </a:cxn>
                    <a:cxn ang="0">
                      <a:pos x="3166" y="0"/>
                    </a:cxn>
                    <a:cxn ang="0">
                      <a:pos x="0" y="648"/>
                    </a:cxn>
                  </a:cxnLst>
                  <a:rect l="0" t="0" r="r" b="b"/>
                  <a:pathLst>
                    <a:path w="4041" h="3525">
                      <a:moveTo>
                        <a:pt x="0" y="648"/>
                      </a:moveTo>
                      <a:cubicBezTo>
                        <a:pt x="358" y="2397"/>
                        <a:pt x="2066" y="3525"/>
                        <a:pt x="3814" y="3167"/>
                      </a:cubicBezTo>
                      <a:cubicBezTo>
                        <a:pt x="3890" y="3151"/>
                        <a:pt x="3966" y="3133"/>
                        <a:pt x="4041" y="3112"/>
                      </a:cubicBezTo>
                      <a:lnTo>
                        <a:pt x="3166" y="0"/>
                      </a:lnTo>
                      <a:lnTo>
                        <a:pt x="0" y="648"/>
                      </a:lnTo>
                      <a:close/>
                    </a:path>
                  </a:pathLst>
                </a:custGeom>
                <a:solidFill>
                  <a:srgbClr val="AA464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6473825" y="4943475"/>
                  <a:ext cx="912813" cy="449263"/>
                </a:xfrm>
                <a:custGeom>
                  <a:avLst/>
                  <a:gdLst/>
                  <a:ahLst/>
                  <a:cxnLst>
                    <a:cxn ang="0">
                      <a:pos x="190" y="0"/>
                    </a:cxn>
                    <a:cxn ang="0">
                      <a:pos x="109" y="1610"/>
                    </a:cxn>
                    <a:cxn ang="0">
                      <a:pos x="3267" y="963"/>
                    </a:cxn>
                    <a:cxn ang="0">
                      <a:pos x="190" y="0"/>
                    </a:cxn>
                  </a:cxnLst>
                  <a:rect l="0" t="0" r="r" b="b"/>
                  <a:pathLst>
                    <a:path w="3267" h="1610">
                      <a:moveTo>
                        <a:pt x="190" y="0"/>
                      </a:moveTo>
                      <a:cubicBezTo>
                        <a:pt x="28" y="521"/>
                        <a:pt x="0" y="1075"/>
                        <a:pt x="109" y="1610"/>
                      </a:cubicBezTo>
                      <a:lnTo>
                        <a:pt x="3267" y="963"/>
                      </a:lnTo>
                      <a:lnTo>
                        <a:pt x="190" y="0"/>
                      </a:lnTo>
                      <a:close/>
                    </a:path>
                  </a:pathLst>
                </a:custGeom>
                <a:solidFill>
                  <a:srgbClr val="89A54E"/>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6532563" y="4540250"/>
                  <a:ext cx="860425" cy="644525"/>
                </a:xfrm>
                <a:custGeom>
                  <a:avLst/>
                  <a:gdLst/>
                  <a:ahLst/>
                  <a:cxnLst>
                    <a:cxn ang="0">
                      <a:pos x="823" y="0"/>
                    </a:cxn>
                    <a:cxn ang="0">
                      <a:pos x="0" y="1344"/>
                    </a:cxn>
                    <a:cxn ang="0">
                      <a:pos x="3084" y="2309"/>
                    </a:cxn>
                    <a:cxn ang="0">
                      <a:pos x="823" y="0"/>
                    </a:cxn>
                  </a:cxnLst>
                  <a:rect l="0" t="0" r="r" b="b"/>
                  <a:pathLst>
                    <a:path w="3084" h="2309">
                      <a:moveTo>
                        <a:pt x="823" y="0"/>
                      </a:moveTo>
                      <a:cubicBezTo>
                        <a:pt x="442" y="373"/>
                        <a:pt x="159" y="835"/>
                        <a:pt x="0" y="1344"/>
                      </a:cubicBezTo>
                      <a:lnTo>
                        <a:pt x="3084" y="2309"/>
                      </a:lnTo>
                      <a:lnTo>
                        <a:pt x="823" y="0"/>
                      </a:lnTo>
                      <a:close/>
                    </a:path>
                  </a:pathLst>
                </a:custGeom>
                <a:solidFill>
                  <a:srgbClr val="71588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6778625" y="4383088"/>
                  <a:ext cx="630238" cy="788988"/>
                </a:xfrm>
                <a:custGeom>
                  <a:avLst/>
                  <a:gdLst/>
                  <a:ahLst/>
                  <a:cxnLst>
                    <a:cxn ang="0">
                      <a:pos x="693" y="0"/>
                    </a:cxn>
                    <a:cxn ang="0">
                      <a:pos x="0" y="519"/>
                    </a:cxn>
                    <a:cxn ang="0">
                      <a:pos x="2258" y="2825"/>
                    </a:cxn>
                    <a:cxn ang="0">
                      <a:pos x="693" y="0"/>
                    </a:cxn>
                  </a:cxnLst>
                  <a:rect l="0" t="0" r="r" b="b"/>
                  <a:pathLst>
                    <a:path w="2258" h="2825">
                      <a:moveTo>
                        <a:pt x="693" y="0"/>
                      </a:moveTo>
                      <a:cubicBezTo>
                        <a:pt x="440" y="141"/>
                        <a:pt x="207" y="316"/>
                        <a:pt x="0" y="519"/>
                      </a:cubicBezTo>
                      <a:lnTo>
                        <a:pt x="2258" y="2825"/>
                      </a:lnTo>
                      <a:lnTo>
                        <a:pt x="693" y="0"/>
                      </a:lnTo>
                      <a:close/>
                    </a:path>
                  </a:pathLst>
                </a:custGeom>
                <a:solidFill>
                  <a:srgbClr val="4198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6989763" y="4260850"/>
                  <a:ext cx="438150" cy="901700"/>
                </a:xfrm>
                <a:custGeom>
                  <a:avLst/>
                  <a:gdLst/>
                  <a:ahLst/>
                  <a:cxnLst>
                    <a:cxn ang="0">
                      <a:pos x="1565" y="0"/>
                    </a:cxn>
                    <a:cxn ang="0">
                      <a:pos x="0" y="407"/>
                    </a:cxn>
                    <a:cxn ang="0">
                      <a:pos x="1565" y="3232"/>
                    </a:cxn>
                    <a:cxn ang="0">
                      <a:pos x="1565" y="0"/>
                    </a:cxn>
                  </a:cxnLst>
                  <a:rect l="0" t="0" r="r" b="b"/>
                  <a:pathLst>
                    <a:path w="1565" h="3232">
                      <a:moveTo>
                        <a:pt x="1565" y="0"/>
                      </a:moveTo>
                      <a:cubicBezTo>
                        <a:pt x="1018" y="0"/>
                        <a:pt x="479" y="140"/>
                        <a:pt x="0" y="407"/>
                      </a:cubicBezTo>
                      <a:lnTo>
                        <a:pt x="1565" y="3232"/>
                      </a:lnTo>
                      <a:lnTo>
                        <a:pt x="1565" y="0"/>
                      </a:lnTo>
                      <a:close/>
                    </a:path>
                  </a:pathLst>
                </a:custGeom>
                <a:solidFill>
                  <a:srgbClr val="DB843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3" name="Rectangle 26"/>
              <p:cNvSpPr>
                <a:spLocks noChangeArrowheads="1"/>
              </p:cNvSpPr>
              <p:nvPr/>
            </p:nvSpPr>
            <p:spPr bwMode="auto">
              <a:xfrm>
                <a:off x="8021015" y="4738198"/>
                <a:ext cx="802474"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ctr"/>
                <a:r>
                  <a:rPr lang="en-US" sz="1200" dirty="0" smtClean="0">
                    <a:solidFill>
                      <a:srgbClr val="000000"/>
                    </a:solidFill>
                    <a:latin typeface="Arial" pitchFamily="34" charset="0"/>
                    <a:cs typeface="Arial" pitchFamily="34" charset="0"/>
                  </a:rPr>
                  <a:t>Coniferous forests</a:t>
                </a:r>
              </a:p>
              <a:p>
                <a:pPr lvl="0" algn="ctr"/>
                <a:r>
                  <a:rPr kumimoji="0" lang="en-US" sz="1200" b="0" i="0" u="none" strike="noStrike" cap="none" normalizeH="0" baseline="0" dirty="0" smtClean="0">
                    <a:ln>
                      <a:noFill/>
                    </a:ln>
                    <a:solidFill>
                      <a:srgbClr val="000000"/>
                    </a:solidFill>
                    <a:effectLst/>
                    <a:latin typeface="Arial" pitchFamily="34" charset="0"/>
                    <a:cs typeface="Arial" pitchFamily="34" charset="0"/>
                  </a:rPr>
                  <a:t>46%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2" name="Rectangle 28"/>
              <p:cNvSpPr>
                <a:spLocks noChangeArrowheads="1"/>
              </p:cNvSpPr>
              <p:nvPr/>
            </p:nvSpPr>
            <p:spPr bwMode="auto">
              <a:xfrm>
                <a:off x="6114101" y="6131312"/>
                <a:ext cx="485710"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Shrubs</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Arial" pitchFamily="34" charset="0"/>
                    <a:cs typeface="Arial" pitchFamily="34" charset="0"/>
                  </a:rPr>
                  <a:t>26%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5" name="Rectangle 30"/>
              <p:cNvSpPr>
                <a:spLocks noChangeArrowheads="1"/>
              </p:cNvSpPr>
              <p:nvPr/>
            </p:nvSpPr>
            <p:spPr bwMode="auto">
              <a:xfrm>
                <a:off x="5595628" y="5367274"/>
                <a:ext cx="698909"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Grassland</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Arial" pitchFamily="34" charset="0"/>
                    <a:cs typeface="Arial" pitchFamily="34" charset="0"/>
                  </a:rPr>
                  <a:t>8%</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8" name="Rectangle 32"/>
              <p:cNvSpPr>
                <a:spLocks noChangeArrowheads="1"/>
              </p:cNvSpPr>
              <p:nvPr/>
            </p:nvSpPr>
            <p:spPr bwMode="auto">
              <a:xfrm>
                <a:off x="5793594" y="4678654"/>
                <a:ext cx="663769"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Wooden grassland</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Arial" pitchFamily="34" charset="0"/>
                    <a:cs typeface="Arial" pitchFamily="34" charset="0"/>
                  </a:rPr>
                  <a:t>8%</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 name="Rectangle 34"/>
              <p:cNvSpPr>
                <a:spLocks noChangeArrowheads="1"/>
              </p:cNvSpPr>
              <p:nvPr/>
            </p:nvSpPr>
            <p:spPr bwMode="auto">
              <a:xfrm>
                <a:off x="5982128" y="4301116"/>
                <a:ext cx="836768"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Mixed forest</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Arial" pitchFamily="34" charset="0"/>
                    <a:cs typeface="Arial" pitchFamily="34" charset="0"/>
                  </a:rPr>
                  <a:t>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 name="Rectangle 36"/>
              <p:cNvSpPr>
                <a:spLocks noChangeArrowheads="1"/>
              </p:cNvSpPr>
              <p:nvPr/>
            </p:nvSpPr>
            <p:spPr bwMode="auto">
              <a:xfrm>
                <a:off x="6641996" y="4176516"/>
                <a:ext cx="880594"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Other</a:t>
                </a:r>
                <a:endParaRPr lang="en-US" sz="1200" dirty="0" smtClean="0">
                  <a:solidFill>
                    <a:srgbClr val="00000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Arial" pitchFamily="34" charset="0"/>
                    <a:cs typeface="Arial" pitchFamily="34" charset="0"/>
                  </a:rPr>
                  <a:t>8%</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18" name="Группа 149"/>
          <p:cNvGrpSpPr/>
          <p:nvPr/>
        </p:nvGrpSpPr>
        <p:grpSpPr>
          <a:xfrm>
            <a:off x="1878806" y="1677970"/>
            <a:ext cx="3437910" cy="2863968"/>
            <a:chOff x="1878806" y="1677970"/>
            <a:chExt cx="3437910" cy="2863968"/>
          </a:xfrm>
        </p:grpSpPr>
        <p:sp>
          <p:nvSpPr>
            <p:cNvPr id="34" name="Прямоугольник 33"/>
            <p:cNvSpPr/>
            <p:nvPr/>
          </p:nvSpPr>
          <p:spPr>
            <a:xfrm>
              <a:off x="1879887" y="3582284"/>
              <a:ext cx="149258" cy="20581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Группа 148"/>
            <p:cNvGrpSpPr/>
            <p:nvPr/>
          </p:nvGrpSpPr>
          <p:grpSpPr>
            <a:xfrm>
              <a:off x="3101416" y="1677970"/>
              <a:ext cx="2215300" cy="2863968"/>
              <a:chOff x="3101416" y="1677970"/>
              <a:chExt cx="2215300" cy="2863968"/>
            </a:xfrm>
          </p:grpSpPr>
          <p:grpSp>
            <p:nvGrpSpPr>
              <p:cNvPr id="24" name="Группа 113"/>
              <p:cNvGrpSpPr/>
              <p:nvPr/>
            </p:nvGrpSpPr>
            <p:grpSpPr>
              <a:xfrm>
                <a:off x="3101416" y="1677970"/>
                <a:ext cx="2215300" cy="2863968"/>
                <a:chOff x="4138367" y="1715678"/>
                <a:chExt cx="2215300" cy="2863968"/>
              </a:xfrm>
            </p:grpSpPr>
            <p:sp>
              <p:nvSpPr>
                <p:cNvPr id="113" name="Прямоугольник 112"/>
                <p:cNvSpPr/>
                <p:nvPr/>
              </p:nvSpPr>
              <p:spPr>
                <a:xfrm>
                  <a:off x="4326903" y="1715678"/>
                  <a:ext cx="1894788" cy="2780908"/>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Группа 111"/>
                <p:cNvGrpSpPr/>
                <p:nvPr/>
              </p:nvGrpSpPr>
              <p:grpSpPr>
                <a:xfrm>
                  <a:off x="4138367" y="1725105"/>
                  <a:ext cx="2215300" cy="2854541"/>
                  <a:chOff x="3996966" y="1640262"/>
                  <a:chExt cx="2215300" cy="2854541"/>
                </a:xfrm>
              </p:grpSpPr>
              <p:sp>
                <p:nvSpPr>
                  <p:cNvPr id="25" name="TextBox 24"/>
                  <p:cNvSpPr txBox="1"/>
                  <p:nvPr/>
                </p:nvSpPr>
                <p:spPr>
                  <a:xfrm>
                    <a:off x="3996966" y="1640262"/>
                    <a:ext cx="2215300" cy="338554"/>
                  </a:xfrm>
                  <a:prstGeom prst="rect">
                    <a:avLst/>
                  </a:prstGeom>
                  <a:noFill/>
                </p:spPr>
                <p:txBody>
                  <a:bodyPr wrap="square" rtlCol="0">
                    <a:spAutoFit/>
                  </a:bodyPr>
                  <a:lstStyle/>
                  <a:p>
                    <a:pPr algn="ctr"/>
                    <a:r>
                      <a:rPr lang="en-US" sz="1600" dirty="0" err="1" smtClean="0">
                        <a:latin typeface="+mn-lt"/>
                      </a:rPr>
                      <a:t>Glåma</a:t>
                    </a:r>
                    <a:r>
                      <a:rPr lang="en-US" sz="1600" dirty="0" smtClean="0">
                        <a:latin typeface="+mn-lt"/>
                      </a:rPr>
                      <a:t> watershed</a:t>
                    </a:r>
                    <a:endParaRPr lang="en-US" sz="1600" dirty="0">
                      <a:latin typeface="+mn-lt"/>
                    </a:endParaRPr>
                  </a:p>
                </p:txBody>
              </p:sp>
              <p:pic>
                <p:nvPicPr>
                  <p:cNvPr id="32" name="Рисунок 31" descr="hg_dep_2016_glomma.GIF"/>
                  <p:cNvPicPr>
                    <a:picLocks noChangeAspect="1"/>
                  </p:cNvPicPr>
                  <p:nvPr/>
                </p:nvPicPr>
                <p:blipFill>
                  <a:blip r:embed="rId6" cstate="print"/>
                  <a:stretch>
                    <a:fillRect/>
                  </a:stretch>
                </p:blipFill>
                <p:spPr>
                  <a:xfrm>
                    <a:off x="4260914" y="1795175"/>
                    <a:ext cx="1743959" cy="2699628"/>
                  </a:xfrm>
                  <a:prstGeom prst="rect">
                    <a:avLst/>
                  </a:prstGeom>
                  <a:effectLst>
                    <a:outerShdw blurRad="50800" dist="38100" dir="2700000" algn="tl" rotWithShape="0">
                      <a:prstClr val="black">
                        <a:alpha val="40000"/>
                      </a:prstClr>
                    </a:outerShdw>
                  </a:effectLst>
                </p:spPr>
              </p:pic>
            </p:grpSp>
          </p:grpSp>
          <p:sp>
            <p:nvSpPr>
              <p:cNvPr id="29" name="Прямоугольник 28"/>
              <p:cNvSpPr/>
              <p:nvPr/>
            </p:nvSpPr>
            <p:spPr>
              <a:xfrm>
                <a:off x="3289955" y="1682683"/>
                <a:ext cx="1885360" cy="27856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5" name="Прямая соединительная линия 144"/>
            <p:cNvCxnSpPr/>
            <p:nvPr/>
          </p:nvCxnSpPr>
          <p:spPr>
            <a:xfrm flipH="1">
              <a:off x="1878806" y="1690688"/>
              <a:ext cx="1412082" cy="1895475"/>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7" name="Прямая соединительная линия 146"/>
            <p:cNvCxnSpPr/>
            <p:nvPr/>
          </p:nvCxnSpPr>
          <p:spPr>
            <a:xfrm flipH="1" flipV="1">
              <a:off x="1883568" y="3795713"/>
              <a:ext cx="1412082" cy="67151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07" name="Прямоугольник 11"/>
          <p:cNvSpPr>
            <a:spLocks noChangeArrowheads="1"/>
          </p:cNvSpPr>
          <p:nvPr/>
        </p:nvSpPr>
        <p:spPr bwMode="auto">
          <a:xfrm>
            <a:off x="0" y="0"/>
            <a:ext cx="9144000" cy="338554"/>
          </a:xfrm>
          <a:prstGeom prst="rect">
            <a:avLst/>
          </a:prstGeom>
          <a:noFill/>
          <a:ln w="9525">
            <a:noFill/>
            <a:miter lim="800000"/>
            <a:headEnd/>
            <a:tailEnd/>
          </a:ln>
        </p:spPr>
        <p:txBody>
          <a:bodyPr>
            <a:spAutoFit/>
          </a:bodyPr>
          <a:lstStyle/>
          <a:p>
            <a:pPr>
              <a:tabLst>
                <a:tab pos="3051175" algn="l"/>
              </a:tabLst>
            </a:pPr>
            <a:r>
              <a:rPr lang="en-US" sz="1600" i="1" dirty="0" smtClean="0">
                <a:solidFill>
                  <a:schemeClr val="accent3">
                    <a:lumMod val="75000"/>
                  </a:schemeClr>
                </a:solidFill>
              </a:rPr>
              <a:t>Operational </a:t>
            </a:r>
            <a:r>
              <a:rPr lang="en-US" sz="1600" i="1" dirty="0" err="1" smtClean="0">
                <a:solidFill>
                  <a:schemeClr val="accent3">
                    <a:lumMod val="75000"/>
                  </a:schemeClr>
                </a:solidFill>
              </a:rPr>
              <a:t>modelling</a:t>
            </a:r>
            <a:r>
              <a:rPr lang="en-US" sz="1600" i="1" dirty="0" smtClean="0">
                <a:solidFill>
                  <a:schemeClr val="accent3">
                    <a:lumMod val="75000"/>
                  </a:schemeClr>
                </a:solidFill>
              </a:rPr>
              <a:t> and co-operation </a:t>
            </a:r>
            <a:r>
              <a:rPr lang="en-US" sz="1600" i="1" dirty="0">
                <a:solidFill>
                  <a:schemeClr val="accent3">
                    <a:lumMod val="75000"/>
                  </a:schemeClr>
                </a:solidFill>
              </a:rPr>
              <a:t>with </a:t>
            </a:r>
            <a:r>
              <a:rPr lang="en-US" sz="1600" i="1" dirty="0" smtClean="0">
                <a:solidFill>
                  <a:schemeClr val="accent3">
                    <a:lumMod val="75000"/>
                  </a:schemeClr>
                </a:solidFill>
              </a:rPr>
              <a:t>WGE</a:t>
            </a:r>
            <a:endParaRPr lang="ru-RU" sz="1600" i="1"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35"/>
          <p:cNvSpPr>
            <a:spLocks noChangeArrowheads="1"/>
          </p:cNvSpPr>
          <p:nvPr/>
        </p:nvSpPr>
        <p:spPr bwMode="auto">
          <a:xfrm>
            <a:off x="4629873" y="6494463"/>
            <a:ext cx="4495077" cy="344487"/>
          </a:xfrm>
          <a:prstGeom prst="rect">
            <a:avLst/>
          </a:prstGeom>
          <a:ln w="6350" algn="ctr">
            <a:noFill/>
            <a:miter lim="800000"/>
            <a:headEnd/>
            <a:tailEnd/>
          </a:ln>
          <a:effectLst/>
        </p:spPr>
        <p:txBody>
          <a:bodyPr wrap="none" anchor="ctr"/>
          <a:lstStyle/>
          <a:p>
            <a:endParaRPr lang="en-US"/>
          </a:p>
        </p:txBody>
      </p:sp>
      <p:grpSp>
        <p:nvGrpSpPr>
          <p:cNvPr id="27" name="Группа 26"/>
          <p:cNvGrpSpPr/>
          <p:nvPr/>
        </p:nvGrpSpPr>
        <p:grpSpPr>
          <a:xfrm>
            <a:off x="741891" y="1711939"/>
            <a:ext cx="3158305" cy="2866278"/>
            <a:chOff x="741891" y="1711939"/>
            <a:chExt cx="3158305" cy="2866278"/>
          </a:xfrm>
        </p:grpSpPr>
        <p:pic>
          <p:nvPicPr>
            <p:cNvPr id="15" name="Рисунок 14" descr="bap_conc_2017_miller.gif"/>
            <p:cNvPicPr>
              <a:picLocks noChangeAspect="1"/>
            </p:cNvPicPr>
            <p:nvPr/>
          </p:nvPicPr>
          <p:blipFill>
            <a:blip r:embed="rId3" cstate="print"/>
            <a:stretch>
              <a:fillRect/>
            </a:stretch>
          </p:blipFill>
          <p:spPr>
            <a:xfrm>
              <a:off x="741891" y="2097512"/>
              <a:ext cx="3158305" cy="2480705"/>
            </a:xfrm>
            <a:prstGeom prst="rect">
              <a:avLst/>
            </a:prstGeom>
            <a:ln>
              <a:noFill/>
            </a:ln>
          </p:spPr>
        </p:pic>
        <p:sp>
          <p:nvSpPr>
            <p:cNvPr id="5" name="Text Box 9"/>
            <p:cNvSpPr txBox="1">
              <a:spLocks noChangeArrowheads="1"/>
            </p:cNvSpPr>
            <p:nvPr/>
          </p:nvSpPr>
          <p:spPr bwMode="auto">
            <a:xfrm>
              <a:off x="846235" y="1711939"/>
              <a:ext cx="2933495" cy="338554"/>
            </a:xfrm>
            <a:prstGeom prst="rect">
              <a:avLst/>
            </a:prstGeom>
            <a:noFill/>
            <a:ln w="9525">
              <a:noFill/>
              <a:miter lim="800000"/>
              <a:headEnd/>
              <a:tailEnd/>
            </a:ln>
            <a:effectLst/>
          </p:spPr>
          <p:txBody>
            <a:bodyPr wrap="none">
              <a:spAutoFit/>
            </a:bodyPr>
            <a:lstStyle/>
            <a:p>
              <a:r>
                <a:rPr lang="en-US" sz="1600" dirty="0" smtClean="0">
                  <a:latin typeface="+mn-lt"/>
                </a:rPr>
                <a:t>B(a)P a</a:t>
              </a:r>
              <a:r>
                <a:rPr lang="en-US" sz="1600" b="0" dirty="0" smtClean="0">
                  <a:latin typeface="+mn-lt"/>
                </a:rPr>
                <a:t>ir concentration (2017)</a:t>
              </a:r>
              <a:endParaRPr lang="ru-RU" sz="1600" b="0" dirty="0">
                <a:latin typeface="+mn-lt"/>
              </a:endParaRPr>
            </a:p>
          </p:txBody>
        </p:sp>
      </p:grpSp>
      <p:sp>
        <p:nvSpPr>
          <p:cNvPr id="13" name="Text Box 23"/>
          <p:cNvSpPr txBox="1">
            <a:spLocks noChangeArrowheads="1"/>
          </p:cNvSpPr>
          <p:nvPr/>
        </p:nvSpPr>
        <p:spPr bwMode="auto">
          <a:xfrm>
            <a:off x="830418" y="4860606"/>
            <a:ext cx="5041765" cy="338554"/>
          </a:xfrm>
          <a:prstGeom prst="rect">
            <a:avLst/>
          </a:prstGeom>
          <a:noFill/>
          <a:ln w="9525">
            <a:noFill/>
            <a:miter lim="800000"/>
            <a:headEnd/>
            <a:tailEnd/>
          </a:ln>
          <a:effectLst/>
        </p:spPr>
        <p:txBody>
          <a:bodyPr wrap="none">
            <a:spAutoFit/>
          </a:bodyPr>
          <a:lstStyle/>
          <a:p>
            <a:r>
              <a:rPr lang="en-US" sz="1600" b="1" dirty="0" err="1" smtClean="0">
                <a:latin typeface="+mn-lt"/>
              </a:rPr>
              <a:t>Exceedances</a:t>
            </a:r>
            <a:r>
              <a:rPr lang="en-US" sz="1600" b="1" dirty="0" smtClean="0">
                <a:latin typeface="+mn-lt"/>
              </a:rPr>
              <a:t> of B(a)P limits in EMEP countries:</a:t>
            </a:r>
            <a:endParaRPr lang="ru-RU" sz="1600" b="1" dirty="0">
              <a:latin typeface="+mn-lt"/>
            </a:endParaRPr>
          </a:p>
        </p:txBody>
      </p:sp>
      <p:sp>
        <p:nvSpPr>
          <p:cNvPr id="14" name="Text Box 23"/>
          <p:cNvSpPr txBox="1">
            <a:spLocks noChangeArrowheads="1"/>
          </p:cNvSpPr>
          <p:nvPr/>
        </p:nvSpPr>
        <p:spPr bwMode="auto">
          <a:xfrm>
            <a:off x="0" y="6154842"/>
            <a:ext cx="9144000" cy="338554"/>
          </a:xfrm>
          <a:prstGeom prst="rect">
            <a:avLst/>
          </a:prstGeom>
          <a:noFill/>
          <a:ln w="9525">
            <a:noFill/>
            <a:miter lim="800000"/>
            <a:headEnd/>
            <a:tailEnd/>
          </a:ln>
          <a:effectLst/>
        </p:spPr>
        <p:txBody>
          <a:bodyPr wrap="square">
            <a:spAutoFit/>
          </a:bodyPr>
          <a:lstStyle/>
          <a:p>
            <a:pPr algn="ctr"/>
            <a:r>
              <a:rPr lang="en-US" sz="1600" b="1" dirty="0" smtClean="0">
                <a:solidFill>
                  <a:srgbClr val="003399"/>
                </a:solidFill>
                <a:latin typeface="+mn-lt"/>
              </a:rPr>
              <a:t>Exposure analysis requires co-operation with TF Health/WHO PAH group</a:t>
            </a:r>
            <a:endParaRPr lang="ru-RU" sz="1600" b="1" dirty="0">
              <a:solidFill>
                <a:srgbClr val="003399"/>
              </a:solidFill>
              <a:latin typeface="+mn-lt"/>
            </a:endParaRPr>
          </a:p>
        </p:txBody>
      </p:sp>
      <p:sp>
        <p:nvSpPr>
          <p:cNvPr id="18" name="Rectangle 24"/>
          <p:cNvSpPr>
            <a:spLocks noChangeArrowheads="1"/>
          </p:cNvSpPr>
          <p:nvPr/>
        </p:nvSpPr>
        <p:spPr bwMode="auto">
          <a:xfrm>
            <a:off x="0" y="290513"/>
            <a:ext cx="9144000" cy="615950"/>
          </a:xfrm>
          <a:prstGeom prst="rect">
            <a:avLst/>
          </a:prstGeom>
          <a:noFill/>
          <a:ln w="9525">
            <a:noFill/>
            <a:miter lim="800000"/>
            <a:headEnd/>
            <a:tailEnd/>
          </a:ln>
          <a:effectLst/>
        </p:spPr>
        <p:txBody>
          <a:bodyPr anchor="ctr"/>
          <a:lstStyle/>
          <a:p>
            <a:pPr algn="ctr" eaLnBrk="0" hangingPunct="0"/>
            <a:r>
              <a:rPr lang="en-US" sz="3600" dirty="0" smtClean="0">
                <a:solidFill>
                  <a:schemeClr val="tx2"/>
                </a:solidFill>
                <a:latin typeface="Tahoma" pitchFamily="34" charset="0"/>
              </a:rPr>
              <a:t>Human exposure to high B(a)P levels</a:t>
            </a:r>
            <a:endParaRPr lang="ru-RU" sz="3600" dirty="0">
              <a:solidFill>
                <a:schemeClr val="tx2"/>
              </a:solidFill>
              <a:latin typeface="Tahoma" pitchFamily="34" charset="0"/>
            </a:endParaRPr>
          </a:p>
        </p:txBody>
      </p:sp>
      <p:sp>
        <p:nvSpPr>
          <p:cNvPr id="19" name="Rectangle 25"/>
          <p:cNvSpPr>
            <a:spLocks noChangeArrowheads="1"/>
          </p:cNvSpPr>
          <p:nvPr/>
        </p:nvSpPr>
        <p:spPr bwMode="auto">
          <a:xfrm>
            <a:off x="0" y="1054100"/>
            <a:ext cx="9144000" cy="454189"/>
          </a:xfrm>
          <a:prstGeom prst="rect">
            <a:avLst/>
          </a:prstGeom>
          <a:noFill/>
          <a:ln w="9525">
            <a:noFill/>
            <a:miter lim="800000"/>
            <a:headEnd/>
            <a:tailEnd/>
          </a:ln>
          <a:effectLst/>
        </p:spPr>
        <p:txBody>
          <a:bodyPr/>
          <a:lstStyle/>
          <a:p>
            <a:pPr marL="457200" indent="-457200" algn="ctr">
              <a:lnSpc>
                <a:spcPct val="110000"/>
              </a:lnSpc>
              <a:spcBef>
                <a:spcPct val="40000"/>
              </a:spcBef>
              <a:buClr>
                <a:schemeClr val="tx2"/>
              </a:buClr>
              <a:buFont typeface="Wingdings" pitchFamily="2" charset="2"/>
              <a:buNone/>
            </a:pPr>
            <a:r>
              <a:rPr lang="en-US" sz="2000" b="1" dirty="0" smtClean="0">
                <a:solidFill>
                  <a:schemeClr val="accent4"/>
                </a:solidFill>
              </a:rPr>
              <a:t>Model assessment of </a:t>
            </a:r>
            <a:r>
              <a:rPr lang="en-US" sz="2000" b="1" dirty="0" smtClean="0">
                <a:solidFill>
                  <a:schemeClr val="accent6">
                    <a:lumMod val="75000"/>
                  </a:schemeClr>
                </a:solidFill>
              </a:rPr>
              <a:t>target value </a:t>
            </a:r>
            <a:r>
              <a:rPr lang="en-US" sz="2000" b="1" dirty="0" err="1" smtClean="0">
                <a:solidFill>
                  <a:schemeClr val="accent6">
                    <a:lumMod val="75000"/>
                  </a:schemeClr>
                </a:solidFill>
              </a:rPr>
              <a:t>exceedances</a:t>
            </a:r>
            <a:r>
              <a:rPr lang="en-US" sz="2000" b="1" dirty="0" smtClean="0">
                <a:solidFill>
                  <a:schemeClr val="accent6">
                    <a:lumMod val="75000"/>
                  </a:schemeClr>
                </a:solidFill>
              </a:rPr>
              <a:t> </a:t>
            </a:r>
            <a:r>
              <a:rPr lang="en-US" sz="2000" b="1" dirty="0" smtClean="0">
                <a:solidFill>
                  <a:schemeClr val="accent4"/>
                </a:solidFill>
              </a:rPr>
              <a:t>of B(a)P air concentration</a:t>
            </a:r>
            <a:endParaRPr lang="en-US" sz="2000" b="1" dirty="0" smtClean="0">
              <a:solidFill>
                <a:schemeClr val="accent6">
                  <a:lumMod val="75000"/>
                </a:schemeClr>
              </a:solidFill>
            </a:endParaRPr>
          </a:p>
        </p:txBody>
      </p:sp>
      <p:sp>
        <p:nvSpPr>
          <p:cNvPr id="17" name="Прямоугольник 11"/>
          <p:cNvSpPr>
            <a:spLocks noChangeArrowheads="1"/>
          </p:cNvSpPr>
          <p:nvPr/>
        </p:nvSpPr>
        <p:spPr bwMode="auto">
          <a:xfrm>
            <a:off x="0" y="0"/>
            <a:ext cx="9144000" cy="338554"/>
          </a:xfrm>
          <a:prstGeom prst="rect">
            <a:avLst/>
          </a:prstGeom>
          <a:noFill/>
          <a:ln w="9525">
            <a:noFill/>
            <a:miter lim="800000"/>
            <a:headEnd/>
            <a:tailEnd/>
          </a:ln>
        </p:spPr>
        <p:txBody>
          <a:bodyPr>
            <a:spAutoFit/>
          </a:bodyPr>
          <a:lstStyle/>
          <a:p>
            <a:pPr>
              <a:tabLst>
                <a:tab pos="3051175" algn="l"/>
              </a:tabLst>
            </a:pPr>
            <a:r>
              <a:rPr lang="en-US" sz="1600" i="1" dirty="0" smtClean="0">
                <a:solidFill>
                  <a:schemeClr val="accent3">
                    <a:lumMod val="75000"/>
                  </a:schemeClr>
                </a:solidFill>
              </a:rPr>
              <a:t>Operational </a:t>
            </a:r>
            <a:r>
              <a:rPr lang="en-US" sz="1600" i="1" dirty="0" err="1" smtClean="0">
                <a:solidFill>
                  <a:schemeClr val="accent3">
                    <a:lumMod val="75000"/>
                  </a:schemeClr>
                </a:solidFill>
              </a:rPr>
              <a:t>modelling</a:t>
            </a:r>
            <a:r>
              <a:rPr lang="en-US" sz="1600" i="1" dirty="0" smtClean="0">
                <a:solidFill>
                  <a:schemeClr val="accent3">
                    <a:lumMod val="75000"/>
                  </a:schemeClr>
                </a:solidFill>
              </a:rPr>
              <a:t> and co-operation </a:t>
            </a:r>
            <a:r>
              <a:rPr lang="en-US" sz="1600" i="1" dirty="0">
                <a:solidFill>
                  <a:schemeClr val="accent3">
                    <a:lumMod val="75000"/>
                  </a:schemeClr>
                </a:solidFill>
              </a:rPr>
              <a:t>with </a:t>
            </a:r>
            <a:r>
              <a:rPr lang="en-US" sz="1600" i="1" dirty="0" smtClean="0">
                <a:solidFill>
                  <a:schemeClr val="accent3">
                    <a:lumMod val="75000"/>
                  </a:schemeClr>
                </a:solidFill>
              </a:rPr>
              <a:t>WGE</a:t>
            </a:r>
            <a:endParaRPr lang="ru-RU" sz="1600" i="1" dirty="0">
              <a:solidFill>
                <a:schemeClr val="accent3">
                  <a:lumMod val="75000"/>
                </a:schemeClr>
              </a:solidFill>
            </a:endParaRPr>
          </a:p>
        </p:txBody>
      </p:sp>
      <p:grpSp>
        <p:nvGrpSpPr>
          <p:cNvPr id="112" name="Группа 111"/>
          <p:cNvGrpSpPr/>
          <p:nvPr/>
        </p:nvGrpSpPr>
        <p:grpSpPr>
          <a:xfrm>
            <a:off x="4477138" y="1773948"/>
            <a:ext cx="4163007" cy="2864143"/>
            <a:chOff x="4523793" y="1764617"/>
            <a:chExt cx="4163007" cy="2864143"/>
          </a:xfrm>
        </p:grpSpPr>
        <p:sp>
          <p:nvSpPr>
            <p:cNvPr id="12" name="Text Box 9"/>
            <p:cNvSpPr txBox="1">
              <a:spLocks noChangeArrowheads="1"/>
            </p:cNvSpPr>
            <p:nvPr/>
          </p:nvSpPr>
          <p:spPr bwMode="auto">
            <a:xfrm>
              <a:off x="5166894" y="1764617"/>
              <a:ext cx="3463923" cy="584775"/>
            </a:xfrm>
            <a:prstGeom prst="rect">
              <a:avLst/>
            </a:prstGeom>
            <a:noFill/>
            <a:ln w="9525">
              <a:noFill/>
              <a:miter lim="800000"/>
              <a:headEnd/>
              <a:tailEnd/>
            </a:ln>
            <a:effectLst/>
          </p:spPr>
          <p:txBody>
            <a:bodyPr wrap="square">
              <a:spAutoFit/>
            </a:bodyPr>
            <a:lstStyle/>
            <a:p>
              <a:pPr algn="ctr"/>
              <a:r>
                <a:rPr lang="en-US" sz="1600" dirty="0" smtClean="0">
                  <a:latin typeface="+mn-lt"/>
                </a:rPr>
                <a:t>Population in areas with exceeded </a:t>
              </a:r>
              <a:r>
                <a:rPr lang="en-US" sz="1600" dirty="0" smtClean="0">
                  <a:solidFill>
                    <a:schemeClr val="accent6">
                      <a:lumMod val="75000"/>
                    </a:schemeClr>
                  </a:solidFill>
                  <a:latin typeface="+mn-lt"/>
                </a:rPr>
                <a:t>EU target value </a:t>
              </a:r>
              <a:r>
                <a:rPr lang="en-US" sz="1600" dirty="0" smtClean="0">
                  <a:latin typeface="+mn-lt"/>
                </a:rPr>
                <a:t>(1 </a:t>
              </a:r>
              <a:r>
                <a:rPr lang="en-US" sz="1600" dirty="0" err="1" smtClean="0">
                  <a:latin typeface="+mn-lt"/>
                </a:rPr>
                <a:t>ng</a:t>
              </a:r>
              <a:r>
                <a:rPr lang="en-US" sz="1600" dirty="0" smtClean="0">
                  <a:latin typeface="+mn-lt"/>
                </a:rPr>
                <a:t>/m</a:t>
              </a:r>
              <a:r>
                <a:rPr lang="en-US" sz="1600" baseline="30000" dirty="0" smtClean="0">
                  <a:latin typeface="+mn-lt"/>
                </a:rPr>
                <a:t>3</a:t>
              </a:r>
              <a:r>
                <a:rPr lang="en-US" sz="1600" dirty="0" smtClean="0">
                  <a:latin typeface="+mn-lt"/>
                </a:rPr>
                <a:t>) for B(a)P</a:t>
              </a:r>
              <a:endParaRPr lang="ru-RU" sz="1600" dirty="0">
                <a:latin typeface="+mn-lt"/>
              </a:endParaRPr>
            </a:p>
          </p:txBody>
        </p:sp>
        <p:graphicFrame>
          <p:nvGraphicFramePr>
            <p:cNvPr id="111" name="Диаграмма 110"/>
            <p:cNvGraphicFramePr/>
            <p:nvPr/>
          </p:nvGraphicFramePr>
          <p:xfrm>
            <a:off x="4523793" y="2304659"/>
            <a:ext cx="4163007" cy="2324101"/>
          </p:xfrm>
          <a:graphic>
            <a:graphicData uri="http://schemas.openxmlformats.org/drawingml/2006/chart">
              <c:chart xmlns:c="http://schemas.openxmlformats.org/drawingml/2006/chart" xmlns:r="http://schemas.openxmlformats.org/officeDocument/2006/relationships" r:id="rId4"/>
            </a:graphicData>
          </a:graphic>
        </p:graphicFrame>
      </p:grpSp>
      <p:sp>
        <p:nvSpPr>
          <p:cNvPr id="115" name="Скругленный прямоугольник 114"/>
          <p:cNvSpPr/>
          <p:nvPr/>
        </p:nvSpPr>
        <p:spPr>
          <a:xfrm>
            <a:off x="5093975" y="2724539"/>
            <a:ext cx="928755" cy="1558212"/>
          </a:xfrm>
          <a:prstGeom prst="roundRect">
            <a:avLst>
              <a:gd name="adj" fmla="val 8948"/>
            </a:avLst>
          </a:prstGeom>
          <a:noFill/>
          <a:ln w="31750">
            <a:solidFill>
              <a:srgbClr val="FF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8" name="Таблица 127"/>
          <p:cNvGraphicFramePr>
            <a:graphicFrameLocks noGrp="1"/>
          </p:cNvGraphicFramePr>
          <p:nvPr/>
        </p:nvGraphicFramePr>
        <p:xfrm>
          <a:off x="867745" y="5243806"/>
          <a:ext cx="7399178" cy="670560"/>
        </p:xfrm>
        <a:graphic>
          <a:graphicData uri="http://schemas.openxmlformats.org/drawingml/2006/table">
            <a:tbl>
              <a:tblPr>
                <a:tableStyleId>{69C7853C-536D-4A76-A0AE-DD22124D55A5}</a:tableStyleId>
              </a:tblPr>
              <a:tblGrid>
                <a:gridCol w="3515989"/>
                <a:gridCol w="3883189"/>
              </a:tblGrid>
              <a:tr h="307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EU target value (</a:t>
                      </a:r>
                      <a:r>
                        <a:rPr lang="en-US" sz="1600" dirty="0" smtClean="0">
                          <a:solidFill>
                            <a:schemeClr val="accent6">
                              <a:lumMod val="75000"/>
                            </a:schemeClr>
                          </a:solidFill>
                        </a:rPr>
                        <a:t>1 </a:t>
                      </a:r>
                      <a:r>
                        <a:rPr lang="en-US" sz="1600" dirty="0" err="1" smtClean="0">
                          <a:solidFill>
                            <a:schemeClr val="accent6">
                              <a:lumMod val="75000"/>
                            </a:schemeClr>
                          </a:solidFill>
                        </a:rPr>
                        <a:t>ng</a:t>
                      </a:r>
                      <a:r>
                        <a:rPr lang="en-US" sz="1600" dirty="0" smtClean="0">
                          <a:solidFill>
                            <a:schemeClr val="accent6">
                              <a:lumMod val="75000"/>
                            </a:schemeClr>
                          </a:solidFill>
                        </a:rPr>
                        <a:t>/m</a:t>
                      </a:r>
                      <a:r>
                        <a:rPr lang="en-US" sz="1600" baseline="30000" dirty="0" smtClean="0">
                          <a:solidFill>
                            <a:schemeClr val="accent6">
                              <a:lumMod val="75000"/>
                            </a:schemeClr>
                          </a:solidFill>
                        </a:rPr>
                        <a:t>3</a:t>
                      </a:r>
                      <a:r>
                        <a:rPr lang="en-US" sz="1600" dirty="0" smtClean="0"/>
                        <a:t>)</a:t>
                      </a:r>
                      <a:endParaRPr lang="en-US" sz="1600" dirty="0" smtClean="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C00000"/>
                          </a:solidFill>
                        </a:rPr>
                        <a:t>17%</a:t>
                      </a:r>
                      <a:r>
                        <a:rPr lang="en-US" sz="1600" dirty="0" smtClean="0"/>
                        <a:t> of urban (10% of total) population</a:t>
                      </a:r>
                      <a:endParaRPr lang="en-US" sz="1600" dirty="0" smtClean="0">
                        <a:latin typeface="+mn-lt"/>
                      </a:endParaRPr>
                    </a:p>
                  </a:txBody>
                  <a:tcPr/>
                </a:tc>
              </a:tr>
              <a:tr h="307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WHO reference level (</a:t>
                      </a:r>
                      <a:r>
                        <a:rPr lang="en-US" sz="1600" dirty="0" smtClean="0">
                          <a:solidFill>
                            <a:schemeClr val="accent6">
                              <a:lumMod val="75000"/>
                            </a:schemeClr>
                          </a:solidFill>
                        </a:rPr>
                        <a:t>0.12 </a:t>
                      </a:r>
                      <a:r>
                        <a:rPr lang="en-US" sz="1600" dirty="0" err="1" smtClean="0">
                          <a:solidFill>
                            <a:schemeClr val="accent6">
                              <a:lumMod val="75000"/>
                            </a:schemeClr>
                          </a:solidFill>
                        </a:rPr>
                        <a:t>ng</a:t>
                      </a:r>
                      <a:r>
                        <a:rPr lang="en-US" sz="1600" dirty="0" smtClean="0">
                          <a:solidFill>
                            <a:schemeClr val="accent6">
                              <a:lumMod val="75000"/>
                            </a:schemeClr>
                          </a:solidFill>
                        </a:rPr>
                        <a:t>/m</a:t>
                      </a:r>
                      <a:r>
                        <a:rPr lang="en-US" sz="1600" baseline="30000" dirty="0" smtClean="0">
                          <a:solidFill>
                            <a:schemeClr val="accent6">
                              <a:lumMod val="75000"/>
                            </a:schemeClr>
                          </a:solidFill>
                        </a:rPr>
                        <a:t>3</a:t>
                      </a:r>
                      <a:r>
                        <a:rPr lang="en-US" sz="1600" dirty="0" smtClean="0"/>
                        <a:t>)</a:t>
                      </a:r>
                      <a:endParaRPr lang="en-US" sz="1600" dirty="0" smtClean="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C00000"/>
                          </a:solidFill>
                        </a:rPr>
                        <a:t>46% </a:t>
                      </a:r>
                      <a:r>
                        <a:rPr lang="en-US" sz="1600" dirty="0" smtClean="0"/>
                        <a:t>of urban (75% of total) population</a:t>
                      </a:r>
                      <a:endParaRPr lang="en-US" sz="1600" dirty="0" smtClean="0">
                        <a:latin typeface="+mn-lt"/>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wipe(up)">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nodeType="with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wipe(left)">
                                      <p:cBhvr>
                                        <p:cTn id="24" dur="500"/>
                                        <p:tgtEl>
                                          <p:spTgt spid="1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 name="Rectangle 35"/>
          <p:cNvSpPr>
            <a:spLocks noChangeArrowheads="1"/>
          </p:cNvSpPr>
          <p:nvPr/>
        </p:nvSpPr>
        <p:spPr bwMode="auto">
          <a:xfrm>
            <a:off x="4629873" y="6494463"/>
            <a:ext cx="4495077" cy="344487"/>
          </a:xfrm>
          <a:prstGeom prst="rect">
            <a:avLst/>
          </a:prstGeom>
          <a:ln w="6350" algn="ctr">
            <a:noFill/>
            <a:miter lim="800000"/>
            <a:headEnd/>
            <a:tailEnd/>
          </a:ln>
          <a:effectLst/>
        </p:spPr>
        <p:txBody>
          <a:bodyPr wrap="none" anchor="ctr"/>
          <a:lstStyle/>
          <a:p>
            <a:endParaRPr lang="en-US"/>
          </a:p>
        </p:txBody>
      </p:sp>
      <p:grpSp>
        <p:nvGrpSpPr>
          <p:cNvPr id="92" name="Группа 91"/>
          <p:cNvGrpSpPr/>
          <p:nvPr/>
        </p:nvGrpSpPr>
        <p:grpSpPr>
          <a:xfrm>
            <a:off x="4889032" y="1554996"/>
            <a:ext cx="3698033" cy="5134207"/>
            <a:chOff x="4889032" y="1554996"/>
            <a:chExt cx="3698033" cy="5134207"/>
          </a:xfrm>
        </p:grpSpPr>
        <p:pic>
          <p:nvPicPr>
            <p:cNvPr id="79" name="Рисунок 78" descr="pm2.5_Cd_conc_2016_emep.gif"/>
            <p:cNvPicPr>
              <a:picLocks noChangeAspect="1"/>
            </p:cNvPicPr>
            <p:nvPr/>
          </p:nvPicPr>
          <p:blipFill>
            <a:blip r:embed="rId3" cstate="print"/>
            <a:stretch>
              <a:fillRect/>
            </a:stretch>
          </p:blipFill>
          <p:spPr>
            <a:xfrm>
              <a:off x="5208048" y="4488027"/>
              <a:ext cx="3060000" cy="1943100"/>
            </a:xfrm>
            <a:prstGeom prst="rect">
              <a:avLst/>
            </a:prstGeom>
          </p:spPr>
        </p:pic>
        <p:pic>
          <p:nvPicPr>
            <p:cNvPr id="80" name="Рисунок 79" descr="pm2.5_Cd_conc_2016_legend.gif"/>
            <p:cNvPicPr>
              <a:picLocks noChangeAspect="1"/>
            </p:cNvPicPr>
            <p:nvPr/>
          </p:nvPicPr>
          <p:blipFill>
            <a:blip r:embed="rId4" cstate="print"/>
            <a:stretch>
              <a:fillRect/>
            </a:stretch>
          </p:blipFill>
          <p:spPr>
            <a:xfrm>
              <a:off x="5452337" y="6473203"/>
              <a:ext cx="2571423" cy="216000"/>
            </a:xfrm>
            <a:prstGeom prst="rect">
              <a:avLst/>
            </a:prstGeom>
          </p:spPr>
        </p:pic>
        <p:sp>
          <p:nvSpPr>
            <p:cNvPr id="82" name="TextBox 81"/>
            <p:cNvSpPr txBox="1"/>
            <p:nvPr/>
          </p:nvSpPr>
          <p:spPr>
            <a:xfrm>
              <a:off x="4957456" y="4192553"/>
              <a:ext cx="3561185" cy="338554"/>
            </a:xfrm>
            <a:prstGeom prst="rect">
              <a:avLst/>
            </a:prstGeom>
            <a:noFill/>
          </p:spPr>
          <p:txBody>
            <a:bodyPr wrap="square" rtlCol="0">
              <a:spAutoFit/>
            </a:bodyPr>
            <a:lstStyle/>
            <a:p>
              <a:pPr algn="ctr"/>
              <a:r>
                <a:rPr lang="en-US" sz="1600" dirty="0" smtClean="0">
                  <a:latin typeface="+mj-lt"/>
                </a:rPr>
                <a:t>PM enrichment with </a:t>
              </a:r>
              <a:r>
                <a:rPr lang="en-US" sz="1600" dirty="0" err="1" smtClean="0">
                  <a:solidFill>
                    <a:schemeClr val="accent6">
                      <a:lumMod val="75000"/>
                    </a:schemeClr>
                  </a:solidFill>
                  <a:latin typeface="+mj-lt"/>
                </a:rPr>
                <a:t>Cd</a:t>
              </a:r>
              <a:r>
                <a:rPr lang="en-US" sz="1600" dirty="0" smtClean="0">
                  <a:latin typeface="+mj-lt"/>
                </a:rPr>
                <a:t> (mg/kg)</a:t>
              </a:r>
              <a:endParaRPr lang="en-US" sz="1600" dirty="0">
                <a:latin typeface="+mj-lt"/>
              </a:endParaRPr>
            </a:p>
          </p:txBody>
        </p:sp>
        <p:pic>
          <p:nvPicPr>
            <p:cNvPr id="75" name="Рисунок 74" descr="pm2.5_BaP_conc_2016_emep.gif"/>
            <p:cNvPicPr>
              <a:picLocks noChangeAspect="1"/>
            </p:cNvPicPr>
            <p:nvPr/>
          </p:nvPicPr>
          <p:blipFill>
            <a:blip r:embed="rId5" cstate="print"/>
            <a:stretch>
              <a:fillRect/>
            </a:stretch>
          </p:blipFill>
          <p:spPr>
            <a:xfrm>
              <a:off x="5208048" y="1861914"/>
              <a:ext cx="3060000" cy="1943100"/>
            </a:xfrm>
            <a:prstGeom prst="rect">
              <a:avLst/>
            </a:prstGeom>
          </p:spPr>
        </p:pic>
        <p:pic>
          <p:nvPicPr>
            <p:cNvPr id="76" name="Рисунок 75" descr="pm2.5_BaP_conc_2016_legend.gif"/>
            <p:cNvPicPr>
              <a:picLocks noChangeAspect="1"/>
            </p:cNvPicPr>
            <p:nvPr/>
          </p:nvPicPr>
          <p:blipFill>
            <a:blip r:embed="rId6" cstate="print"/>
            <a:stretch>
              <a:fillRect/>
            </a:stretch>
          </p:blipFill>
          <p:spPr>
            <a:xfrm>
              <a:off x="5452334" y="3847126"/>
              <a:ext cx="2571428" cy="216000"/>
            </a:xfrm>
            <a:prstGeom prst="rect">
              <a:avLst/>
            </a:prstGeom>
          </p:spPr>
        </p:pic>
        <p:sp>
          <p:nvSpPr>
            <p:cNvPr id="83" name="TextBox 82"/>
            <p:cNvSpPr txBox="1"/>
            <p:nvPr/>
          </p:nvSpPr>
          <p:spPr>
            <a:xfrm>
              <a:off x="4889032" y="1554996"/>
              <a:ext cx="3698033" cy="338554"/>
            </a:xfrm>
            <a:prstGeom prst="rect">
              <a:avLst/>
            </a:prstGeom>
            <a:noFill/>
          </p:spPr>
          <p:txBody>
            <a:bodyPr wrap="square" rtlCol="0">
              <a:spAutoFit/>
            </a:bodyPr>
            <a:lstStyle/>
            <a:p>
              <a:pPr algn="ctr"/>
              <a:r>
                <a:rPr lang="en-US" sz="1600" dirty="0" smtClean="0">
                  <a:latin typeface="+mj-lt"/>
                </a:rPr>
                <a:t>PM enrichment with </a:t>
              </a:r>
              <a:r>
                <a:rPr lang="en-US" sz="1600" dirty="0" err="1" smtClean="0">
                  <a:solidFill>
                    <a:schemeClr val="accent6">
                      <a:lumMod val="75000"/>
                    </a:schemeClr>
                  </a:solidFill>
                  <a:latin typeface="+mj-lt"/>
                </a:rPr>
                <a:t>BaP</a:t>
              </a:r>
              <a:r>
                <a:rPr lang="en-US" sz="1600" dirty="0" smtClean="0">
                  <a:latin typeface="+mj-lt"/>
                </a:rPr>
                <a:t> (mg/kg)</a:t>
              </a:r>
              <a:endParaRPr lang="en-US" sz="1600" dirty="0">
                <a:latin typeface="+mj-lt"/>
              </a:endParaRPr>
            </a:p>
          </p:txBody>
        </p:sp>
      </p:grpSp>
      <p:sp>
        <p:nvSpPr>
          <p:cNvPr id="4" name="Rectangle 24"/>
          <p:cNvSpPr>
            <a:spLocks noChangeArrowheads="1"/>
          </p:cNvSpPr>
          <p:nvPr/>
        </p:nvSpPr>
        <p:spPr bwMode="auto">
          <a:xfrm>
            <a:off x="0" y="290513"/>
            <a:ext cx="9144000" cy="615950"/>
          </a:xfrm>
          <a:prstGeom prst="rect">
            <a:avLst/>
          </a:prstGeom>
          <a:noFill/>
          <a:ln w="9525">
            <a:noFill/>
            <a:miter lim="800000"/>
            <a:headEnd/>
            <a:tailEnd/>
          </a:ln>
          <a:effectLst/>
        </p:spPr>
        <p:txBody>
          <a:bodyPr anchor="ctr"/>
          <a:lstStyle/>
          <a:p>
            <a:pPr algn="ctr" eaLnBrk="0" hangingPunct="0"/>
            <a:r>
              <a:rPr lang="en-US" sz="3600" dirty="0" smtClean="0">
                <a:solidFill>
                  <a:schemeClr val="tx2"/>
                </a:solidFill>
                <a:latin typeface="Tahoma" pitchFamily="34" charset="0"/>
              </a:rPr>
              <a:t>Toxicity of atmospheric aerosol</a:t>
            </a:r>
            <a:endParaRPr lang="ru-RU" sz="3600" dirty="0">
              <a:solidFill>
                <a:schemeClr val="tx2"/>
              </a:solidFill>
              <a:latin typeface="Tahoma" pitchFamily="34" charset="0"/>
            </a:endParaRPr>
          </a:p>
        </p:txBody>
      </p:sp>
      <p:grpSp>
        <p:nvGrpSpPr>
          <p:cNvPr id="84" name="Группа 83"/>
          <p:cNvGrpSpPr/>
          <p:nvPr/>
        </p:nvGrpSpPr>
        <p:grpSpPr>
          <a:xfrm>
            <a:off x="531855" y="1996736"/>
            <a:ext cx="4049486" cy="3009023"/>
            <a:chOff x="531855" y="2164694"/>
            <a:chExt cx="4049486" cy="3009023"/>
          </a:xfrm>
        </p:grpSpPr>
        <p:sp>
          <p:nvSpPr>
            <p:cNvPr id="8" name="TextBox 7"/>
            <p:cNvSpPr txBox="1"/>
            <p:nvPr/>
          </p:nvSpPr>
          <p:spPr>
            <a:xfrm>
              <a:off x="531855" y="2164694"/>
              <a:ext cx="4049486" cy="338554"/>
            </a:xfrm>
            <a:prstGeom prst="rect">
              <a:avLst/>
            </a:prstGeom>
            <a:noFill/>
          </p:spPr>
          <p:txBody>
            <a:bodyPr wrap="square" rtlCol="0">
              <a:spAutoFit/>
            </a:bodyPr>
            <a:lstStyle/>
            <a:p>
              <a:pPr algn="ctr"/>
              <a:r>
                <a:rPr lang="en-US" sz="1600" dirty="0" smtClean="0">
                  <a:solidFill>
                    <a:schemeClr val="accent6">
                      <a:lumMod val="75000"/>
                    </a:schemeClr>
                  </a:solidFill>
                  <a:latin typeface="+mj-lt"/>
                </a:rPr>
                <a:t>PM2.5</a:t>
              </a:r>
              <a:r>
                <a:rPr lang="en-US" sz="1600" dirty="0" smtClean="0">
                  <a:latin typeface="+mj-lt"/>
                </a:rPr>
                <a:t> concentration in 2016 (MSC-W)</a:t>
              </a:r>
              <a:endParaRPr lang="en-US" sz="1600" dirty="0">
                <a:latin typeface="+mj-lt"/>
              </a:endParaRPr>
            </a:p>
          </p:txBody>
        </p:sp>
        <p:pic>
          <p:nvPicPr>
            <p:cNvPr id="72" name="Рисунок 71" descr="pm2.5_conc_2016_emep.gif"/>
            <p:cNvPicPr>
              <a:picLocks noChangeAspect="1"/>
            </p:cNvPicPr>
            <p:nvPr/>
          </p:nvPicPr>
          <p:blipFill>
            <a:blip r:embed="rId7" cstate="print"/>
            <a:stretch>
              <a:fillRect/>
            </a:stretch>
          </p:blipFill>
          <p:spPr>
            <a:xfrm>
              <a:off x="756598" y="2560914"/>
              <a:ext cx="3600000" cy="2286000"/>
            </a:xfrm>
            <a:prstGeom prst="rect">
              <a:avLst/>
            </a:prstGeom>
          </p:spPr>
        </p:pic>
        <p:pic>
          <p:nvPicPr>
            <p:cNvPr id="73" name="Рисунок 72" descr="pm2.5_conc_2016_legend.gif"/>
            <p:cNvPicPr>
              <a:picLocks noChangeAspect="1"/>
            </p:cNvPicPr>
            <p:nvPr/>
          </p:nvPicPr>
          <p:blipFill>
            <a:blip r:embed="rId8" cstate="print"/>
            <a:stretch>
              <a:fillRect/>
            </a:stretch>
          </p:blipFill>
          <p:spPr>
            <a:xfrm>
              <a:off x="1270884" y="4957717"/>
              <a:ext cx="2571429" cy="216000"/>
            </a:xfrm>
            <a:prstGeom prst="rect">
              <a:avLst/>
            </a:prstGeom>
          </p:spPr>
        </p:pic>
      </p:grpSp>
      <p:sp>
        <p:nvSpPr>
          <p:cNvPr id="74" name="Rectangle 25"/>
          <p:cNvSpPr>
            <a:spLocks noChangeArrowheads="1"/>
          </p:cNvSpPr>
          <p:nvPr/>
        </p:nvSpPr>
        <p:spPr bwMode="auto">
          <a:xfrm>
            <a:off x="0" y="1054100"/>
            <a:ext cx="9144000" cy="454189"/>
          </a:xfrm>
          <a:prstGeom prst="rect">
            <a:avLst/>
          </a:prstGeom>
          <a:noFill/>
          <a:ln w="9525">
            <a:noFill/>
            <a:miter lim="800000"/>
            <a:headEnd/>
            <a:tailEnd/>
          </a:ln>
          <a:effectLst/>
        </p:spPr>
        <p:txBody>
          <a:bodyPr/>
          <a:lstStyle/>
          <a:p>
            <a:pPr marL="457200" indent="-457200" algn="ctr">
              <a:lnSpc>
                <a:spcPct val="110000"/>
              </a:lnSpc>
              <a:spcBef>
                <a:spcPct val="40000"/>
              </a:spcBef>
              <a:buClr>
                <a:schemeClr val="tx2"/>
              </a:buClr>
            </a:pPr>
            <a:r>
              <a:rPr lang="en-US" sz="2000" b="1" dirty="0" smtClean="0">
                <a:solidFill>
                  <a:schemeClr val="accent4"/>
                </a:solidFill>
              </a:rPr>
              <a:t>Estimates of </a:t>
            </a:r>
            <a:r>
              <a:rPr lang="en-US" sz="2000" b="1" dirty="0" smtClean="0">
                <a:solidFill>
                  <a:schemeClr val="accent6">
                    <a:lumMod val="75000"/>
                  </a:schemeClr>
                </a:solidFill>
              </a:rPr>
              <a:t>PM2.5 enrichment </a:t>
            </a:r>
            <a:r>
              <a:rPr lang="en-US" sz="2000" b="1" dirty="0" smtClean="0">
                <a:solidFill>
                  <a:schemeClr val="accent4"/>
                </a:solidFill>
              </a:rPr>
              <a:t>with heavy metals and POPs</a:t>
            </a:r>
            <a:endParaRPr lang="en-GB" sz="2000" b="1" dirty="0">
              <a:solidFill>
                <a:schemeClr val="accent4"/>
              </a:solidFill>
            </a:endParaRPr>
          </a:p>
        </p:txBody>
      </p:sp>
      <p:grpSp>
        <p:nvGrpSpPr>
          <p:cNvPr id="93" name="Группа 92"/>
          <p:cNvGrpSpPr/>
          <p:nvPr/>
        </p:nvGrpSpPr>
        <p:grpSpPr>
          <a:xfrm>
            <a:off x="6130218" y="2836398"/>
            <a:ext cx="951723" cy="3153856"/>
            <a:chOff x="6130218" y="2836398"/>
            <a:chExt cx="951723" cy="3153856"/>
          </a:xfrm>
        </p:grpSpPr>
        <p:sp>
          <p:nvSpPr>
            <p:cNvPr id="87" name="Овал 86"/>
            <p:cNvSpPr/>
            <p:nvPr/>
          </p:nvSpPr>
          <p:spPr>
            <a:xfrm>
              <a:off x="6680724" y="5318449"/>
              <a:ext cx="401217" cy="6718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Овал 87"/>
            <p:cNvSpPr/>
            <p:nvPr/>
          </p:nvSpPr>
          <p:spPr>
            <a:xfrm>
              <a:off x="6130218" y="5480181"/>
              <a:ext cx="223936" cy="295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Овал 88"/>
            <p:cNvSpPr/>
            <p:nvPr/>
          </p:nvSpPr>
          <p:spPr>
            <a:xfrm>
              <a:off x="6410137" y="5554826"/>
              <a:ext cx="227045" cy="230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Овал 89"/>
            <p:cNvSpPr/>
            <p:nvPr/>
          </p:nvSpPr>
          <p:spPr>
            <a:xfrm>
              <a:off x="6186196" y="2836398"/>
              <a:ext cx="634482" cy="485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Прямоугольник 11"/>
          <p:cNvSpPr>
            <a:spLocks noChangeArrowheads="1"/>
          </p:cNvSpPr>
          <p:nvPr/>
        </p:nvSpPr>
        <p:spPr bwMode="auto">
          <a:xfrm>
            <a:off x="0" y="0"/>
            <a:ext cx="9144000" cy="338554"/>
          </a:xfrm>
          <a:prstGeom prst="rect">
            <a:avLst/>
          </a:prstGeom>
          <a:noFill/>
          <a:ln w="9525">
            <a:noFill/>
            <a:miter lim="800000"/>
            <a:headEnd/>
            <a:tailEnd/>
          </a:ln>
        </p:spPr>
        <p:txBody>
          <a:bodyPr>
            <a:spAutoFit/>
          </a:bodyPr>
          <a:lstStyle/>
          <a:p>
            <a:pPr>
              <a:tabLst>
                <a:tab pos="3051175" algn="l"/>
              </a:tabLst>
            </a:pPr>
            <a:r>
              <a:rPr lang="en-US" sz="1600" i="1" dirty="0" smtClean="0">
                <a:solidFill>
                  <a:schemeClr val="accent3">
                    <a:lumMod val="75000"/>
                  </a:schemeClr>
                </a:solidFill>
              </a:rPr>
              <a:t>Operational </a:t>
            </a:r>
            <a:r>
              <a:rPr lang="en-US" sz="1600" i="1" dirty="0" err="1" smtClean="0">
                <a:solidFill>
                  <a:schemeClr val="accent3">
                    <a:lumMod val="75000"/>
                  </a:schemeClr>
                </a:solidFill>
              </a:rPr>
              <a:t>modelling</a:t>
            </a:r>
            <a:r>
              <a:rPr lang="en-US" sz="1600" i="1" dirty="0" smtClean="0">
                <a:solidFill>
                  <a:schemeClr val="accent3">
                    <a:lumMod val="75000"/>
                  </a:schemeClr>
                </a:solidFill>
              </a:rPr>
              <a:t> and co-operation </a:t>
            </a:r>
            <a:r>
              <a:rPr lang="en-US" sz="1600" i="1" dirty="0">
                <a:solidFill>
                  <a:schemeClr val="accent3">
                    <a:lumMod val="75000"/>
                  </a:schemeClr>
                </a:solidFill>
              </a:rPr>
              <a:t>with </a:t>
            </a:r>
            <a:r>
              <a:rPr lang="en-US" sz="1600" i="1" dirty="0" smtClean="0">
                <a:solidFill>
                  <a:schemeClr val="accent3">
                    <a:lumMod val="75000"/>
                  </a:schemeClr>
                </a:solidFill>
              </a:rPr>
              <a:t>WGE</a:t>
            </a:r>
            <a:endParaRPr lang="ru-RU" sz="1600" i="1" dirty="0">
              <a:solidFill>
                <a:schemeClr val="accent3">
                  <a:lumMod val="75000"/>
                </a:schemeClr>
              </a:solidFill>
            </a:endParaRPr>
          </a:p>
        </p:txBody>
      </p:sp>
      <p:grpSp>
        <p:nvGrpSpPr>
          <p:cNvPr id="23" name="Group 32"/>
          <p:cNvGrpSpPr>
            <a:grpSpLocks/>
          </p:cNvGrpSpPr>
          <p:nvPr/>
        </p:nvGrpSpPr>
        <p:grpSpPr bwMode="auto">
          <a:xfrm>
            <a:off x="597152" y="5166978"/>
            <a:ext cx="7940352" cy="855662"/>
            <a:chOff x="342" y="2080"/>
            <a:chExt cx="4987" cy="470"/>
          </a:xfrm>
        </p:grpSpPr>
        <p:sp useBgFill="1">
          <p:nvSpPr>
            <p:cNvPr id="24" name="Rectangle 33"/>
            <p:cNvSpPr>
              <a:spLocks noChangeArrowheads="1"/>
            </p:cNvSpPr>
            <p:nvPr/>
          </p:nvSpPr>
          <p:spPr bwMode="auto">
            <a:xfrm>
              <a:off x="342" y="2080"/>
              <a:ext cx="4969" cy="469"/>
            </a:xfrm>
            <a:prstGeom prst="rect">
              <a:avLst/>
            </a:prstGeom>
            <a:ln w="9525">
              <a:noFill/>
              <a:miter lim="800000"/>
              <a:headEnd/>
              <a:tailEnd/>
            </a:ln>
            <a:effectLst/>
          </p:spPr>
          <p:txBody>
            <a:bodyPr wrap="none" anchor="ctr"/>
            <a:lstStyle/>
            <a:p>
              <a:endParaRPr lang="en-US"/>
            </a:p>
          </p:txBody>
        </p:sp>
        <p:sp>
          <p:nvSpPr>
            <p:cNvPr id="25" name="Text Box 34"/>
            <p:cNvSpPr txBox="1">
              <a:spLocks noChangeArrowheads="1"/>
            </p:cNvSpPr>
            <p:nvPr/>
          </p:nvSpPr>
          <p:spPr bwMode="auto">
            <a:xfrm>
              <a:off x="355" y="2081"/>
              <a:ext cx="4974" cy="469"/>
            </a:xfrm>
            <a:prstGeom prst="rect">
              <a:avLst/>
            </a:prstGeom>
            <a:solidFill>
              <a:srgbClr val="000080">
                <a:alpha val="60001"/>
              </a:srgbClr>
            </a:solidFill>
            <a:ln w="9525">
              <a:noFill/>
              <a:miter lim="800000"/>
              <a:headEnd/>
              <a:tailEnd/>
            </a:ln>
            <a:effectLst/>
          </p:spPr>
          <p:txBody>
            <a:bodyPr anchor="ctr" anchorCtr="1"/>
            <a:lstStyle/>
            <a:p>
              <a:pPr algn="ctr"/>
              <a:r>
                <a:rPr lang="en-US" dirty="0" smtClean="0">
                  <a:solidFill>
                    <a:srgbClr val="FFFFFF"/>
                  </a:solidFill>
                  <a:latin typeface="Tahoma" pitchFamily="34" charset="0"/>
                </a:rPr>
                <a:t>Aerosol enrichment with toxic pollutants may imply additional risks for human health and requires attention of the effect community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up)">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840767" y="1790074"/>
          <a:ext cx="7454149" cy="3434526"/>
        </p:xfrm>
        <a:graphic>
          <a:graphicData uri="http://schemas.openxmlformats.org/drawingml/2006/table">
            <a:tbl>
              <a:tblPr firstRow="1" bandRow="1">
                <a:tableStyleId>{69C7853C-536D-4A76-A0AE-DD22124D55A5}</a:tableStyleId>
              </a:tblPr>
              <a:tblGrid>
                <a:gridCol w="1413365"/>
                <a:gridCol w="2821724"/>
                <a:gridCol w="1576873"/>
                <a:gridCol w="1642187"/>
              </a:tblGrid>
              <a:tr h="240163">
                <a:tc rowSpan="2">
                  <a:txBody>
                    <a:bodyPr/>
                    <a:lstStyle/>
                    <a:p>
                      <a:r>
                        <a:rPr lang="en-US" sz="1400" b="1" i="0" dirty="0" smtClean="0">
                          <a:solidFill>
                            <a:srgbClr val="FFFFFF"/>
                          </a:solidFill>
                        </a:rPr>
                        <a:t>Substance</a:t>
                      </a:r>
                      <a:endParaRPr lang="ru-RU" sz="1400" b="1" i="0" dirty="0">
                        <a:solidFill>
                          <a:srgbClr val="FFFFFF"/>
                        </a:solidFill>
                      </a:endParaRPr>
                    </a:p>
                  </a:txBody>
                  <a:tcPr anchor="ctr">
                    <a:lnR w="127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8686B4"/>
                    </a:solidFill>
                  </a:tcPr>
                </a:tc>
                <a:tc rowSpan="2">
                  <a:txBody>
                    <a:bodyPr/>
                    <a:lstStyle/>
                    <a:p>
                      <a:pPr algn="ctr"/>
                      <a:r>
                        <a:rPr lang="en-US" sz="1400" b="1" i="0" dirty="0" smtClean="0">
                          <a:solidFill>
                            <a:srgbClr val="FFFFFF"/>
                          </a:solidFill>
                        </a:rPr>
                        <a:t>Toxicity for </a:t>
                      </a:r>
                      <a:r>
                        <a:rPr lang="en-US" sz="1400" b="1" i="0" dirty="0" smtClean="0">
                          <a:solidFill>
                            <a:schemeClr val="tx2">
                              <a:lumMod val="20000"/>
                              <a:lumOff val="80000"/>
                            </a:schemeClr>
                          </a:solidFill>
                        </a:rPr>
                        <a:t>humans</a:t>
                      </a:r>
                      <a:endParaRPr lang="ru-RU" sz="1400" b="1" i="0" dirty="0">
                        <a:solidFill>
                          <a:schemeClr val="tx2">
                            <a:lumMod val="20000"/>
                            <a:lumOff val="80000"/>
                          </a:schemeClr>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8686B4"/>
                    </a:solidFill>
                  </a:tcPr>
                </a:tc>
                <a:tc gridSpan="2">
                  <a:txBody>
                    <a:bodyPr/>
                    <a:lstStyle/>
                    <a:p>
                      <a:pPr algn="ctr"/>
                      <a:r>
                        <a:rPr lang="en-US" sz="1400" b="1" i="0" dirty="0" smtClean="0">
                          <a:solidFill>
                            <a:srgbClr val="FFFFFF"/>
                          </a:solidFill>
                        </a:rPr>
                        <a:t>Toxicity for </a:t>
                      </a:r>
                      <a:r>
                        <a:rPr lang="en-US" sz="1400" b="1" i="0" dirty="0" smtClean="0">
                          <a:solidFill>
                            <a:schemeClr val="tx2">
                              <a:lumMod val="20000"/>
                              <a:lumOff val="80000"/>
                            </a:schemeClr>
                          </a:solidFill>
                        </a:rPr>
                        <a:t>aquatic organisms</a:t>
                      </a:r>
                      <a:endParaRPr lang="ru-RU" sz="1400" b="1" i="0" dirty="0">
                        <a:solidFill>
                          <a:schemeClr val="tx2">
                            <a:lumMod val="20000"/>
                            <a:lumOff val="80000"/>
                          </a:schemeClr>
                        </a:solidFill>
                      </a:endParaRPr>
                    </a:p>
                  </a:txBody>
                  <a:tcP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rgbClr val="8686B4"/>
                    </a:solidFill>
                  </a:tcPr>
                </a:tc>
                <a:tc hMerge="1">
                  <a:txBody>
                    <a:bodyPr/>
                    <a:lstStyle/>
                    <a:p>
                      <a:endParaRPr lang="ru-RU" dirty="0"/>
                    </a:p>
                  </a:txBody>
                  <a:tcPr>
                    <a:lnB w="12700" cap="flat" cmpd="sng" algn="ctr">
                      <a:solidFill>
                        <a:schemeClr val="tx1"/>
                      </a:solidFill>
                      <a:prstDash val="solid"/>
                      <a:round/>
                      <a:headEnd type="none" w="med" len="med"/>
                      <a:tailEnd type="none" w="med" len="med"/>
                    </a:lnB>
                  </a:tcPr>
                </a:tc>
              </a:tr>
              <a:tr h="287438">
                <a:tc vMerge="1">
                  <a:txBody>
                    <a:bodyPr/>
                    <a:lstStyle/>
                    <a:p>
                      <a:endParaRPr lang="ru-RU"/>
                    </a:p>
                  </a:txBody>
                  <a:tcPr/>
                </a:tc>
                <a:tc vMerge="1">
                  <a:txBody>
                    <a:bodyPr/>
                    <a:lstStyle/>
                    <a:p>
                      <a:endParaRPr lang="ru-RU"/>
                    </a:p>
                  </a:txBody>
                  <a:tcPr/>
                </a:tc>
                <a:tc>
                  <a:txBody>
                    <a:bodyPr/>
                    <a:lstStyle/>
                    <a:p>
                      <a:pPr marL="0" algn="ctr" defTabSz="914400" rtl="0" eaLnBrk="1" latinLnBrk="0" hangingPunct="1"/>
                      <a:r>
                        <a:rPr lang="en-US" sz="1400" b="0" i="0" kern="1200" dirty="0" smtClean="0">
                          <a:solidFill>
                            <a:srgbClr val="FFFFFF"/>
                          </a:solidFill>
                        </a:rPr>
                        <a:t>Effects</a:t>
                      </a:r>
                      <a:endParaRPr lang="ru-RU" sz="1400" b="0" i="0" kern="1200" dirty="0">
                        <a:solidFill>
                          <a:srgbClr val="FFFFFF"/>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8686B4"/>
                    </a:solidFill>
                  </a:tcPr>
                </a:tc>
                <a:tc>
                  <a:txBody>
                    <a:bodyPr/>
                    <a:lstStyle/>
                    <a:p>
                      <a:pPr marL="0" algn="ctr" defTabSz="914400" rtl="0" eaLnBrk="1" latinLnBrk="0" hangingPunct="1"/>
                      <a:r>
                        <a:rPr lang="en-US" sz="1400" b="0" i="0" kern="1200" dirty="0" smtClean="0">
                          <a:solidFill>
                            <a:srgbClr val="FFFFFF"/>
                          </a:solidFill>
                        </a:rPr>
                        <a:t>Threshold levels in freshwater **</a:t>
                      </a:r>
                      <a:endParaRPr lang="ru-RU" sz="1400" b="0" i="0" kern="1200" dirty="0">
                        <a:solidFill>
                          <a:srgbClr val="FFFFFF"/>
                        </a:solidFill>
                        <a:latin typeface="+mn-lt"/>
                        <a:ea typeface="+mn-ea"/>
                        <a:cs typeface="+mn-cs"/>
                      </a:endParaRPr>
                    </a:p>
                  </a:txBody>
                  <a:tcPr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8686B4"/>
                    </a:solidFill>
                  </a:tcPr>
                </a:tc>
              </a:tr>
              <a:tr h="352362">
                <a:tc>
                  <a:txBody>
                    <a:bodyPr/>
                    <a:lstStyle/>
                    <a:p>
                      <a:r>
                        <a:rPr lang="en-US" sz="1400" b="1" dirty="0" err="1" smtClean="0">
                          <a:solidFill>
                            <a:srgbClr val="003399"/>
                          </a:solidFill>
                        </a:rPr>
                        <a:t>Cd</a:t>
                      </a:r>
                      <a:endParaRPr lang="ru-RU" sz="1400" b="1" dirty="0">
                        <a:solidFill>
                          <a:srgbClr val="003399"/>
                        </a:solidFill>
                      </a:endParaRPr>
                    </a:p>
                  </a:txBody>
                  <a:tcPr anchor="ctr">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400" kern="1200" baseline="0" dirty="0" smtClean="0"/>
                        <a:t>C</a:t>
                      </a:r>
                      <a:r>
                        <a:rPr lang="en-US" sz="1400" kern="1200" dirty="0" smtClean="0"/>
                        <a:t>arcinogenic, mutagenic, </a:t>
                      </a:r>
                      <a:r>
                        <a:rPr lang="en-US" sz="1400" kern="1200" dirty="0" err="1" smtClean="0"/>
                        <a:t>reprotoxic</a:t>
                      </a:r>
                      <a:endParaRPr lang="ru-RU" sz="1400" dirty="0">
                        <a:solidFill>
                          <a:schemeClr val="tx1"/>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6">
                  <a:txBody>
                    <a:bodyPr/>
                    <a:lstStyle/>
                    <a:p>
                      <a:pPr marL="0" algn="ctr" defTabSz="914400" rtl="0" eaLnBrk="1" latinLnBrk="0" hangingPunct="1"/>
                      <a:r>
                        <a:rPr lang="en-US" sz="1400" kern="1200" dirty="0" smtClean="0"/>
                        <a:t>Acute and chronic</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tcPr>
                </a:tc>
                <a:tc>
                  <a:txBody>
                    <a:bodyPr/>
                    <a:lstStyle/>
                    <a:p>
                      <a:pPr algn="ctr">
                        <a:lnSpc>
                          <a:spcPct val="107000"/>
                        </a:lnSpc>
                        <a:spcAft>
                          <a:spcPts val="0"/>
                        </a:spcAft>
                      </a:pPr>
                      <a:r>
                        <a:rPr lang="en-US" sz="1400" kern="1200" dirty="0" smtClean="0"/>
                        <a:t>0.19 µg/L</a:t>
                      </a:r>
                      <a:endParaRPr lang="ru-RU" sz="1400" kern="1200" dirty="0" smtClean="0"/>
                    </a:p>
                  </a:txBody>
                  <a:tcPr marL="68580" marR="68580" marT="0" marB="0" anchor="ctr">
                    <a:lnL w="12700"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52362">
                <a:tc>
                  <a:txBody>
                    <a:bodyPr/>
                    <a:lstStyle/>
                    <a:p>
                      <a:r>
                        <a:rPr lang="en-US" sz="1400" b="1" dirty="0" err="1" smtClean="0">
                          <a:solidFill>
                            <a:srgbClr val="003399"/>
                          </a:solidFill>
                        </a:rPr>
                        <a:t>Pb</a:t>
                      </a:r>
                      <a:endParaRPr lang="ru-RU" sz="1400" b="1" dirty="0">
                        <a:solidFill>
                          <a:srgbClr val="003399"/>
                        </a:solidFill>
                      </a:endParaRP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400" kern="1200" dirty="0" err="1" smtClean="0"/>
                        <a:t>Reprotoxic</a:t>
                      </a:r>
                      <a:endParaRPr lang="ru-RU"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en-US"/>
                    </a:p>
                  </a:txBody>
                  <a:tcPr/>
                </a:tc>
                <a:tc>
                  <a:txBody>
                    <a:bodyPr/>
                    <a:lstStyle/>
                    <a:p>
                      <a:pPr algn="ctr">
                        <a:lnSpc>
                          <a:spcPct val="107000"/>
                        </a:lnSpc>
                        <a:spcAft>
                          <a:spcPts val="0"/>
                        </a:spcAft>
                      </a:pPr>
                      <a:r>
                        <a:rPr lang="en-US" sz="1400" kern="1200" dirty="0" smtClean="0"/>
                        <a:t>2.4 µg/L</a:t>
                      </a:r>
                      <a:endParaRPr lang="ru-RU" sz="1400" kern="1200" dirty="0" smtClean="0"/>
                    </a:p>
                  </a:txBody>
                  <a:tcPr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52362">
                <a:tc>
                  <a:txBody>
                    <a:bodyPr/>
                    <a:lstStyle/>
                    <a:p>
                      <a:r>
                        <a:rPr lang="en-US" sz="1400" b="1" dirty="0" smtClean="0">
                          <a:solidFill>
                            <a:srgbClr val="003399"/>
                          </a:solidFill>
                        </a:rPr>
                        <a:t>Mercury</a:t>
                      </a:r>
                      <a:endParaRPr lang="ru-RU" sz="1400" b="1" dirty="0">
                        <a:solidFill>
                          <a:srgbClr val="003399"/>
                        </a:solidFill>
                      </a:endParaRP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400" kern="1200" dirty="0" err="1" smtClean="0"/>
                        <a:t>Reprotoxic</a:t>
                      </a:r>
                      <a:endParaRPr lang="ru-RU"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en-US"/>
                    </a:p>
                  </a:txBody>
                  <a:tcPr/>
                </a:tc>
                <a:tc>
                  <a:txBody>
                    <a:bodyPr/>
                    <a:lstStyle/>
                    <a:p>
                      <a:pPr algn="ctr">
                        <a:lnSpc>
                          <a:spcPct val="107000"/>
                        </a:lnSpc>
                        <a:spcAft>
                          <a:spcPts val="0"/>
                        </a:spcAft>
                      </a:pPr>
                      <a:r>
                        <a:rPr lang="en-US" sz="1400" kern="1200" dirty="0" smtClean="0"/>
                        <a:t>0.057</a:t>
                      </a:r>
                      <a:r>
                        <a:rPr lang="en-US" sz="1400" kern="1200" dirty="0"/>
                        <a:t> </a:t>
                      </a:r>
                      <a:r>
                        <a:rPr lang="en-US" sz="1400" kern="1200" dirty="0" smtClean="0"/>
                        <a:t>µg/L</a:t>
                      </a:r>
                      <a:endParaRPr lang="ru-RU" sz="1400" kern="1200" dirty="0"/>
                    </a:p>
                  </a:txBody>
                  <a:tcPr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52362">
                <a:tc>
                  <a:txBody>
                    <a:bodyPr/>
                    <a:lstStyle/>
                    <a:p>
                      <a:r>
                        <a:rPr lang="en-US" sz="1400" b="1" dirty="0" smtClean="0">
                          <a:solidFill>
                            <a:srgbClr val="003399"/>
                          </a:solidFill>
                        </a:rPr>
                        <a:t>B[a]P</a:t>
                      </a:r>
                      <a:endParaRPr lang="ru-RU" sz="1400" b="1" dirty="0">
                        <a:solidFill>
                          <a:srgbClr val="003399"/>
                        </a:solidFill>
                      </a:endParaRP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400" kern="1200" baseline="0" dirty="0" smtClean="0"/>
                        <a:t>C</a:t>
                      </a:r>
                      <a:r>
                        <a:rPr lang="en-US" sz="1400" kern="1200" dirty="0" smtClean="0"/>
                        <a:t>arcinogenic, mutagenic, </a:t>
                      </a:r>
                      <a:r>
                        <a:rPr lang="en-US" sz="1400" kern="1200" dirty="0" err="1" smtClean="0"/>
                        <a:t>reprotoxic</a:t>
                      </a:r>
                      <a:endParaRPr lang="ru-RU" sz="1400" dirty="0">
                        <a:solidFill>
                          <a:schemeClr val="tx1"/>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en-US"/>
                    </a:p>
                  </a:txBody>
                  <a:tcPr/>
                </a:tc>
                <a:tc>
                  <a:txBody>
                    <a:bodyPr/>
                    <a:lstStyle/>
                    <a:p>
                      <a:pPr marL="0" algn="ctr" defTabSz="914400" rtl="0" eaLnBrk="1" latinLnBrk="0" hangingPunct="1"/>
                      <a:r>
                        <a:rPr lang="en-US" sz="1400" dirty="0" smtClean="0"/>
                        <a:t>0.89 µg/L</a:t>
                      </a:r>
                      <a:endParaRPr lang="ru-RU" sz="1400" kern="1200" dirty="0">
                        <a:solidFill>
                          <a:schemeClr val="tx1"/>
                        </a:solidFill>
                        <a:latin typeface="+mn-lt"/>
                        <a:ea typeface="+mn-ea"/>
                        <a:cs typeface="+mn-cs"/>
                      </a:endParaRPr>
                    </a:p>
                  </a:txBody>
                  <a:tcPr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52362">
                <a:tc>
                  <a:txBody>
                    <a:bodyPr/>
                    <a:lstStyle/>
                    <a:p>
                      <a:r>
                        <a:rPr lang="en-US" sz="1400" b="1" dirty="0" smtClean="0">
                          <a:solidFill>
                            <a:srgbClr val="003399"/>
                          </a:solidFill>
                        </a:rPr>
                        <a:t>PCBs</a:t>
                      </a:r>
                      <a:endParaRPr lang="ru-RU" sz="1400" b="1" dirty="0">
                        <a:solidFill>
                          <a:srgbClr val="003399"/>
                        </a:solidFill>
                      </a:endParaRP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400" kern="1200" dirty="0" smtClean="0"/>
                        <a:t>Carcinogenic, mutagenic</a:t>
                      </a:r>
                      <a:endParaRPr lang="en-US" sz="1400" kern="1200" dirty="0" smtClean="0">
                        <a:solidFill>
                          <a:schemeClr val="accent3">
                            <a:lumMod val="75000"/>
                          </a:schemeClr>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en-US"/>
                    </a:p>
                  </a:txBody>
                  <a:tcPr/>
                </a:tc>
                <a:tc>
                  <a:txBody>
                    <a:bodyPr/>
                    <a:lstStyle/>
                    <a:p>
                      <a:pPr marL="0" algn="ctr" defTabSz="914400" rtl="0" eaLnBrk="1" latinLnBrk="0" hangingPunct="1"/>
                      <a:r>
                        <a:rPr lang="en-US" sz="1400" kern="1200" dirty="0" smtClean="0"/>
                        <a:t>n/a</a:t>
                      </a:r>
                      <a:endParaRPr lang="ru-RU" sz="1400" kern="1200" dirty="0">
                        <a:solidFill>
                          <a:schemeClr val="tx1"/>
                        </a:solidFill>
                        <a:latin typeface="+mn-lt"/>
                        <a:ea typeface="+mn-ea"/>
                        <a:cs typeface="+mn-cs"/>
                      </a:endParaRPr>
                    </a:p>
                  </a:txBody>
                  <a:tcPr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52362">
                <a:tc>
                  <a:txBody>
                    <a:bodyPr/>
                    <a:lstStyle/>
                    <a:p>
                      <a:r>
                        <a:rPr lang="en-US" sz="1400" b="1" dirty="0" smtClean="0">
                          <a:solidFill>
                            <a:srgbClr val="003399"/>
                          </a:solidFill>
                        </a:rPr>
                        <a:t>HCB</a:t>
                      </a:r>
                      <a:endParaRPr lang="ru-RU" sz="1400" b="1" dirty="0">
                        <a:solidFill>
                          <a:srgbClr val="003399"/>
                        </a:solidFill>
                      </a:endParaRP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t>C</a:t>
                      </a:r>
                      <a:r>
                        <a:rPr lang="en-US" sz="1400" kern="1200" dirty="0" smtClean="0"/>
                        <a:t>arcinogenic, mutagenic and </a:t>
                      </a:r>
                      <a:r>
                        <a:rPr lang="en-US" sz="1400" kern="1200" dirty="0" err="1" smtClean="0"/>
                        <a:t>reprotoxic</a:t>
                      </a:r>
                      <a:endParaRPr lang="en-US" sz="1400" baseline="0" dirty="0" smtClean="0">
                        <a:solidFill>
                          <a:schemeClr val="accent3">
                            <a:lumMod val="75000"/>
                          </a:schemeClr>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n/a</a:t>
                      </a:r>
                      <a:endParaRPr lang="ru-RU" sz="1400" kern="1200" dirty="0" smtClean="0"/>
                    </a:p>
                  </a:txBody>
                  <a:tcPr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r>
            </a:tbl>
          </a:graphicData>
        </a:graphic>
      </p:graphicFrame>
      <p:sp>
        <p:nvSpPr>
          <p:cNvPr id="7" name="Rectangle 24"/>
          <p:cNvSpPr>
            <a:spLocks noChangeArrowheads="1"/>
          </p:cNvSpPr>
          <p:nvPr/>
        </p:nvSpPr>
        <p:spPr bwMode="auto">
          <a:xfrm>
            <a:off x="0" y="290513"/>
            <a:ext cx="9144000" cy="615950"/>
          </a:xfrm>
          <a:prstGeom prst="rect">
            <a:avLst/>
          </a:prstGeom>
          <a:noFill/>
          <a:ln w="9525">
            <a:noFill/>
            <a:miter lim="800000"/>
            <a:headEnd/>
            <a:tailEnd/>
          </a:ln>
          <a:effectLst/>
        </p:spPr>
        <p:txBody>
          <a:bodyPr anchor="ctr"/>
          <a:lstStyle/>
          <a:p>
            <a:pPr algn="ctr" eaLnBrk="0" hangingPunct="0"/>
            <a:r>
              <a:rPr lang="en-US" sz="3600" dirty="0" smtClean="0">
                <a:solidFill>
                  <a:schemeClr val="tx2"/>
                </a:solidFill>
                <a:latin typeface="Tahoma" pitchFamily="34" charset="0"/>
              </a:rPr>
              <a:t>HMs and POPs in EU REACH Regulation</a:t>
            </a:r>
          </a:p>
        </p:txBody>
      </p:sp>
      <p:sp>
        <p:nvSpPr>
          <p:cNvPr id="5" name="Rectangle 25"/>
          <p:cNvSpPr>
            <a:spLocks noChangeArrowheads="1"/>
          </p:cNvSpPr>
          <p:nvPr/>
        </p:nvSpPr>
        <p:spPr bwMode="auto">
          <a:xfrm>
            <a:off x="0" y="1054100"/>
            <a:ext cx="9144000" cy="454189"/>
          </a:xfrm>
          <a:prstGeom prst="rect">
            <a:avLst/>
          </a:prstGeom>
          <a:noFill/>
          <a:ln w="9525">
            <a:noFill/>
            <a:miter lim="800000"/>
            <a:headEnd/>
            <a:tailEnd/>
          </a:ln>
          <a:effectLst/>
        </p:spPr>
        <p:txBody>
          <a:bodyPr/>
          <a:lstStyle/>
          <a:p>
            <a:pPr marL="457200" indent="-457200" algn="ctr">
              <a:lnSpc>
                <a:spcPct val="110000"/>
              </a:lnSpc>
              <a:spcBef>
                <a:spcPct val="40000"/>
              </a:spcBef>
              <a:buClr>
                <a:schemeClr val="tx2"/>
              </a:buClr>
              <a:buFont typeface="Wingdings" pitchFamily="2" charset="2"/>
              <a:buNone/>
            </a:pPr>
            <a:r>
              <a:rPr lang="en-US" sz="2000" b="1" dirty="0" smtClean="0">
                <a:solidFill>
                  <a:schemeClr val="accent4"/>
                </a:solidFill>
              </a:rPr>
              <a:t>Classification of heavy metals and POPs as </a:t>
            </a:r>
            <a:r>
              <a:rPr lang="en-US" sz="2000" b="1" dirty="0" smtClean="0">
                <a:solidFill>
                  <a:schemeClr val="accent6">
                    <a:lumMod val="75000"/>
                  </a:schemeClr>
                </a:solidFill>
              </a:rPr>
              <a:t>toxic substances </a:t>
            </a:r>
            <a:r>
              <a:rPr lang="en-US" sz="2000" b="1" dirty="0" smtClean="0">
                <a:solidFill>
                  <a:schemeClr val="accent4"/>
                </a:solidFill>
              </a:rPr>
              <a:t>in EU REACH * </a:t>
            </a:r>
            <a:endParaRPr lang="en-GB" sz="2000" b="1" dirty="0">
              <a:solidFill>
                <a:schemeClr val="accent4"/>
              </a:solidFill>
            </a:endParaRPr>
          </a:p>
        </p:txBody>
      </p:sp>
      <p:sp>
        <p:nvSpPr>
          <p:cNvPr id="11" name="TextBox 10"/>
          <p:cNvSpPr txBox="1"/>
          <p:nvPr/>
        </p:nvSpPr>
        <p:spPr>
          <a:xfrm>
            <a:off x="775853" y="5887619"/>
            <a:ext cx="8345892" cy="461665"/>
          </a:xfrm>
          <a:prstGeom prst="rect">
            <a:avLst/>
          </a:prstGeom>
          <a:noFill/>
        </p:spPr>
        <p:txBody>
          <a:bodyPr wrap="square" rtlCol="0">
            <a:spAutoFit/>
          </a:bodyPr>
          <a:lstStyle/>
          <a:p>
            <a:r>
              <a:rPr lang="en-US" sz="1200" dirty="0" smtClean="0">
                <a:latin typeface="+mn-lt"/>
              </a:rPr>
              <a:t>** The REGULATION (EC) No 1272/2008 on Classification, </a:t>
            </a:r>
            <a:r>
              <a:rPr lang="en-US" sz="1200" dirty="0" err="1" smtClean="0">
                <a:latin typeface="+mn-lt"/>
              </a:rPr>
              <a:t>Labelling</a:t>
            </a:r>
            <a:r>
              <a:rPr lang="en-US" sz="1200" dirty="0" smtClean="0">
                <a:latin typeface="+mn-lt"/>
              </a:rPr>
              <a:t> and Packaging of Substances and Mixtures, commonly known as </a:t>
            </a:r>
            <a:r>
              <a:rPr lang="en-US" sz="1200" b="1" dirty="0" smtClean="0">
                <a:latin typeface="+mn-lt"/>
              </a:rPr>
              <a:t>CLP Regulation</a:t>
            </a:r>
            <a:r>
              <a:rPr lang="en-US" sz="1200" dirty="0" smtClean="0">
                <a:latin typeface="+mn-lt"/>
              </a:rPr>
              <a:t>, entered into force on 20 January 2009</a:t>
            </a:r>
            <a:endParaRPr lang="en-US" sz="1200" dirty="0">
              <a:latin typeface="+mn-lt"/>
            </a:endParaRPr>
          </a:p>
        </p:txBody>
      </p:sp>
      <p:sp>
        <p:nvSpPr>
          <p:cNvPr id="8" name="TextBox 7"/>
          <p:cNvSpPr txBox="1"/>
          <p:nvPr/>
        </p:nvSpPr>
        <p:spPr>
          <a:xfrm>
            <a:off x="775853" y="5449082"/>
            <a:ext cx="8017388" cy="338554"/>
          </a:xfrm>
          <a:prstGeom prst="rect">
            <a:avLst/>
          </a:prstGeom>
          <a:noFill/>
        </p:spPr>
        <p:txBody>
          <a:bodyPr wrap="none" rtlCol="0">
            <a:spAutoFit/>
          </a:bodyPr>
          <a:lstStyle/>
          <a:p>
            <a:r>
              <a:rPr lang="en-US" sz="1600" dirty="0" smtClean="0">
                <a:solidFill>
                  <a:srgbClr val="7030A0"/>
                </a:solidFill>
              </a:rPr>
              <a:t>* EU regulation “Registration, Evaluation, </a:t>
            </a:r>
            <a:r>
              <a:rPr lang="en-US" sz="1600" dirty="0" err="1" smtClean="0">
                <a:solidFill>
                  <a:srgbClr val="7030A0"/>
                </a:solidFill>
              </a:rPr>
              <a:t>Authorisation</a:t>
            </a:r>
            <a:r>
              <a:rPr lang="en-US" sz="1600" dirty="0" smtClean="0">
                <a:solidFill>
                  <a:srgbClr val="7030A0"/>
                </a:solidFill>
              </a:rPr>
              <a:t> and Restriction of Chemicals” (REACH)</a:t>
            </a:r>
            <a:endParaRPr lang="en-US" sz="1600"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0"/>
          <p:cNvGrpSpPr/>
          <p:nvPr/>
        </p:nvGrpSpPr>
        <p:grpSpPr>
          <a:xfrm>
            <a:off x="494529" y="1782144"/>
            <a:ext cx="4680000" cy="3726823"/>
            <a:chOff x="494529" y="1782144"/>
            <a:chExt cx="4680000" cy="3726823"/>
          </a:xfrm>
        </p:grpSpPr>
        <p:pic>
          <p:nvPicPr>
            <p:cNvPr id="5" name="Рисунок 4" descr="cd_conc_2016_emep.GIF"/>
            <p:cNvPicPr>
              <a:picLocks noChangeAspect="1"/>
            </p:cNvPicPr>
            <p:nvPr/>
          </p:nvPicPr>
          <p:blipFill>
            <a:blip r:embed="rId3" cstate="print"/>
            <a:stretch>
              <a:fillRect/>
            </a:stretch>
          </p:blipFill>
          <p:spPr>
            <a:xfrm>
              <a:off x="494529" y="2192692"/>
              <a:ext cx="4680000" cy="2971800"/>
            </a:xfrm>
            <a:prstGeom prst="rect">
              <a:avLst/>
            </a:prstGeom>
          </p:spPr>
        </p:pic>
        <p:sp>
          <p:nvSpPr>
            <p:cNvPr id="8" name="TextBox 7"/>
            <p:cNvSpPr txBox="1"/>
            <p:nvPr/>
          </p:nvSpPr>
          <p:spPr>
            <a:xfrm>
              <a:off x="1460435" y="1782144"/>
              <a:ext cx="2748188" cy="369332"/>
            </a:xfrm>
            <a:prstGeom prst="rect">
              <a:avLst/>
            </a:prstGeom>
            <a:noFill/>
          </p:spPr>
          <p:txBody>
            <a:bodyPr wrap="none" rtlCol="0">
              <a:spAutoFit/>
            </a:bodyPr>
            <a:lstStyle/>
            <a:p>
              <a:r>
                <a:rPr lang="en-US" dirty="0" err="1" smtClean="0"/>
                <a:t>Cd</a:t>
              </a:r>
              <a:r>
                <a:rPr lang="en-US" dirty="0" smtClean="0"/>
                <a:t> air concentration (2016)</a:t>
              </a:r>
              <a:endParaRPr lang="en-US" dirty="0"/>
            </a:p>
          </p:txBody>
        </p:sp>
        <p:pic>
          <p:nvPicPr>
            <p:cNvPr id="19" name="Рисунок 18" descr="cd_conc_2016_legend.GIF"/>
            <p:cNvPicPr>
              <a:picLocks noChangeAspect="1"/>
            </p:cNvPicPr>
            <p:nvPr/>
          </p:nvPicPr>
          <p:blipFill>
            <a:blip r:embed="rId4" cstate="print"/>
            <a:stretch>
              <a:fillRect/>
            </a:stretch>
          </p:blipFill>
          <p:spPr>
            <a:xfrm>
              <a:off x="1441672" y="5274967"/>
              <a:ext cx="2785715" cy="234000"/>
            </a:xfrm>
            <a:prstGeom prst="rect">
              <a:avLst/>
            </a:prstGeom>
          </p:spPr>
        </p:pic>
      </p:grpSp>
      <p:grpSp>
        <p:nvGrpSpPr>
          <p:cNvPr id="3" name="Группа 45"/>
          <p:cNvGrpSpPr/>
          <p:nvPr/>
        </p:nvGrpSpPr>
        <p:grpSpPr>
          <a:xfrm>
            <a:off x="1928812" y="1555110"/>
            <a:ext cx="6322697" cy="2493015"/>
            <a:chOff x="1928812" y="1555110"/>
            <a:chExt cx="6322697" cy="2493015"/>
          </a:xfrm>
        </p:grpSpPr>
        <p:pic>
          <p:nvPicPr>
            <p:cNvPr id="13" name="Рисунок 12" descr="cd_conc_2016_benelux.GIF"/>
            <p:cNvPicPr>
              <a:picLocks noChangeAspect="1"/>
            </p:cNvPicPr>
            <p:nvPr/>
          </p:nvPicPr>
          <p:blipFill>
            <a:blip r:embed="rId5" cstate="print"/>
            <a:stretch>
              <a:fillRect/>
            </a:stretch>
          </p:blipFill>
          <p:spPr>
            <a:xfrm>
              <a:off x="5839827" y="1959444"/>
              <a:ext cx="2088000" cy="2088000"/>
            </a:xfrm>
            <a:prstGeom prst="rect">
              <a:avLst/>
            </a:prstGeom>
            <a:ln w="25400">
              <a:solidFill>
                <a:srgbClr val="C00000"/>
              </a:solidFill>
            </a:ln>
          </p:spPr>
        </p:pic>
        <p:sp>
          <p:nvSpPr>
            <p:cNvPr id="15" name="Прямоугольник 14"/>
            <p:cNvSpPr/>
            <p:nvPr/>
          </p:nvSpPr>
          <p:spPr>
            <a:xfrm>
              <a:off x="1934125" y="3750899"/>
              <a:ext cx="233265" cy="22393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516145" y="1555110"/>
              <a:ext cx="2735364" cy="369332"/>
            </a:xfrm>
            <a:prstGeom prst="rect">
              <a:avLst/>
            </a:prstGeom>
            <a:noFill/>
          </p:spPr>
          <p:txBody>
            <a:bodyPr wrap="none" rtlCol="0">
              <a:spAutoFit/>
            </a:bodyPr>
            <a:lstStyle/>
            <a:p>
              <a:r>
                <a:rPr lang="en-US" dirty="0" err="1" smtClean="0"/>
                <a:t>Cd</a:t>
              </a:r>
              <a:r>
                <a:rPr lang="en-US" dirty="0" smtClean="0"/>
                <a:t> concentration (</a:t>
              </a:r>
              <a:r>
                <a:rPr lang="en-US" dirty="0" smtClean="0">
                  <a:solidFill>
                    <a:schemeClr val="accent6">
                      <a:lumMod val="75000"/>
                    </a:schemeClr>
                  </a:solidFill>
                </a:rPr>
                <a:t>Benelux</a:t>
              </a:r>
              <a:r>
                <a:rPr lang="en-US" dirty="0" smtClean="0"/>
                <a:t>)</a:t>
              </a:r>
              <a:endParaRPr lang="en-US" dirty="0"/>
            </a:p>
          </p:txBody>
        </p:sp>
        <p:cxnSp>
          <p:nvCxnSpPr>
            <p:cNvPr id="28" name="Прямая соединительная линия 27"/>
            <p:cNvCxnSpPr/>
            <p:nvPr/>
          </p:nvCxnSpPr>
          <p:spPr>
            <a:xfrm flipV="1">
              <a:off x="1928812" y="1957388"/>
              <a:ext cx="3900488" cy="1800226"/>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2171700" y="3976689"/>
              <a:ext cx="3667125" cy="71436"/>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grpSp>
        <p:nvGrpSpPr>
          <p:cNvPr id="6" name="Группа 67"/>
          <p:cNvGrpSpPr/>
          <p:nvPr/>
        </p:nvGrpSpPr>
        <p:grpSpPr>
          <a:xfrm>
            <a:off x="5839200" y="1958400"/>
            <a:ext cx="3048350" cy="2088000"/>
            <a:chOff x="5839200" y="1958400"/>
            <a:chExt cx="3048350" cy="2088000"/>
          </a:xfrm>
        </p:grpSpPr>
        <p:pic>
          <p:nvPicPr>
            <p:cNvPr id="36" name="Рисунок 35" descr="cd_conc_2016_benelux2.GIF"/>
            <p:cNvPicPr>
              <a:picLocks noChangeAspect="1"/>
            </p:cNvPicPr>
            <p:nvPr/>
          </p:nvPicPr>
          <p:blipFill>
            <a:blip r:embed="rId6" cstate="print"/>
            <a:stretch>
              <a:fillRect/>
            </a:stretch>
          </p:blipFill>
          <p:spPr>
            <a:xfrm>
              <a:off x="5839200" y="1958400"/>
              <a:ext cx="2088000" cy="2088000"/>
            </a:xfrm>
            <a:prstGeom prst="rect">
              <a:avLst/>
            </a:prstGeom>
            <a:ln w="25400">
              <a:solidFill>
                <a:srgbClr val="C00000"/>
              </a:solidFill>
            </a:ln>
          </p:spPr>
        </p:pic>
        <p:sp>
          <p:nvSpPr>
            <p:cNvPr id="53" name="TextBox 52"/>
            <p:cNvSpPr txBox="1"/>
            <p:nvPr/>
          </p:nvSpPr>
          <p:spPr>
            <a:xfrm>
              <a:off x="8024813" y="2552701"/>
              <a:ext cx="862737" cy="307777"/>
            </a:xfrm>
            <a:prstGeom prst="rect">
              <a:avLst/>
            </a:prstGeom>
            <a:noFill/>
          </p:spPr>
          <p:txBody>
            <a:bodyPr wrap="none" rtlCol="0">
              <a:spAutoFit/>
            </a:bodyPr>
            <a:lstStyle/>
            <a:p>
              <a:r>
                <a:rPr lang="en-US" sz="1400" b="1" dirty="0" err="1" smtClean="0">
                  <a:latin typeface="Arial" pitchFamily="34" charset="0"/>
                  <a:cs typeface="Arial" pitchFamily="34" charset="0"/>
                </a:rPr>
                <a:t>AirBase</a:t>
              </a:r>
              <a:endParaRPr lang="en-US" sz="1400" b="1" dirty="0">
                <a:latin typeface="Arial" pitchFamily="34" charset="0"/>
                <a:cs typeface="Arial" pitchFamily="34" charset="0"/>
              </a:endParaRPr>
            </a:p>
          </p:txBody>
        </p:sp>
        <p:cxnSp>
          <p:nvCxnSpPr>
            <p:cNvPr id="55" name="Прямая соединительная линия 54"/>
            <p:cNvCxnSpPr/>
            <p:nvPr/>
          </p:nvCxnSpPr>
          <p:spPr>
            <a:xfrm flipV="1">
              <a:off x="7524750" y="2819400"/>
              <a:ext cx="681038" cy="209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flipV="1">
              <a:off x="7310438" y="2824163"/>
              <a:ext cx="962025" cy="481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Rectangle 24"/>
          <p:cNvSpPr>
            <a:spLocks noChangeArrowheads="1"/>
          </p:cNvSpPr>
          <p:nvPr/>
        </p:nvSpPr>
        <p:spPr bwMode="auto">
          <a:xfrm>
            <a:off x="0" y="290513"/>
            <a:ext cx="9144000" cy="615950"/>
          </a:xfrm>
          <a:prstGeom prst="rect">
            <a:avLst/>
          </a:prstGeom>
          <a:noFill/>
          <a:ln w="9525">
            <a:noFill/>
            <a:miter lim="800000"/>
            <a:headEnd/>
            <a:tailEnd/>
          </a:ln>
          <a:effectLst/>
        </p:spPr>
        <p:txBody>
          <a:bodyPr anchor="ctr"/>
          <a:lstStyle/>
          <a:p>
            <a:pPr algn="ctr" eaLnBrk="0" hangingPunct="0"/>
            <a:r>
              <a:rPr lang="en-US" sz="3600" dirty="0" smtClean="0">
                <a:solidFill>
                  <a:schemeClr val="tx2"/>
                </a:solidFill>
                <a:latin typeface="Tahoma" pitchFamily="34" charset="0"/>
              </a:rPr>
              <a:t>In-depth analysis of modeling results</a:t>
            </a:r>
            <a:endParaRPr lang="ru-RU" sz="3600" dirty="0">
              <a:solidFill>
                <a:schemeClr val="tx2"/>
              </a:solidFill>
              <a:latin typeface="Tahoma" pitchFamily="34" charset="0"/>
            </a:endParaRPr>
          </a:p>
        </p:txBody>
      </p:sp>
      <p:sp>
        <p:nvSpPr>
          <p:cNvPr id="14" name="Rectangle 25"/>
          <p:cNvSpPr>
            <a:spLocks noChangeArrowheads="1"/>
          </p:cNvSpPr>
          <p:nvPr/>
        </p:nvSpPr>
        <p:spPr bwMode="auto">
          <a:xfrm>
            <a:off x="0" y="1054100"/>
            <a:ext cx="9144000" cy="454189"/>
          </a:xfrm>
          <a:prstGeom prst="rect">
            <a:avLst/>
          </a:prstGeom>
          <a:noFill/>
          <a:ln w="9525">
            <a:noFill/>
            <a:miter lim="800000"/>
            <a:headEnd/>
            <a:tailEnd/>
          </a:ln>
          <a:effectLst/>
        </p:spPr>
        <p:txBody>
          <a:bodyPr/>
          <a:lstStyle/>
          <a:p>
            <a:pPr marL="457200" indent="-457200" algn="ctr">
              <a:lnSpc>
                <a:spcPct val="110000"/>
              </a:lnSpc>
              <a:spcBef>
                <a:spcPct val="40000"/>
              </a:spcBef>
              <a:buClr>
                <a:schemeClr val="tx2"/>
              </a:buClr>
              <a:buFont typeface="Wingdings" pitchFamily="2" charset="2"/>
              <a:buNone/>
            </a:pPr>
            <a:r>
              <a:rPr lang="en-US" sz="2000" b="1" dirty="0" smtClean="0">
                <a:solidFill>
                  <a:schemeClr val="accent4"/>
                </a:solidFill>
              </a:rPr>
              <a:t>Use of </a:t>
            </a:r>
            <a:r>
              <a:rPr lang="en-US" sz="2000" b="1" dirty="0" err="1" smtClean="0">
                <a:solidFill>
                  <a:schemeClr val="accent6">
                    <a:lumMod val="75000"/>
                  </a:schemeClr>
                </a:solidFill>
              </a:rPr>
              <a:t>modelling</a:t>
            </a:r>
            <a:r>
              <a:rPr lang="en-US" sz="2000" b="1" dirty="0" smtClean="0">
                <a:solidFill>
                  <a:schemeClr val="accent4"/>
                </a:solidFill>
              </a:rPr>
              <a:t> and </a:t>
            </a:r>
            <a:r>
              <a:rPr lang="en-US" sz="2000" b="1" dirty="0" smtClean="0">
                <a:solidFill>
                  <a:schemeClr val="accent6">
                    <a:lumMod val="75000"/>
                  </a:schemeClr>
                </a:solidFill>
              </a:rPr>
              <a:t>measurements</a:t>
            </a:r>
            <a:r>
              <a:rPr lang="en-US" sz="2000" b="1" dirty="0" smtClean="0">
                <a:solidFill>
                  <a:schemeClr val="accent4"/>
                </a:solidFill>
              </a:rPr>
              <a:t> for evaluation of pollution patterns</a:t>
            </a:r>
            <a:endParaRPr lang="en-GB" sz="2000" b="1" dirty="0">
              <a:solidFill>
                <a:schemeClr val="accent4"/>
              </a:solidFill>
            </a:endParaRPr>
          </a:p>
        </p:txBody>
      </p:sp>
      <p:grpSp>
        <p:nvGrpSpPr>
          <p:cNvPr id="7" name="Группа 25"/>
          <p:cNvGrpSpPr/>
          <p:nvPr/>
        </p:nvGrpSpPr>
        <p:grpSpPr>
          <a:xfrm>
            <a:off x="4629873" y="4183237"/>
            <a:ext cx="4495077" cy="2655713"/>
            <a:chOff x="4629873" y="4183237"/>
            <a:chExt cx="4495077" cy="2655713"/>
          </a:xfrm>
        </p:grpSpPr>
        <p:sp useBgFill="1">
          <p:nvSpPr>
            <p:cNvPr id="16" name="Rectangle 35"/>
            <p:cNvSpPr>
              <a:spLocks noChangeArrowheads="1"/>
            </p:cNvSpPr>
            <p:nvPr/>
          </p:nvSpPr>
          <p:spPr bwMode="auto">
            <a:xfrm>
              <a:off x="4629873" y="6494463"/>
              <a:ext cx="4495077" cy="344487"/>
            </a:xfrm>
            <a:prstGeom prst="rect">
              <a:avLst/>
            </a:prstGeom>
            <a:ln w="6350" algn="ctr">
              <a:noFill/>
              <a:miter lim="800000"/>
              <a:headEnd/>
              <a:tailEnd/>
            </a:ln>
            <a:effectLst/>
          </p:spPr>
          <p:txBody>
            <a:bodyPr wrap="none" anchor="ctr"/>
            <a:lstStyle/>
            <a:p>
              <a:endParaRPr lang="en-US"/>
            </a:p>
          </p:txBody>
        </p:sp>
        <p:grpSp>
          <p:nvGrpSpPr>
            <p:cNvPr id="9" name="Группа 24"/>
            <p:cNvGrpSpPr/>
            <p:nvPr/>
          </p:nvGrpSpPr>
          <p:grpSpPr>
            <a:xfrm>
              <a:off x="5274893" y="4183237"/>
              <a:ext cx="3402024" cy="2488151"/>
              <a:chOff x="5274893" y="4183237"/>
              <a:chExt cx="3402024" cy="2488151"/>
            </a:xfrm>
          </p:grpSpPr>
          <p:grpSp>
            <p:nvGrpSpPr>
              <p:cNvPr id="11" name="Группа 21"/>
              <p:cNvGrpSpPr/>
              <p:nvPr/>
            </p:nvGrpSpPr>
            <p:grpSpPr>
              <a:xfrm>
                <a:off x="5274893" y="4183237"/>
                <a:ext cx="3217869" cy="2476763"/>
                <a:chOff x="5274893" y="4183237"/>
                <a:chExt cx="3217869" cy="2476763"/>
              </a:xfrm>
            </p:grpSpPr>
            <p:sp>
              <p:nvSpPr>
                <p:cNvPr id="10" name="TextBox 9"/>
                <p:cNvSpPr txBox="1"/>
                <p:nvPr/>
              </p:nvSpPr>
              <p:spPr>
                <a:xfrm>
                  <a:off x="5274893" y="4183237"/>
                  <a:ext cx="3217869" cy="369332"/>
                </a:xfrm>
                <a:prstGeom prst="rect">
                  <a:avLst/>
                </a:prstGeom>
                <a:noFill/>
              </p:spPr>
              <p:txBody>
                <a:bodyPr wrap="none" rtlCol="0">
                  <a:spAutoFit/>
                </a:bodyPr>
                <a:lstStyle/>
                <a:p>
                  <a:r>
                    <a:rPr lang="en-US" dirty="0" err="1" smtClean="0"/>
                    <a:t>Cd</a:t>
                  </a:r>
                  <a:r>
                    <a:rPr lang="en-US" dirty="0" smtClean="0"/>
                    <a:t> concentration </a:t>
                  </a:r>
                  <a:r>
                    <a:rPr lang="en-US" dirty="0" smtClean="0">
                      <a:solidFill>
                        <a:schemeClr val="accent6">
                          <a:lumMod val="75000"/>
                        </a:schemeClr>
                      </a:solidFill>
                    </a:rPr>
                    <a:t>in moss </a:t>
                  </a:r>
                  <a:r>
                    <a:rPr lang="en-US" dirty="0" smtClean="0"/>
                    <a:t>(2015)</a:t>
                  </a:r>
                  <a:endParaRPr lang="en-US" dirty="0"/>
                </a:p>
              </p:txBody>
            </p:sp>
            <p:pic>
              <p:nvPicPr>
                <p:cNvPr id="18" name="Рисунок 17" descr="cd_moss_2016_benelux.GIF"/>
                <p:cNvPicPr>
                  <a:picLocks noChangeAspect="1"/>
                </p:cNvPicPr>
                <p:nvPr/>
              </p:nvPicPr>
              <p:blipFill>
                <a:blip r:embed="rId7" cstate="print"/>
                <a:stretch>
                  <a:fillRect/>
                </a:stretch>
              </p:blipFill>
              <p:spPr>
                <a:xfrm>
                  <a:off x="5839827" y="4572000"/>
                  <a:ext cx="2088000" cy="2088000"/>
                </a:xfrm>
                <a:prstGeom prst="rect">
                  <a:avLst/>
                </a:prstGeom>
                <a:ln w="6350">
                  <a:solidFill>
                    <a:schemeClr val="tx1"/>
                  </a:solidFill>
                </a:ln>
              </p:spPr>
            </p:pic>
          </p:grpSp>
          <p:grpSp>
            <p:nvGrpSpPr>
              <p:cNvPr id="12" name="Группа 22"/>
              <p:cNvGrpSpPr/>
              <p:nvPr/>
            </p:nvGrpSpPr>
            <p:grpSpPr>
              <a:xfrm>
                <a:off x="8009839" y="5505847"/>
                <a:ext cx="667078" cy="1165541"/>
                <a:chOff x="8009839" y="5505847"/>
                <a:chExt cx="667078" cy="1165541"/>
              </a:xfrm>
            </p:grpSpPr>
            <p:pic>
              <p:nvPicPr>
                <p:cNvPr id="20" name="Рисунок 19" descr="cd_moss_2016_legend.GIF"/>
                <p:cNvPicPr>
                  <a:picLocks noChangeAspect="1"/>
                </p:cNvPicPr>
                <p:nvPr/>
              </p:nvPicPr>
              <p:blipFill>
                <a:blip r:embed="rId8" cstate="print"/>
                <a:stretch>
                  <a:fillRect/>
                </a:stretch>
              </p:blipFill>
              <p:spPr>
                <a:xfrm>
                  <a:off x="8061694" y="5701004"/>
                  <a:ext cx="615223" cy="970384"/>
                </a:xfrm>
                <a:prstGeom prst="rect">
                  <a:avLst/>
                </a:prstGeom>
              </p:spPr>
            </p:pic>
            <p:sp>
              <p:nvSpPr>
                <p:cNvPr id="21" name="TextBox 20"/>
                <p:cNvSpPr txBox="1"/>
                <p:nvPr/>
              </p:nvSpPr>
              <p:spPr>
                <a:xfrm>
                  <a:off x="8009839" y="5505847"/>
                  <a:ext cx="498855" cy="230832"/>
                </a:xfrm>
                <a:prstGeom prst="rect">
                  <a:avLst/>
                </a:prstGeom>
                <a:noFill/>
              </p:spPr>
              <p:txBody>
                <a:bodyPr wrap="none" rtlCol="0">
                  <a:spAutoFit/>
                </a:bodyPr>
                <a:lstStyle/>
                <a:p>
                  <a:r>
                    <a:rPr lang="en-US" sz="900" dirty="0" smtClean="0">
                      <a:latin typeface="Arial" pitchFamily="34" charset="0"/>
                      <a:cs typeface="Arial" pitchFamily="34" charset="0"/>
                    </a:rPr>
                    <a:t>mg/kg</a:t>
                  </a:r>
                  <a:endParaRPr lang="en-US" sz="900" dirty="0">
                    <a:latin typeface="Arial" pitchFamily="34" charset="0"/>
                    <a:cs typeface="Arial" pitchFamily="34" charset="0"/>
                  </a:endParaRPr>
                </a:p>
              </p:txBody>
            </p:sp>
          </p:grpSp>
        </p:grpSp>
      </p:grpSp>
      <p:sp>
        <p:nvSpPr>
          <p:cNvPr id="48" name="Овал 47"/>
          <p:cNvSpPr/>
          <p:nvPr/>
        </p:nvSpPr>
        <p:spPr>
          <a:xfrm>
            <a:off x="6848669" y="5221137"/>
            <a:ext cx="957598" cy="10950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Группа 51"/>
          <p:cNvGrpSpPr/>
          <p:nvPr/>
        </p:nvGrpSpPr>
        <p:grpSpPr>
          <a:xfrm>
            <a:off x="5777970" y="2540882"/>
            <a:ext cx="1027167" cy="1491438"/>
            <a:chOff x="5777970" y="2540882"/>
            <a:chExt cx="1027167" cy="1491438"/>
          </a:xfrm>
        </p:grpSpPr>
        <p:sp>
          <p:nvSpPr>
            <p:cNvPr id="49" name="TextBox 48"/>
            <p:cNvSpPr txBox="1"/>
            <p:nvPr/>
          </p:nvSpPr>
          <p:spPr>
            <a:xfrm>
              <a:off x="6339945" y="2540882"/>
              <a:ext cx="465192" cy="276999"/>
            </a:xfrm>
            <a:prstGeom prst="rect">
              <a:avLst/>
            </a:prstGeom>
            <a:noFill/>
          </p:spPr>
          <p:txBody>
            <a:bodyPr wrap="none" rtlCol="0">
              <a:spAutoFit/>
            </a:bodyPr>
            <a:lstStyle/>
            <a:p>
              <a:r>
                <a:rPr lang="en-US" sz="1200" dirty="0" smtClean="0">
                  <a:latin typeface="Arial" pitchFamily="34" charset="0"/>
                  <a:cs typeface="Arial" pitchFamily="34" charset="0"/>
                </a:rPr>
                <a:t>NL8</a:t>
              </a:r>
              <a:endParaRPr lang="en-US" sz="1200" dirty="0">
                <a:latin typeface="Arial" pitchFamily="34" charset="0"/>
                <a:cs typeface="Arial" pitchFamily="34" charset="0"/>
              </a:endParaRPr>
            </a:p>
          </p:txBody>
        </p:sp>
        <p:sp>
          <p:nvSpPr>
            <p:cNvPr id="50" name="TextBox 49"/>
            <p:cNvSpPr txBox="1"/>
            <p:nvPr/>
          </p:nvSpPr>
          <p:spPr>
            <a:xfrm>
              <a:off x="5777970" y="2826634"/>
              <a:ext cx="559769" cy="276999"/>
            </a:xfrm>
            <a:prstGeom prst="rect">
              <a:avLst/>
            </a:prstGeom>
            <a:noFill/>
          </p:spPr>
          <p:txBody>
            <a:bodyPr wrap="none" rtlCol="0">
              <a:spAutoFit/>
            </a:bodyPr>
            <a:lstStyle/>
            <a:p>
              <a:r>
                <a:rPr lang="en-US" sz="1200" dirty="0" smtClean="0">
                  <a:latin typeface="Arial" pitchFamily="34" charset="0"/>
                  <a:cs typeface="Arial" pitchFamily="34" charset="0"/>
                </a:rPr>
                <a:t>BE14</a:t>
              </a:r>
              <a:endParaRPr lang="en-US" sz="1200" dirty="0">
                <a:latin typeface="Arial" pitchFamily="34" charset="0"/>
                <a:cs typeface="Arial" pitchFamily="34" charset="0"/>
              </a:endParaRPr>
            </a:p>
          </p:txBody>
        </p:sp>
        <p:sp>
          <p:nvSpPr>
            <p:cNvPr id="51" name="TextBox 50"/>
            <p:cNvSpPr txBox="1"/>
            <p:nvPr/>
          </p:nvSpPr>
          <p:spPr>
            <a:xfrm>
              <a:off x="6158973" y="3755321"/>
              <a:ext cx="474810" cy="276999"/>
            </a:xfrm>
            <a:prstGeom prst="rect">
              <a:avLst/>
            </a:prstGeom>
            <a:noFill/>
          </p:spPr>
          <p:txBody>
            <a:bodyPr wrap="none" rtlCol="0">
              <a:spAutoFit/>
            </a:bodyPr>
            <a:lstStyle/>
            <a:p>
              <a:r>
                <a:rPr lang="en-US" sz="1200" dirty="0" smtClean="0">
                  <a:latin typeface="Arial" pitchFamily="34" charset="0"/>
                  <a:cs typeface="Arial" pitchFamily="34" charset="0"/>
                </a:rPr>
                <a:t>FR9</a:t>
              </a:r>
              <a:endParaRPr lang="en-US" sz="1200" dirty="0">
                <a:latin typeface="Arial" pitchFamily="34" charset="0"/>
                <a:cs typeface="Arial" pitchFamily="34" charset="0"/>
              </a:endParaRPr>
            </a:p>
          </p:txBody>
        </p:sp>
      </p:grpSp>
      <p:sp>
        <p:nvSpPr>
          <p:cNvPr id="47" name="Овал 46"/>
          <p:cNvSpPr/>
          <p:nvPr/>
        </p:nvSpPr>
        <p:spPr>
          <a:xfrm>
            <a:off x="5983111" y="2596444"/>
            <a:ext cx="1828800" cy="10950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32"/>
          <p:cNvGrpSpPr>
            <a:grpSpLocks/>
          </p:cNvGrpSpPr>
          <p:nvPr/>
        </p:nvGrpSpPr>
        <p:grpSpPr bwMode="auto">
          <a:xfrm>
            <a:off x="1120956" y="5661509"/>
            <a:ext cx="6883882" cy="855662"/>
            <a:chOff x="342" y="2080"/>
            <a:chExt cx="4987" cy="470"/>
          </a:xfrm>
        </p:grpSpPr>
        <p:sp useBgFill="1">
          <p:nvSpPr>
            <p:cNvPr id="70" name="Rectangle 33"/>
            <p:cNvSpPr>
              <a:spLocks noChangeArrowheads="1"/>
            </p:cNvSpPr>
            <p:nvPr/>
          </p:nvSpPr>
          <p:spPr bwMode="auto">
            <a:xfrm>
              <a:off x="342" y="2080"/>
              <a:ext cx="4969" cy="469"/>
            </a:xfrm>
            <a:prstGeom prst="rect">
              <a:avLst/>
            </a:prstGeom>
            <a:ln w="9525">
              <a:noFill/>
              <a:miter lim="800000"/>
              <a:headEnd/>
              <a:tailEnd/>
            </a:ln>
            <a:effectLst/>
          </p:spPr>
          <p:txBody>
            <a:bodyPr wrap="none" anchor="ctr"/>
            <a:lstStyle/>
            <a:p>
              <a:endParaRPr lang="en-US"/>
            </a:p>
          </p:txBody>
        </p:sp>
        <p:sp>
          <p:nvSpPr>
            <p:cNvPr id="71" name="Text Box 34"/>
            <p:cNvSpPr txBox="1">
              <a:spLocks noChangeArrowheads="1"/>
            </p:cNvSpPr>
            <p:nvPr/>
          </p:nvSpPr>
          <p:spPr bwMode="auto">
            <a:xfrm>
              <a:off x="355" y="2081"/>
              <a:ext cx="4974" cy="469"/>
            </a:xfrm>
            <a:prstGeom prst="rect">
              <a:avLst/>
            </a:prstGeom>
            <a:solidFill>
              <a:srgbClr val="000080">
                <a:alpha val="60001"/>
              </a:srgbClr>
            </a:solidFill>
            <a:ln w="9525">
              <a:noFill/>
              <a:miter lim="800000"/>
              <a:headEnd/>
              <a:tailEnd/>
            </a:ln>
            <a:effectLst/>
          </p:spPr>
          <p:txBody>
            <a:bodyPr anchor="ctr" anchorCtr="1"/>
            <a:lstStyle/>
            <a:p>
              <a:pPr algn="ctr"/>
              <a:r>
                <a:rPr lang="en-US" dirty="0" smtClean="0">
                  <a:solidFill>
                    <a:srgbClr val="FFFFFF"/>
                  </a:solidFill>
                  <a:latin typeface="Tahoma" pitchFamily="34" charset="0"/>
                </a:rPr>
                <a:t>The complex analysis is to be continued using variety of measurement and </a:t>
              </a:r>
              <a:r>
                <a:rPr lang="en-US" dirty="0" err="1" smtClean="0">
                  <a:solidFill>
                    <a:srgbClr val="FFFFFF"/>
                  </a:solidFill>
                  <a:latin typeface="Tahoma" pitchFamily="34" charset="0"/>
                </a:rPr>
                <a:t>modelling</a:t>
              </a:r>
              <a:r>
                <a:rPr lang="en-US" dirty="0" smtClean="0">
                  <a:solidFill>
                    <a:srgbClr val="FFFFFF"/>
                  </a:solidFill>
                  <a:latin typeface="Tahoma" pitchFamily="34" charset="0"/>
                </a:rPr>
                <a:t> data</a:t>
              </a:r>
              <a:endParaRPr lang="en-US" dirty="0">
                <a:solidFill>
                  <a:srgbClr val="FFFFFF"/>
                </a:solidFill>
                <a:latin typeface="Tahoma" pitchFamily="34" charset="0"/>
              </a:endParaRPr>
            </a:p>
          </p:txBody>
        </p:sp>
      </p:grpSp>
      <p:sp>
        <p:nvSpPr>
          <p:cNvPr id="37" name="Прямоугольник 11"/>
          <p:cNvSpPr>
            <a:spLocks noChangeArrowheads="1"/>
          </p:cNvSpPr>
          <p:nvPr/>
        </p:nvSpPr>
        <p:spPr bwMode="auto">
          <a:xfrm>
            <a:off x="0" y="0"/>
            <a:ext cx="9144000" cy="338554"/>
          </a:xfrm>
          <a:prstGeom prst="rect">
            <a:avLst/>
          </a:prstGeom>
          <a:noFill/>
          <a:ln w="9525">
            <a:noFill/>
            <a:miter lim="800000"/>
            <a:headEnd/>
            <a:tailEnd/>
          </a:ln>
        </p:spPr>
        <p:txBody>
          <a:bodyPr>
            <a:spAutoFit/>
          </a:bodyPr>
          <a:lstStyle/>
          <a:p>
            <a:pPr>
              <a:tabLst>
                <a:tab pos="3051175" algn="l"/>
              </a:tabLst>
            </a:pPr>
            <a:r>
              <a:rPr lang="en-US" sz="1600" i="1" dirty="0" smtClean="0">
                <a:solidFill>
                  <a:schemeClr val="accent3">
                    <a:lumMod val="75000"/>
                  </a:schemeClr>
                </a:solidFill>
              </a:rPr>
              <a:t>Operational </a:t>
            </a:r>
            <a:r>
              <a:rPr lang="en-US" sz="1600" i="1" dirty="0" err="1" smtClean="0">
                <a:solidFill>
                  <a:schemeClr val="accent3">
                    <a:lumMod val="75000"/>
                  </a:schemeClr>
                </a:solidFill>
              </a:rPr>
              <a:t>modelling</a:t>
            </a:r>
            <a:endParaRPr lang="ru-RU" sz="1600" i="1"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3"/>
          <p:cNvSpPr txBox="1">
            <a:spLocks noChangeArrowheads="1"/>
          </p:cNvSpPr>
          <p:nvPr/>
        </p:nvSpPr>
        <p:spPr bwMode="auto">
          <a:xfrm>
            <a:off x="628083" y="1835778"/>
            <a:ext cx="5007613" cy="3711785"/>
          </a:xfrm>
          <a:prstGeom prst="rect">
            <a:avLst/>
          </a:prstGeom>
          <a:noFill/>
          <a:ln w="9525">
            <a:noFill/>
            <a:miter lim="800000"/>
            <a:headEnd/>
            <a:tailEnd/>
          </a:ln>
        </p:spPr>
        <p:txBody>
          <a:bodyPr wrap="square">
            <a:spAutoFit/>
          </a:bodyPr>
          <a:lstStyle/>
          <a:p>
            <a:pPr marL="271463" indent="-271463">
              <a:lnSpc>
                <a:spcPct val="110000"/>
              </a:lnSpc>
              <a:spcBef>
                <a:spcPct val="40000"/>
              </a:spcBef>
              <a:buClr>
                <a:schemeClr val="tx2"/>
              </a:buClr>
              <a:tabLst>
                <a:tab pos="271463" algn="l"/>
              </a:tabLst>
            </a:pPr>
            <a:r>
              <a:rPr lang="en-US" b="1" dirty="0" smtClean="0">
                <a:solidFill>
                  <a:srgbClr val="7030A0"/>
                </a:solidFill>
                <a:latin typeface="+mn-lt"/>
              </a:rPr>
              <a:t>Research program (2019-2020):</a:t>
            </a:r>
          </a:p>
          <a:p>
            <a:pPr marL="271463" indent="-271463">
              <a:lnSpc>
                <a:spcPct val="110000"/>
              </a:lnSpc>
              <a:spcBef>
                <a:spcPct val="40000"/>
              </a:spcBef>
              <a:buClr>
                <a:schemeClr val="tx2"/>
              </a:buClr>
              <a:buFontTx/>
              <a:buChar char="•"/>
              <a:tabLst>
                <a:tab pos="271463" algn="l"/>
              </a:tabLst>
            </a:pPr>
            <a:r>
              <a:rPr lang="en-US" dirty="0" smtClean="0">
                <a:latin typeface="+mn-lt"/>
              </a:rPr>
              <a:t>Collection of national </a:t>
            </a:r>
            <a:r>
              <a:rPr lang="en-US" dirty="0" smtClean="0">
                <a:solidFill>
                  <a:schemeClr val="accent6">
                    <a:lumMod val="75000"/>
                  </a:schemeClr>
                </a:solidFill>
                <a:latin typeface="+mn-lt"/>
              </a:rPr>
              <a:t>input information </a:t>
            </a:r>
            <a:r>
              <a:rPr lang="en-US" dirty="0" smtClean="0">
                <a:latin typeface="+mn-lt"/>
              </a:rPr>
              <a:t>(emissions, monitoring, etc.)  </a:t>
            </a:r>
          </a:p>
          <a:p>
            <a:pPr marL="271463" indent="-271463">
              <a:lnSpc>
                <a:spcPct val="110000"/>
              </a:lnSpc>
              <a:spcBef>
                <a:spcPts val="1200"/>
              </a:spcBef>
              <a:buClr>
                <a:schemeClr val="tx2"/>
              </a:buClr>
              <a:buFontTx/>
              <a:buChar char="•"/>
              <a:tabLst>
                <a:tab pos="271463" algn="l"/>
              </a:tabLst>
            </a:pPr>
            <a:r>
              <a:rPr lang="en-US" dirty="0" smtClean="0">
                <a:latin typeface="+mn-lt"/>
              </a:rPr>
              <a:t>Detailed assessment of </a:t>
            </a:r>
            <a:r>
              <a:rPr lang="en-US" dirty="0" smtClean="0">
                <a:solidFill>
                  <a:schemeClr val="accent6">
                    <a:lumMod val="75000"/>
                  </a:schemeClr>
                </a:solidFill>
                <a:latin typeface="+mn-lt"/>
              </a:rPr>
              <a:t>Hg, </a:t>
            </a:r>
            <a:r>
              <a:rPr lang="en-US" dirty="0" err="1" smtClean="0">
                <a:solidFill>
                  <a:schemeClr val="accent6">
                    <a:lumMod val="75000"/>
                  </a:schemeClr>
                </a:solidFill>
                <a:latin typeface="+mn-lt"/>
              </a:rPr>
              <a:t>Pb</a:t>
            </a:r>
            <a:r>
              <a:rPr lang="en-US" dirty="0" smtClean="0">
                <a:solidFill>
                  <a:schemeClr val="accent6">
                    <a:lumMod val="75000"/>
                  </a:schemeClr>
                </a:solidFill>
                <a:latin typeface="+mn-lt"/>
              </a:rPr>
              <a:t> </a:t>
            </a:r>
            <a:r>
              <a:rPr lang="en-US" dirty="0" smtClean="0">
                <a:latin typeface="+mn-lt"/>
              </a:rPr>
              <a:t>and </a:t>
            </a:r>
            <a:r>
              <a:rPr lang="en-US" dirty="0" err="1" smtClean="0">
                <a:solidFill>
                  <a:schemeClr val="accent6">
                    <a:lumMod val="75000"/>
                  </a:schemeClr>
                </a:solidFill>
                <a:latin typeface="+mn-lt"/>
              </a:rPr>
              <a:t>Cd</a:t>
            </a:r>
            <a:r>
              <a:rPr lang="en-US" dirty="0" smtClean="0">
                <a:solidFill>
                  <a:schemeClr val="accent6">
                    <a:lumMod val="75000"/>
                  </a:schemeClr>
                </a:solidFill>
                <a:latin typeface="+mn-lt"/>
              </a:rPr>
              <a:t> </a:t>
            </a:r>
            <a:r>
              <a:rPr lang="en-US" dirty="0" smtClean="0">
                <a:latin typeface="+mn-lt"/>
              </a:rPr>
              <a:t>pollution in Germany in 2014-2016</a:t>
            </a:r>
          </a:p>
          <a:p>
            <a:pPr marL="271463" indent="-271463">
              <a:lnSpc>
                <a:spcPct val="110000"/>
              </a:lnSpc>
              <a:spcBef>
                <a:spcPts val="1200"/>
              </a:spcBef>
              <a:buClr>
                <a:schemeClr val="tx2"/>
              </a:buClr>
              <a:buFontTx/>
              <a:buChar char="•"/>
              <a:tabLst>
                <a:tab pos="271463" algn="l"/>
              </a:tabLst>
            </a:pPr>
            <a:r>
              <a:rPr lang="en-US" dirty="0" smtClean="0">
                <a:solidFill>
                  <a:schemeClr val="accent6">
                    <a:lumMod val="75000"/>
                  </a:schemeClr>
                </a:solidFill>
                <a:latin typeface="+mn-lt"/>
              </a:rPr>
              <a:t>Evaluation of </a:t>
            </a:r>
            <a:r>
              <a:rPr lang="en-US" dirty="0" err="1" smtClean="0">
                <a:solidFill>
                  <a:schemeClr val="accent6">
                    <a:lumMod val="75000"/>
                  </a:schemeClr>
                </a:solidFill>
                <a:latin typeface="+mn-lt"/>
              </a:rPr>
              <a:t>modelling</a:t>
            </a:r>
            <a:r>
              <a:rPr lang="en-US" dirty="0" smtClean="0">
                <a:solidFill>
                  <a:schemeClr val="accent6">
                    <a:lumMod val="75000"/>
                  </a:schemeClr>
                </a:solidFill>
                <a:latin typeface="+mn-lt"/>
              </a:rPr>
              <a:t> results </a:t>
            </a:r>
            <a:r>
              <a:rPr lang="en-US" dirty="0" smtClean="0">
                <a:latin typeface="+mn-lt"/>
              </a:rPr>
              <a:t>vs. national and EMEP measurements</a:t>
            </a:r>
          </a:p>
          <a:p>
            <a:pPr marL="271463" indent="-271463">
              <a:lnSpc>
                <a:spcPct val="110000"/>
              </a:lnSpc>
              <a:spcBef>
                <a:spcPts val="1200"/>
              </a:spcBef>
              <a:buClr>
                <a:schemeClr val="tx2"/>
              </a:buClr>
              <a:buFontTx/>
              <a:buChar char="•"/>
              <a:tabLst>
                <a:tab pos="271463" algn="l"/>
              </a:tabLst>
            </a:pPr>
            <a:r>
              <a:rPr lang="en-US" dirty="0" smtClean="0">
                <a:latin typeface="+mn-lt"/>
              </a:rPr>
              <a:t>Analysis of model-to-measurement deviations, </a:t>
            </a:r>
            <a:r>
              <a:rPr lang="en-US" dirty="0" smtClean="0">
                <a:solidFill>
                  <a:schemeClr val="accent6">
                    <a:lumMod val="75000"/>
                  </a:schemeClr>
                </a:solidFill>
                <a:latin typeface="+mn-lt"/>
              </a:rPr>
              <a:t>recommendations for improvement</a:t>
            </a:r>
          </a:p>
        </p:txBody>
      </p:sp>
      <p:sp>
        <p:nvSpPr>
          <p:cNvPr id="9" name="Text Box 43"/>
          <p:cNvSpPr txBox="1">
            <a:spLocks noChangeArrowheads="1"/>
          </p:cNvSpPr>
          <p:nvPr/>
        </p:nvSpPr>
        <p:spPr bwMode="auto">
          <a:xfrm>
            <a:off x="912619" y="6036297"/>
            <a:ext cx="7074375" cy="338554"/>
          </a:xfrm>
          <a:prstGeom prst="rect">
            <a:avLst/>
          </a:prstGeom>
          <a:noFill/>
          <a:ln w="9525">
            <a:noFill/>
            <a:miter lim="800000"/>
            <a:headEnd/>
            <a:tailEnd/>
          </a:ln>
        </p:spPr>
        <p:txBody>
          <a:bodyPr wrap="square">
            <a:spAutoFit/>
          </a:bodyPr>
          <a:lstStyle/>
          <a:p>
            <a:pPr marL="271463" indent="-271463" algn="ctr">
              <a:spcBef>
                <a:spcPct val="40000"/>
              </a:spcBef>
              <a:buClr>
                <a:schemeClr val="tx2"/>
              </a:buClr>
              <a:tabLst>
                <a:tab pos="271463" algn="l"/>
              </a:tabLst>
            </a:pPr>
            <a:r>
              <a:rPr lang="en-US" sz="1600" b="1" dirty="0" smtClean="0">
                <a:solidFill>
                  <a:schemeClr val="bg1"/>
                </a:solidFill>
                <a:latin typeface="+mn-lt"/>
              </a:rPr>
              <a:t>The project is partly funded by the country (UBA, Germany)</a:t>
            </a:r>
          </a:p>
        </p:txBody>
      </p:sp>
      <p:sp>
        <p:nvSpPr>
          <p:cNvPr id="12" name="Rectangle 8"/>
          <p:cNvSpPr>
            <a:spLocks noGrp="1" noChangeArrowheads="1"/>
          </p:cNvSpPr>
          <p:nvPr>
            <p:ph type="title"/>
          </p:nvPr>
        </p:nvSpPr>
        <p:spPr>
          <a:xfrm>
            <a:off x="0" y="292100"/>
            <a:ext cx="9143999" cy="615950"/>
          </a:xfrm>
        </p:spPr>
        <p:txBody>
          <a:bodyPr/>
          <a:lstStyle/>
          <a:p>
            <a:r>
              <a:rPr lang="en-GB" sz="3600" dirty="0" smtClean="0"/>
              <a:t>Country-scale assessment (Germany)</a:t>
            </a:r>
            <a:endParaRPr lang="ru-RU" sz="3600" dirty="0" smtClean="0"/>
          </a:p>
        </p:txBody>
      </p:sp>
      <p:sp>
        <p:nvSpPr>
          <p:cNvPr id="14" name="Rectangle 25"/>
          <p:cNvSpPr>
            <a:spLocks noChangeArrowheads="1"/>
          </p:cNvSpPr>
          <p:nvPr/>
        </p:nvSpPr>
        <p:spPr bwMode="auto">
          <a:xfrm>
            <a:off x="0" y="1054100"/>
            <a:ext cx="9144000" cy="454189"/>
          </a:xfrm>
          <a:prstGeom prst="rect">
            <a:avLst/>
          </a:prstGeom>
          <a:noFill/>
          <a:ln w="9525">
            <a:noFill/>
            <a:miter lim="800000"/>
            <a:headEnd/>
            <a:tailEnd/>
          </a:ln>
          <a:effectLst/>
        </p:spPr>
        <p:txBody>
          <a:bodyPr/>
          <a:lstStyle/>
          <a:p>
            <a:pPr marL="457200" indent="-457200" algn="ctr">
              <a:lnSpc>
                <a:spcPct val="110000"/>
              </a:lnSpc>
              <a:spcBef>
                <a:spcPct val="40000"/>
              </a:spcBef>
              <a:buClr>
                <a:schemeClr val="tx2"/>
              </a:buClr>
              <a:buFont typeface="Wingdings" pitchFamily="2" charset="2"/>
              <a:buNone/>
            </a:pPr>
            <a:r>
              <a:rPr lang="en-US" sz="2000" b="1" dirty="0" smtClean="0">
                <a:solidFill>
                  <a:schemeClr val="accent4"/>
                </a:solidFill>
              </a:rPr>
              <a:t>Case study on </a:t>
            </a:r>
            <a:r>
              <a:rPr lang="en-US" sz="2000" b="1" dirty="0" smtClean="0">
                <a:solidFill>
                  <a:schemeClr val="accent6">
                    <a:lumMod val="75000"/>
                  </a:schemeClr>
                </a:solidFill>
              </a:rPr>
              <a:t>heavy metal pollution </a:t>
            </a:r>
            <a:r>
              <a:rPr lang="en-US" sz="2000" b="1" dirty="0" smtClean="0">
                <a:solidFill>
                  <a:schemeClr val="accent4"/>
                </a:solidFill>
              </a:rPr>
              <a:t>in Germany</a:t>
            </a:r>
            <a:endParaRPr lang="en-GB" sz="2000" b="1" dirty="0">
              <a:solidFill>
                <a:schemeClr val="accent4"/>
              </a:solidFill>
            </a:endParaRPr>
          </a:p>
        </p:txBody>
      </p:sp>
      <p:sp>
        <p:nvSpPr>
          <p:cNvPr id="15" name="Прямоугольник 11"/>
          <p:cNvSpPr>
            <a:spLocks noChangeArrowheads="1"/>
          </p:cNvSpPr>
          <p:nvPr/>
        </p:nvSpPr>
        <p:spPr bwMode="auto">
          <a:xfrm>
            <a:off x="0" y="0"/>
            <a:ext cx="9144000" cy="338554"/>
          </a:xfrm>
          <a:prstGeom prst="rect">
            <a:avLst/>
          </a:prstGeom>
          <a:noFill/>
          <a:ln w="9525">
            <a:noFill/>
            <a:miter lim="800000"/>
            <a:headEnd/>
            <a:tailEnd/>
          </a:ln>
        </p:spPr>
        <p:txBody>
          <a:bodyPr>
            <a:spAutoFit/>
          </a:bodyPr>
          <a:lstStyle/>
          <a:p>
            <a:r>
              <a:rPr lang="en-US" sz="1600" i="1" dirty="0">
                <a:solidFill>
                  <a:schemeClr val="accent3">
                    <a:lumMod val="75000"/>
                  </a:schemeClr>
                </a:solidFill>
              </a:rPr>
              <a:t>Co-operation with national experts</a:t>
            </a:r>
            <a:endParaRPr lang="ru-RU" sz="1600" i="1" dirty="0">
              <a:solidFill>
                <a:schemeClr val="accent3">
                  <a:lumMod val="75000"/>
                </a:schemeClr>
              </a:solidFill>
            </a:endParaRPr>
          </a:p>
        </p:txBody>
      </p:sp>
      <p:grpSp>
        <p:nvGrpSpPr>
          <p:cNvPr id="10" name="Группа 9"/>
          <p:cNvGrpSpPr/>
          <p:nvPr/>
        </p:nvGrpSpPr>
        <p:grpSpPr>
          <a:xfrm>
            <a:off x="5477070" y="1728768"/>
            <a:ext cx="3526971" cy="4532073"/>
            <a:chOff x="5477070" y="1728768"/>
            <a:chExt cx="3526971" cy="4532073"/>
          </a:xfrm>
        </p:grpSpPr>
        <p:sp>
          <p:nvSpPr>
            <p:cNvPr id="7" name="Text Box 71"/>
            <p:cNvSpPr txBox="1">
              <a:spLocks noChangeArrowheads="1"/>
            </p:cNvSpPr>
            <p:nvPr/>
          </p:nvSpPr>
          <p:spPr bwMode="auto">
            <a:xfrm>
              <a:off x="5737637" y="1728768"/>
              <a:ext cx="2967540" cy="646331"/>
            </a:xfrm>
            <a:prstGeom prst="rect">
              <a:avLst/>
            </a:prstGeom>
            <a:noFill/>
            <a:ln w="6350" algn="ctr">
              <a:noFill/>
              <a:miter lim="800000"/>
              <a:headEnd/>
              <a:tailEnd/>
            </a:ln>
            <a:effectLst/>
          </p:spPr>
          <p:txBody>
            <a:bodyPr wrap="square">
              <a:spAutoFit/>
            </a:bodyPr>
            <a:lstStyle/>
            <a:p>
              <a:pPr algn="ctr"/>
              <a:r>
                <a:rPr lang="en-US" dirty="0" err="1" smtClean="0">
                  <a:latin typeface="+mj-lt"/>
                </a:rPr>
                <a:t>Pb</a:t>
              </a:r>
              <a:r>
                <a:rPr lang="en-US" dirty="0" smtClean="0">
                  <a:latin typeface="+mj-lt"/>
                </a:rPr>
                <a:t> measurements in Germany (2016)</a:t>
              </a:r>
              <a:endParaRPr lang="ru-RU" dirty="0">
                <a:latin typeface="+mj-lt"/>
              </a:endParaRPr>
            </a:p>
          </p:txBody>
        </p:sp>
        <p:pic>
          <p:nvPicPr>
            <p:cNvPr id="17" name="Рисунок 16" descr="germany.GIF"/>
            <p:cNvPicPr>
              <a:picLocks noChangeAspect="1"/>
            </p:cNvPicPr>
            <p:nvPr/>
          </p:nvPicPr>
          <p:blipFill>
            <a:blip r:embed="rId3" cstate="print"/>
            <a:stretch>
              <a:fillRect/>
            </a:stretch>
          </p:blipFill>
          <p:spPr>
            <a:xfrm>
              <a:off x="5477070" y="1990900"/>
              <a:ext cx="3526971" cy="426994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Океан">
  <a:themeElements>
    <a:clrScheme name="">
      <a:dk1>
        <a:srgbClr val="000000"/>
      </a:dk1>
      <a:lt1>
        <a:srgbClr val="000099"/>
      </a:lt1>
      <a:dk2>
        <a:srgbClr val="000099"/>
      </a:dk2>
      <a:lt2>
        <a:srgbClr val="5F5F5F"/>
      </a:lt2>
      <a:accent1>
        <a:srgbClr val="FF9900"/>
      </a:accent1>
      <a:accent2>
        <a:srgbClr val="00C600"/>
      </a:accent2>
      <a:accent3>
        <a:srgbClr val="AAAACA"/>
      </a:accent3>
      <a:accent4>
        <a:srgbClr val="000000"/>
      </a:accent4>
      <a:accent5>
        <a:srgbClr val="FFCAAA"/>
      </a:accent5>
      <a:accent6>
        <a:srgbClr val="00B300"/>
      </a:accent6>
      <a:hlink>
        <a:srgbClr val="800080"/>
      </a:hlink>
      <a:folHlink>
        <a:srgbClr val="FF0000"/>
      </a:folHlink>
    </a:clrScheme>
    <a:fontScheme name="Океан">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Океан 9">
        <a:dk1>
          <a:srgbClr val="010199"/>
        </a:dk1>
        <a:lt1>
          <a:srgbClr val="FFFFFF"/>
        </a:lt1>
        <a:dk2>
          <a:srgbClr val="000099"/>
        </a:dk2>
        <a:lt2>
          <a:srgbClr val="FF9933"/>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10">
        <a:dk1>
          <a:srgbClr val="010199"/>
        </a:dk1>
        <a:lt1>
          <a:srgbClr val="FFFFFF"/>
        </a:lt1>
        <a:dk2>
          <a:srgbClr val="000099"/>
        </a:dk2>
        <a:lt2>
          <a:srgbClr val="000099"/>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11">
        <a:dk1>
          <a:srgbClr val="000000"/>
        </a:dk1>
        <a:lt1>
          <a:srgbClr val="000099"/>
        </a:lt1>
        <a:dk2>
          <a:srgbClr val="000099"/>
        </a:dk2>
        <a:lt2>
          <a:srgbClr val="010199"/>
        </a:lt2>
        <a:accent1>
          <a:srgbClr val="33CCCC"/>
        </a:accent1>
        <a:accent2>
          <a:srgbClr val="00C600"/>
        </a:accent2>
        <a:accent3>
          <a:srgbClr val="AAAACA"/>
        </a:accent3>
        <a:accent4>
          <a:srgbClr val="000000"/>
        </a:accent4>
        <a:accent5>
          <a:srgbClr val="ADE2E2"/>
        </a:accent5>
        <a:accent6>
          <a:srgbClr val="00B300"/>
        </a:accent6>
        <a:hlink>
          <a:srgbClr val="FFCC00"/>
        </a:hlink>
        <a:folHlink>
          <a:srgbClr val="6699FF"/>
        </a:folHlink>
      </a:clrScheme>
      <a:clrMap bg1="lt1" tx1="dk1" bg2="lt2" tx2="dk2" accent1="accent1" accent2="accent2" accent3="accent3" accent4="accent4" accent5="accent5" accent6="accent6" hlink="hlink" folHlink="folHlink"/>
    </a:extraClrScheme>
    <a:extraClrScheme>
      <a:clrScheme name="Океан 12">
        <a:dk1>
          <a:srgbClr val="000000"/>
        </a:dk1>
        <a:lt1>
          <a:srgbClr val="000099"/>
        </a:lt1>
        <a:dk2>
          <a:srgbClr val="003399"/>
        </a:dk2>
        <a:lt2>
          <a:srgbClr val="010199"/>
        </a:lt2>
        <a:accent1>
          <a:srgbClr val="33CCCC"/>
        </a:accent1>
        <a:accent2>
          <a:srgbClr val="00C600"/>
        </a:accent2>
        <a:accent3>
          <a:srgbClr val="AAAACA"/>
        </a:accent3>
        <a:accent4>
          <a:srgbClr val="000000"/>
        </a:accent4>
        <a:accent5>
          <a:srgbClr val="ADE2E2"/>
        </a:accent5>
        <a:accent6>
          <a:srgbClr val="00B300"/>
        </a:accent6>
        <a:hlink>
          <a:srgbClr val="FFCC00"/>
        </a:hlink>
        <a:folHlink>
          <a:srgbClr val="6699FF"/>
        </a:folHlink>
      </a:clrScheme>
      <a:clrMap bg1="lt1" tx1="dk1" bg2="lt2" tx2="dk2" accent1="accent1" accent2="accent2" accent3="accent3" accent4="accent4" accent5="accent5" accent6="accent6" hlink="hlink" folHlink="folHlink"/>
    </a:extraClrScheme>
    <a:extraClrScheme>
      <a:clrScheme name="Океан 13">
        <a:dk1>
          <a:srgbClr val="000000"/>
        </a:dk1>
        <a:lt1>
          <a:srgbClr val="000099"/>
        </a:lt1>
        <a:dk2>
          <a:srgbClr val="000099"/>
        </a:dk2>
        <a:lt2>
          <a:srgbClr val="010199"/>
        </a:lt2>
        <a:accent1>
          <a:srgbClr val="33CCCC"/>
        </a:accent1>
        <a:accent2>
          <a:srgbClr val="00C600"/>
        </a:accent2>
        <a:accent3>
          <a:srgbClr val="AAAACA"/>
        </a:accent3>
        <a:accent4>
          <a:srgbClr val="000000"/>
        </a:accent4>
        <a:accent5>
          <a:srgbClr val="ADE2E2"/>
        </a:accent5>
        <a:accent6>
          <a:srgbClr val="00B300"/>
        </a:accent6>
        <a:hlink>
          <a:srgbClr val="FF9900"/>
        </a:hlink>
        <a:folHlink>
          <a:srgbClr val="6699FF"/>
        </a:folHlink>
      </a:clrScheme>
      <a:clrMap bg1="lt1" tx1="dk1" bg2="lt2" tx2="dk2" accent1="accent1" accent2="accent2" accent3="accent3" accent4="accent4" accent5="accent5" accent6="accent6" hlink="hlink" folHlink="folHlink"/>
    </a:extraClrScheme>
    <a:extraClrScheme>
      <a:clrScheme name="Океан 14">
        <a:dk1>
          <a:srgbClr val="000000"/>
        </a:dk1>
        <a:lt1>
          <a:srgbClr val="000099"/>
        </a:lt1>
        <a:dk2>
          <a:srgbClr val="000099"/>
        </a:dk2>
        <a:lt2>
          <a:srgbClr val="010199"/>
        </a:lt2>
        <a:accent1>
          <a:srgbClr val="33CCCC"/>
        </a:accent1>
        <a:accent2>
          <a:srgbClr val="00C600"/>
        </a:accent2>
        <a:accent3>
          <a:srgbClr val="AAAACA"/>
        </a:accent3>
        <a:accent4>
          <a:srgbClr val="000000"/>
        </a:accent4>
        <a:accent5>
          <a:srgbClr val="ADE2E2"/>
        </a:accent5>
        <a:accent6>
          <a:srgbClr val="00B300"/>
        </a:accent6>
        <a:hlink>
          <a:srgbClr val="000099"/>
        </a:hlink>
        <a:folHlink>
          <a:srgbClr val="6699FF"/>
        </a:folHlink>
      </a:clrScheme>
      <a:clrMap bg1="lt1" tx1="dk1" bg2="lt2" tx2="dk2" accent1="accent1" accent2="accent2" accent3="accent3" accent4="accent4" accent5="accent5" accent6="accent6" hlink="hlink" folHlink="folHlink"/>
    </a:extraClrScheme>
    <a:extraClrScheme>
      <a:clrScheme name="Океан 15">
        <a:dk1>
          <a:srgbClr val="000000"/>
        </a:dk1>
        <a:lt1>
          <a:srgbClr val="000099"/>
        </a:lt1>
        <a:dk2>
          <a:srgbClr val="000099"/>
        </a:dk2>
        <a:lt2>
          <a:srgbClr val="0099CC"/>
        </a:lt2>
        <a:accent1>
          <a:srgbClr val="33CCCC"/>
        </a:accent1>
        <a:accent2>
          <a:srgbClr val="00C600"/>
        </a:accent2>
        <a:accent3>
          <a:srgbClr val="AAAACA"/>
        </a:accent3>
        <a:accent4>
          <a:srgbClr val="000000"/>
        </a:accent4>
        <a:accent5>
          <a:srgbClr val="ADE2E2"/>
        </a:accent5>
        <a:accent6>
          <a:srgbClr val="00B300"/>
        </a:accent6>
        <a:hlink>
          <a:srgbClr val="000099"/>
        </a:hlink>
        <a:folHlink>
          <a:srgbClr val="6699FF"/>
        </a:folHlink>
      </a:clrScheme>
      <a:clrMap bg1="lt1" tx1="dk1" bg2="lt2" tx2="dk2" accent1="accent1" accent2="accent2" accent3="accent3" accent4="accent4" accent5="accent5" accent6="accent6" hlink="hlink" folHlink="folHlink"/>
    </a:extraClrScheme>
    <a:extraClrScheme>
      <a:clrScheme name="Океан 16">
        <a:dk1>
          <a:srgbClr val="000000"/>
        </a:dk1>
        <a:lt1>
          <a:srgbClr val="000099"/>
        </a:lt1>
        <a:dk2>
          <a:srgbClr val="000099"/>
        </a:dk2>
        <a:lt2>
          <a:srgbClr val="008080"/>
        </a:lt2>
        <a:accent1>
          <a:srgbClr val="33CCCC"/>
        </a:accent1>
        <a:accent2>
          <a:srgbClr val="00C600"/>
        </a:accent2>
        <a:accent3>
          <a:srgbClr val="AAAACA"/>
        </a:accent3>
        <a:accent4>
          <a:srgbClr val="000000"/>
        </a:accent4>
        <a:accent5>
          <a:srgbClr val="ADE2E2"/>
        </a:accent5>
        <a:accent6>
          <a:srgbClr val="00B300"/>
        </a:accent6>
        <a:hlink>
          <a:srgbClr val="000099"/>
        </a:hlink>
        <a:folHlink>
          <a:srgbClr val="66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41372</TotalTime>
  <Words>1693</Words>
  <Application>Microsoft Office PowerPoint</Application>
  <PresentationFormat>Экран (4:3)</PresentationFormat>
  <Paragraphs>278</Paragraphs>
  <Slides>18</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Океан</vt:lpstr>
      <vt:lpstr>Heavy metal and POP pollution assessment: Progress and plans</vt:lpstr>
      <vt:lpstr>Слайд 2</vt:lpstr>
      <vt:lpstr>Слайд 3</vt:lpstr>
      <vt:lpstr>Слайд 4</vt:lpstr>
      <vt:lpstr>Слайд 5</vt:lpstr>
      <vt:lpstr>Слайд 6</vt:lpstr>
      <vt:lpstr>Слайд 7</vt:lpstr>
      <vt:lpstr>Слайд 8</vt:lpstr>
      <vt:lpstr>Country-scale assessment (Germany)</vt:lpstr>
      <vt:lpstr>Country-scale assessment (Germany)</vt:lpstr>
      <vt:lpstr>Слайд 11</vt:lpstr>
      <vt:lpstr>Слайд 12</vt:lpstr>
      <vt:lpstr>Слайд 13</vt:lpstr>
      <vt:lpstr>Mercury multi-media modelling </vt:lpstr>
      <vt:lpstr>Слайд 15</vt:lpstr>
      <vt:lpstr>Слайд 16</vt:lpstr>
      <vt:lpstr>Слайд 17</vt:lpstr>
      <vt:lpstr>Слайд 18</vt:lpstr>
    </vt:vector>
  </TitlesOfParts>
  <Company>msc-e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OTravnikov</dc:creator>
  <cp:lastModifiedBy>otravnikov</cp:lastModifiedBy>
  <cp:revision>1146</cp:revision>
  <dcterms:created xsi:type="dcterms:W3CDTF">2009-11-06T09:17:47Z</dcterms:created>
  <dcterms:modified xsi:type="dcterms:W3CDTF">2019-03-21T09:48:07Z</dcterms:modified>
</cp:coreProperties>
</file>