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90" r:id="rId2"/>
    <p:sldId id="743" r:id="rId3"/>
    <p:sldId id="733" r:id="rId4"/>
    <p:sldId id="742" r:id="rId5"/>
    <p:sldId id="736" r:id="rId6"/>
    <p:sldId id="745" r:id="rId7"/>
    <p:sldId id="724" r:id="rId8"/>
    <p:sldId id="730" r:id="rId9"/>
    <p:sldId id="719" r:id="rId10"/>
    <p:sldId id="731" r:id="rId11"/>
    <p:sldId id="729" r:id="rId12"/>
    <p:sldId id="739" r:id="rId13"/>
    <p:sldId id="71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FF"/>
    <a:srgbClr val="003399"/>
    <a:srgbClr val="9B9BFF"/>
    <a:srgbClr val="ABABFF"/>
    <a:srgbClr val="93CDDD"/>
    <a:srgbClr val="808080"/>
    <a:srgbClr val="8686B4"/>
    <a:srgbClr val="FF00F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5" autoAdjust="0"/>
    <p:restoredTop sz="77241" autoAdjust="0"/>
  </p:normalViewPr>
  <p:slideViewPr>
    <p:cSldViewPr snapToGrid="0">
      <p:cViewPr varScale="1">
        <p:scale>
          <a:sx n="83" d="100"/>
          <a:sy n="83" d="100"/>
        </p:scale>
        <p:origin x="-5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9360-427A-49D4-A87F-17C798B53C2B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3BF8-C7D5-42CF-B5F5-8EFB71E19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73F134-7368-434D-BBCC-4C50952A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4D41-8953-400B-A0A1-098C73AB319D}" type="slidenum">
              <a:rPr lang="ru-RU"/>
              <a:pPr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7079-A236-4507-B17A-1DAD8A690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DBE3-B54E-491F-B1DE-4F02EE36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48942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6802-554F-4DCA-B30E-83FD91B3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894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94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D721-AFEB-4927-9013-F6F718FA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57EC-1D70-40C0-B22C-265357FB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45BE-C640-44BF-9D12-0D39E169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F301-161A-47E8-AFB6-10ADB397A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B536-E178-4DFE-BE86-9F0D320F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344-832A-4545-B7AB-DC9F710F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DFBB-BBAE-48D3-9EA2-33FEBE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7F6-768C-4F4C-B04A-C9C16960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5A5D-B3A6-4FC3-BD73-465D0923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2"/>
            <a:r>
              <a:rPr lang="ru-RU"/>
              <a:t>Третий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ACEBEE-214E-4240-8089-1F94BFF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924602" y="6488113"/>
            <a:ext cx="42008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Tahoma" pitchFamily="34" charset="0"/>
              </a:rPr>
              <a:t>Joint EMEP SB/WGE </a:t>
            </a:r>
            <a:r>
              <a:rPr lang="en-US" sz="1400" dirty="0" err="1">
                <a:latin typeface="Tahoma" pitchFamily="34" charset="0"/>
              </a:rPr>
              <a:t>Bureaux</a:t>
            </a:r>
            <a:r>
              <a:rPr lang="en-US" sz="1400" dirty="0">
                <a:latin typeface="Tahoma" pitchFamily="34" charset="0"/>
              </a:rPr>
              <a:t> meeting, March 2020</a:t>
            </a:r>
            <a:endParaRPr lang="ru-RU" sz="1400" dirty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627063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50018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908175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3161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7733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32305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6877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41449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9100" y="1855788"/>
            <a:ext cx="8307388" cy="16779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600" dirty="0"/>
              <a:t>Heavy metal and POP pollution assessment: Progress and plans</a:t>
            </a:r>
            <a:endParaRPr lang="ru-RU" sz="2800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8275" y="3725863"/>
            <a:ext cx="6269038" cy="61464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/>
              <a:t>Oleg </a:t>
            </a:r>
            <a:r>
              <a:rPr lang="en-US" sz="2000" dirty="0" err="1"/>
              <a:t>Travnikov</a:t>
            </a:r>
            <a:r>
              <a:rPr lang="en-US" sz="2000" dirty="0"/>
              <a:t> on behalf of MSC-E</a:t>
            </a:r>
            <a:endParaRPr lang="ru-RU" sz="2000" dirty="0"/>
          </a:p>
        </p:txBody>
      </p:sp>
      <p:grpSp>
        <p:nvGrpSpPr>
          <p:cNvPr id="2053" name="Group 10"/>
          <p:cNvGrpSpPr>
            <a:grpSpLocks noChangeAspect="1"/>
          </p:cNvGrpSpPr>
          <p:nvPr/>
        </p:nvGrpSpPr>
        <p:grpSpPr bwMode="auto">
          <a:xfrm>
            <a:off x="4073526" y="4474663"/>
            <a:ext cx="998537" cy="863600"/>
            <a:chOff x="92" y="3959"/>
            <a:chExt cx="384" cy="333"/>
          </a:xfrm>
        </p:grpSpPr>
        <p:sp>
          <p:nvSpPr>
            <p:cNvPr id="2054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055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EC4CED-5588-45CA-A3E7-969AFFE3B2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880" y="2477564"/>
            <a:ext cx="2225617" cy="3184858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6D8474-E5BE-4C92-9187-1E2FEA73382B}"/>
              </a:ext>
            </a:extLst>
          </p:cNvPr>
          <p:cNvSpPr txBox="1"/>
          <p:nvPr/>
        </p:nvSpPr>
        <p:spPr>
          <a:xfrm>
            <a:off x="5908431" y="1916583"/>
            <a:ext cx="30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Observed vs modelled PCB-153 air concentrations (GLEMOS, 2016)</a:t>
            </a:r>
            <a:endParaRPr lang="ru-RU" sz="1400" dirty="0">
              <a:latin typeface="+mn-lt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project on HCB and PCBs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Study of main sources </a:t>
            </a:r>
            <a:r>
              <a:rPr lang="en-US" sz="2000" b="1" dirty="0" err="1">
                <a:solidFill>
                  <a:schemeClr val="accent4"/>
                </a:solidFill>
              </a:rPr>
              <a:t>controling</a:t>
            </a:r>
            <a:r>
              <a:rPr lang="en-US" sz="2000" b="1" dirty="0">
                <a:solidFill>
                  <a:schemeClr val="accent4"/>
                </a:solidFill>
              </a:rPr>
              <a:t> HCB and PCBs pollution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Norway, CCC/NILU</a:t>
            </a:r>
            <a:r>
              <a:rPr lang="en-US" sz="2000" b="1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03211" y="1921776"/>
            <a:ext cx="5051271" cy="30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activities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Analysis of “multi-media” POPs with large contribution of secondary emissions 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PCBs, HCB</a:t>
            </a:r>
            <a:r>
              <a:rPr lang="en-US" sz="1600" dirty="0">
                <a:latin typeface="+mn-lt"/>
              </a:rPr>
              <a:t>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Use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EMEP POP passive sampling campaigns </a:t>
            </a:r>
            <a:r>
              <a:rPr lang="en-US" sz="1600" dirty="0">
                <a:latin typeface="+mn-lt"/>
              </a:rPr>
              <a:t>for 2006/2016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Spatial mapping of POP levels using two models 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GLEMOS</a:t>
            </a:r>
            <a:r>
              <a:rPr lang="en-US" sz="1600" dirty="0">
                <a:latin typeface="+mn-lt"/>
              </a:rPr>
              <a:t> and FLEXPART)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Comparison of contributions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primary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secondary emissions</a:t>
            </a:r>
            <a:r>
              <a:rPr lang="en-US" sz="1600" dirty="0">
                <a:latin typeface="+mn-lt"/>
              </a:rPr>
              <a:t> to POP pollution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85627" y="5183118"/>
            <a:ext cx="558329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Results of the study are prepared of a peer-review publication 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Research and development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7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052" y="2637694"/>
            <a:ext cx="4734000" cy="242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62658" y="1054100"/>
            <a:ext cx="8818685" cy="4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Use of modeling and </a:t>
            </a:r>
            <a:r>
              <a:rPr lang="en-US" sz="2000" b="1" dirty="0"/>
              <a:t>moss measurements for source attribution of HM deposition</a:t>
            </a:r>
            <a:endParaRPr lang="en-GB" sz="2000" b="1" dirty="0">
              <a:solidFill>
                <a:schemeClr val="accent4"/>
              </a:solidFill>
            </a:endParaRPr>
          </a:p>
        </p:txBody>
      </p:sp>
      <p:sp>
        <p:nvSpPr>
          <p:cNvPr id="25" name="Rectangle 8"/>
          <p:cNvSpPr txBox="1">
            <a:spLocks noChangeArrowheads="1"/>
          </p:cNvSpPr>
          <p:nvPr/>
        </p:nvSpPr>
        <p:spPr>
          <a:xfrm>
            <a:off x="0" y="292100"/>
            <a:ext cx="9143999" cy="615950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Co-operation with WGE (ICP-Vegetation)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02225" y="2048619"/>
            <a:ext cx="3921369" cy="2868053"/>
            <a:chOff x="202225" y="2101371"/>
            <a:chExt cx="3921369" cy="28680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02225" y="2365141"/>
              <a:ext cx="3921369" cy="2604283"/>
              <a:chOff x="254977" y="2514605"/>
              <a:chExt cx="3921369" cy="2604283"/>
            </a:xfrm>
          </p:grpSpPr>
          <p:pic>
            <p:nvPicPr>
              <p:cNvPr id="29" name="Рисунок 28" descr="cd_moss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4977" y="2628819"/>
                <a:ext cx="3921369" cy="2490069"/>
              </a:xfrm>
              <a:prstGeom prst="rect">
                <a:avLst/>
              </a:prstGeom>
            </p:spPr>
          </p:pic>
          <p:pic>
            <p:nvPicPr>
              <p:cNvPr id="30" name="Рисунок 29" descr="cd_moss_legend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1466" y="2514605"/>
                <a:ext cx="768258" cy="1028697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354624" y="2101371"/>
              <a:ext cx="3736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Cd</a:t>
              </a:r>
              <a:r>
                <a:rPr lang="en-US" dirty="0"/>
                <a:t> concentration in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moss</a:t>
              </a:r>
              <a:r>
                <a:rPr lang="en-US" dirty="0"/>
                <a:t> (2015)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74223" y="2048619"/>
            <a:ext cx="37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 re-suspension </a:t>
            </a:r>
            <a:r>
              <a:rPr lang="en-US" dirty="0"/>
              <a:t>to </a:t>
            </a:r>
            <a:r>
              <a:rPr lang="en-US" dirty="0" err="1"/>
              <a:t>Cd</a:t>
            </a:r>
            <a:r>
              <a:rPr lang="en-US" dirty="0"/>
              <a:t> deposition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86647" y="2850183"/>
            <a:ext cx="108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67608" y="2754933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- Model</a:t>
            </a: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7286647" y="3166703"/>
            <a:ext cx="108000" cy="108000"/>
          </a:xfrm>
          <a:prstGeom prst="ellipse">
            <a:avLst/>
          </a:prstGeom>
          <a:solidFill>
            <a:srgbClr val="9B9B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367608" y="3071453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- Moss (Al/</a:t>
            </a:r>
            <a:r>
              <a:rPr lang="en-US" sz="1200" dirty="0" err="1">
                <a:latin typeface="+mj-lt"/>
              </a:rPr>
              <a:t>Cd</a:t>
            </a:r>
            <a:r>
              <a:rPr lang="en-US" sz="1200" dirty="0">
                <a:latin typeface="+mj-lt"/>
              </a:rPr>
              <a:t>)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465989" y="5429646"/>
            <a:ext cx="8203224" cy="6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algn="ctr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Results were discussed at the ICP-vegetation Task Force meeting (Riga, Latvia, January 2020)</a:t>
            </a:r>
          </a:p>
        </p:txBody>
      </p:sp>
      <p:sp>
        <p:nvSpPr>
          <p:cNvPr id="23" name="Овал 22"/>
          <p:cNvSpPr/>
          <p:nvPr/>
        </p:nvSpPr>
        <p:spPr>
          <a:xfrm rot="2749918">
            <a:off x="2648437" y="3197153"/>
            <a:ext cx="915454" cy="1577910"/>
          </a:xfrm>
          <a:prstGeom prst="ellipse">
            <a:avLst/>
          </a:prstGeom>
          <a:noFill/>
          <a:ln w="254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15961" y="2655280"/>
            <a:ext cx="844061" cy="1696914"/>
          </a:xfrm>
          <a:prstGeom prst="roundRect">
            <a:avLst/>
          </a:prstGeom>
          <a:noFill/>
          <a:ln w="254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3763108" y="3481756"/>
            <a:ext cx="826477" cy="114300"/>
          </a:xfrm>
          <a:prstGeom prst="straightConnector1">
            <a:avLst/>
          </a:prstGeom>
          <a:ln w="19050">
            <a:solidFill>
              <a:srgbClr val="CC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056" y="3534509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00FF"/>
                </a:solidFill>
              </a:rPr>
              <a:t>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9331" y="2746132"/>
            <a:ext cx="127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FF"/>
                </a:solidFill>
              </a:rPr>
              <a:t>Central Asia and Caucasus</a:t>
            </a:r>
          </a:p>
        </p:txBody>
      </p:sp>
    </p:spTree>
    <p:extLst>
      <p:ext uri="{BB962C8B-B14F-4D97-AF65-F5344CB8AC3E}">
        <p14:creationId xmlns:p14="http://schemas.microsoft.com/office/powerpoint/2010/main" xmlns="" val="376012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5"/>
          <p:cNvSpPr>
            <a:spLocks noChangeArrowheads="1"/>
          </p:cNvSpPr>
          <p:nvPr/>
        </p:nvSpPr>
        <p:spPr bwMode="auto">
          <a:xfrm>
            <a:off x="4629873" y="6494463"/>
            <a:ext cx="4495077" cy="344487"/>
          </a:xfrm>
          <a:prstGeom prst="rect">
            <a:avLst/>
          </a:prstGeom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On-going international co-operation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470337" y="1404500"/>
            <a:ext cx="5016061" cy="430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3399"/>
                </a:solidFill>
                <a:latin typeface="+mn-lt"/>
              </a:rPr>
              <a:t>Arctic Monitoring and Assessment Programme (AMAP)</a:t>
            </a:r>
          </a:p>
          <a:p>
            <a:pPr marL="728663" lvl="1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Participation in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AMAP Hg Assessment 2021</a:t>
            </a:r>
            <a:r>
              <a:rPr lang="en-US" sz="1600" dirty="0">
                <a:latin typeface="+mn-lt"/>
              </a:rPr>
              <a:t> 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AMAP POP Assessment</a:t>
            </a:r>
          </a:p>
          <a:p>
            <a:pPr marL="728663" lvl="1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Multi-model </a:t>
            </a:r>
            <a:r>
              <a:rPr lang="en-US" sz="1600" dirty="0">
                <a:latin typeface="+mn-lt"/>
              </a:rPr>
              <a:t>simulations and source apportionment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of Hg deposition to the Arctic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3399"/>
                </a:solidFill>
                <a:latin typeface="+mn-lt"/>
              </a:rPr>
              <a:t>Helsinki Commission (HELCOM)</a:t>
            </a:r>
          </a:p>
          <a:p>
            <a:pPr marL="728663" lvl="1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Assessment of atmospheric load of HMs and POPs to the Baltic Sea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3399"/>
                </a:solidFill>
                <a:latin typeface="+mn-lt"/>
              </a:rPr>
              <a:t>OSPAR Commission</a:t>
            </a:r>
          </a:p>
          <a:p>
            <a:pPr marL="728663" lvl="1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Initial discussion </a:t>
            </a:r>
            <a:r>
              <a:rPr lang="en-US" sz="1600" dirty="0">
                <a:latin typeface="+mn-lt"/>
              </a:rPr>
              <a:t>of potential co-operation</a:t>
            </a:r>
          </a:p>
          <a:p>
            <a:pPr marL="728663" lvl="1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Simulations of long-term trends of HM deposition to OSPAR Convention Sea Area</a:t>
            </a:r>
          </a:p>
        </p:txBody>
      </p:sp>
      <p:sp>
        <p:nvSpPr>
          <p:cNvPr id="15" name="Text Box 2066"/>
          <p:cNvSpPr txBox="1">
            <a:spLocks noChangeArrowheads="1"/>
          </p:cNvSpPr>
          <p:nvPr/>
        </p:nvSpPr>
        <p:spPr bwMode="auto">
          <a:xfrm>
            <a:off x="5732587" y="1175986"/>
            <a:ext cx="3015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</a:rPr>
              <a:t>Hg deposition to the Arctic (2015)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4" name="Рисунок 13" descr="hg_dep_leg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828" y="3695925"/>
            <a:ext cx="2195122" cy="180000"/>
          </a:xfrm>
          <a:prstGeom prst="rect">
            <a:avLst/>
          </a:prstGeom>
        </p:spPr>
      </p:pic>
      <p:pic>
        <p:nvPicPr>
          <p:cNvPr id="17" name="Рисунок 16" descr="gem_ensembl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0656" y="1547446"/>
            <a:ext cx="2059466" cy="2059466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600611" y="4067177"/>
            <a:ext cx="3292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PCDD/F deposition to the Baltic sea</a:t>
            </a:r>
            <a:endParaRPr lang="ru-RU" sz="1400" dirty="0">
              <a:latin typeface="+mn-lt"/>
            </a:endParaRPr>
          </a:p>
        </p:txBody>
      </p:sp>
      <p:grpSp>
        <p:nvGrpSpPr>
          <p:cNvPr id="45" name="Group 6"/>
          <p:cNvGrpSpPr>
            <a:grpSpLocks noChangeAspect="1"/>
          </p:cNvGrpSpPr>
          <p:nvPr/>
        </p:nvGrpSpPr>
        <p:grpSpPr bwMode="auto">
          <a:xfrm>
            <a:off x="6410140" y="4455459"/>
            <a:ext cx="1716271" cy="2165910"/>
            <a:chOff x="2773" y="746"/>
            <a:chExt cx="1168" cy="1474"/>
          </a:xfrm>
        </p:grpSpPr>
        <p:pic>
          <p:nvPicPr>
            <p:cNvPr id="46" name="Picture 7" descr="pcddf_netflux(2010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3" y="746"/>
              <a:ext cx="1168" cy="1474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2811" y="749"/>
              <a:ext cx="3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latin typeface="Arial" charset="0"/>
                </a:rPr>
                <a:t>ng TEQ/m</a:t>
              </a:r>
              <a:r>
                <a:rPr lang="ru-RU" sz="800" baseline="30000">
                  <a:latin typeface="Arial" charset="0"/>
                </a:rPr>
                <a:t>2</a:t>
              </a:r>
              <a:r>
                <a:rPr lang="ru-RU" sz="800">
                  <a:latin typeface="Arial" charset="0"/>
                </a:rPr>
                <a:t>/y</a:t>
              </a:r>
            </a:p>
          </p:txBody>
        </p:sp>
      </p:grpSp>
      <p:pic>
        <p:nvPicPr>
          <p:cNvPr id="48" name="Рисунок 47" descr="AMAP_logo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285" y="6053552"/>
            <a:ext cx="716207" cy="60287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56" name="Группа 55"/>
          <p:cNvGrpSpPr/>
          <p:nvPr/>
        </p:nvGrpSpPr>
        <p:grpSpPr>
          <a:xfrm>
            <a:off x="2308593" y="6075918"/>
            <a:ext cx="1401584" cy="558140"/>
            <a:chOff x="2308593" y="6103376"/>
            <a:chExt cx="1401584" cy="558140"/>
          </a:xfrm>
        </p:grpSpPr>
        <p:grpSp>
          <p:nvGrpSpPr>
            <p:cNvPr id="51" name="Group 22"/>
            <p:cNvGrpSpPr>
              <a:grpSpLocks noChangeAspect="1"/>
            </p:cNvGrpSpPr>
            <p:nvPr/>
          </p:nvGrpSpPr>
          <p:grpSpPr bwMode="auto">
            <a:xfrm>
              <a:off x="2308593" y="6103376"/>
              <a:ext cx="566492" cy="558140"/>
              <a:chOff x="4687" y="2932"/>
              <a:chExt cx="563" cy="555"/>
            </a:xfrm>
          </p:grpSpPr>
          <p:sp>
            <p:nvSpPr>
              <p:cNvPr id="53" name="Oval 23"/>
              <p:cNvSpPr>
                <a:spLocks noChangeAspect="1" noChangeArrowheads="1"/>
              </p:cNvSpPr>
              <p:nvPr/>
            </p:nvSpPr>
            <p:spPr bwMode="auto">
              <a:xfrm>
                <a:off x="4712" y="2936"/>
                <a:ext cx="507" cy="48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4" name="Picture 24" descr="OSPAR_logo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87" y="2932"/>
                <a:ext cx="563" cy="555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852250" y="6213169"/>
              <a:ext cx="8579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0099CC"/>
                  </a:solidFill>
                  <a:latin typeface="Arial" charset="0"/>
                </a:rPr>
                <a:t>OSPAR</a:t>
              </a:r>
            </a:p>
            <a:p>
              <a:r>
                <a:rPr lang="en-US" sz="800" b="1" dirty="0">
                  <a:solidFill>
                    <a:srgbClr val="003399"/>
                  </a:solidFill>
                  <a:latin typeface="Arial" charset="0"/>
                </a:rPr>
                <a:t>COMMISSION</a:t>
              </a:r>
              <a:endParaRPr lang="ru-RU" sz="800" b="1" dirty="0">
                <a:solidFill>
                  <a:srgbClr val="003399"/>
                </a:solidFill>
                <a:latin typeface="Arial" charset="0"/>
              </a:endParaRPr>
            </a:p>
          </p:txBody>
        </p:sp>
      </p:grpSp>
      <p:pic>
        <p:nvPicPr>
          <p:cNvPr id="55" name="Picture 20" descr="HELCOM_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9837" y="6010726"/>
            <a:ext cx="692394" cy="68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242516" y="1700060"/>
            <a:ext cx="7171721" cy="34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lvl="0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Contribution to analysis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effectiveness of POP Protocol </a:t>
            </a:r>
            <a:r>
              <a:rPr lang="en-US" dirty="0">
                <a:latin typeface="Tahoma" pitchFamily="34" charset="0"/>
              </a:rPr>
              <a:t>(PAH pollution and population exposure)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Continue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national scale studies </a:t>
            </a:r>
            <a:r>
              <a:rPr lang="en-US" dirty="0">
                <a:latin typeface="Tahoma" pitchFamily="34" charset="0"/>
              </a:rPr>
              <a:t>of HM and POP pollution (co-operation with countries)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Attribution of long-term changes</a:t>
            </a:r>
            <a:r>
              <a:rPr lang="en-US" dirty="0">
                <a:latin typeface="Tahoma" pitchFamily="34" charset="0"/>
              </a:rPr>
              <a:t> of Hg and POP pollution to regional/global sources and factors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Research and model development (Hg chemistry, POP degradation and exchange)</a:t>
            </a:r>
            <a:endParaRPr lang="en-US" dirty="0">
              <a:latin typeface="Tahoma" pitchFamily="34" charset="0"/>
              <a:ea typeface="宋体" pitchFamily="2" charset="-122"/>
            </a:endParaRPr>
          </a:p>
          <a:p>
            <a:pPr marL="271463" lvl="1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Co-operation </a:t>
            </a:r>
            <a:r>
              <a:rPr lang="en-US" dirty="0">
                <a:latin typeface="Tahoma" pitchFamily="34" charset="0"/>
              </a:rPr>
              <a:t>with international organizations and national experts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Future directions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" y="73464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(in accordance with bi-annual </a:t>
            </a:r>
            <a:r>
              <a:rPr lang="en-US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workplan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2020-2021)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932683" y="2090959"/>
            <a:ext cx="73717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Emissions of B(a)P/PAHs from the largest sector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“Residential combustion” </a:t>
            </a:r>
            <a:r>
              <a:rPr lang="en-US" sz="1600" dirty="0">
                <a:latin typeface="+mn-lt"/>
              </a:rPr>
              <a:t>does not change over past 20 years (similar to PM) </a:t>
            </a:r>
          </a:p>
        </p:txBody>
      </p:sp>
      <p:grpSp>
        <p:nvGrpSpPr>
          <p:cNvPr id="3" name="Группа 55"/>
          <p:cNvGrpSpPr/>
          <p:nvPr/>
        </p:nvGrpSpPr>
        <p:grpSpPr>
          <a:xfrm>
            <a:off x="313761" y="3936368"/>
            <a:ext cx="8261576" cy="2519495"/>
            <a:chOff x="367079" y="3859823"/>
            <a:chExt cx="8261576" cy="2519495"/>
          </a:xfrm>
        </p:grpSpPr>
        <p:sp>
          <p:nvSpPr>
            <p:cNvPr id="18" name="TextBox 17"/>
            <p:cNvSpPr txBox="1"/>
            <p:nvPr/>
          </p:nvSpPr>
          <p:spPr>
            <a:xfrm>
              <a:off x="1704837" y="3859823"/>
              <a:ext cx="5734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B(a)P and PM</a:t>
              </a:r>
              <a:r>
                <a:rPr lang="en-US" sz="1600" b="1" baseline="-25000" dirty="0"/>
                <a:t>2.5</a:t>
              </a:r>
              <a:r>
                <a:rPr lang="en-US" sz="1600" b="1" dirty="0"/>
                <a:t> emissions from “Residential combustion” sector</a:t>
              </a:r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079" y="4147318"/>
              <a:ext cx="3944552" cy="22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4103" y="4147318"/>
              <a:ext cx="3944552" cy="22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004383" y="4284784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B(a)P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9167" y="4287715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PM</a:t>
              </a:r>
              <a:r>
                <a:rPr lang="en-US" b="1" baseline="-25000" dirty="0"/>
                <a:t>2.5</a:t>
              </a:r>
            </a:p>
          </p:txBody>
        </p:sp>
      </p:grpSp>
      <p:sp useBgFill="1">
        <p:nvSpPr>
          <p:cNvPr id="81" name="Прямоугольник 80"/>
          <p:cNvSpPr/>
          <p:nvPr/>
        </p:nvSpPr>
        <p:spPr>
          <a:xfrm>
            <a:off x="4966446" y="6499411"/>
            <a:ext cx="4159624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PAH pollution and population exposure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938544" y="1718524"/>
            <a:ext cx="5319345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:</a:t>
            </a: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Contribution to analysis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POP Protocol effectiveness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i="1" dirty="0" err="1">
                <a:solidFill>
                  <a:srgbClr val="003399"/>
                </a:solidFill>
              </a:rPr>
              <a:t>workplan</a:t>
            </a:r>
            <a:r>
              <a:rPr lang="en-US" sz="2000" i="1" dirty="0">
                <a:solidFill>
                  <a:srgbClr val="003399"/>
                </a:solidFill>
              </a:rPr>
              <a:t> item 1.1.1.1</a:t>
            </a:r>
            <a:r>
              <a:rPr lang="en-US" sz="2000" dirty="0">
                <a:solidFill>
                  <a:schemeClr val="accent4"/>
                </a:solidFill>
              </a:rPr>
              <a:t>)</a:t>
            </a:r>
            <a:endParaRPr lang="en-GB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542084" y="3980330"/>
            <a:ext cx="7795829" cy="2429231"/>
            <a:chOff x="542084" y="3980330"/>
            <a:chExt cx="7795829" cy="2429231"/>
          </a:xfrm>
        </p:grpSpPr>
        <p:pic>
          <p:nvPicPr>
            <p:cNvPr id="21547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8207" y="4249561"/>
              <a:ext cx="3819706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4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084" y="4249561"/>
              <a:ext cx="3833801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1326776" y="3980330"/>
              <a:ext cx="2549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B(a)P concentration, Italy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44343" y="3998260"/>
              <a:ext cx="2793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B(a)P concentration, Poland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808" y="4679576"/>
              <a:ext cx="1258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EU target limit</a:t>
              </a: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5289176" y="4975412"/>
              <a:ext cx="53789" cy="8964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3738282" y="4966448"/>
              <a:ext cx="1497106" cy="60959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1" name="Прямоугольник 80"/>
          <p:cNvSpPr/>
          <p:nvPr/>
        </p:nvSpPr>
        <p:spPr>
          <a:xfrm>
            <a:off x="4966446" y="6499411"/>
            <a:ext cx="4159624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PAH pollution and population exposure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938544" y="1718524"/>
            <a:ext cx="5319345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:</a:t>
            </a: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Contribution to analysis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POP Protocol effectiveness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i="1" dirty="0" err="1">
                <a:solidFill>
                  <a:srgbClr val="003399"/>
                </a:solidFill>
              </a:rPr>
              <a:t>workplan</a:t>
            </a:r>
            <a:r>
              <a:rPr lang="en-US" sz="2000" i="1" dirty="0">
                <a:solidFill>
                  <a:srgbClr val="003399"/>
                </a:solidFill>
              </a:rPr>
              <a:t> item 1.1.1.1</a:t>
            </a:r>
            <a:r>
              <a:rPr lang="en-US" sz="2000" dirty="0">
                <a:solidFill>
                  <a:schemeClr val="accent4"/>
                </a:solidFill>
              </a:rPr>
              <a:t>)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932683" y="2726909"/>
            <a:ext cx="741002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significant reduction </a:t>
            </a:r>
            <a:r>
              <a:rPr lang="en-US" sz="1600" dirty="0">
                <a:latin typeface="+mn-lt"/>
              </a:rPr>
              <a:t>in observed B(a)P concentrations and continuous </a:t>
            </a:r>
            <a:r>
              <a:rPr lang="en-US" sz="1600" dirty="0" err="1">
                <a:latin typeface="+mn-lt"/>
              </a:rPr>
              <a:t>exceedance</a:t>
            </a:r>
            <a:r>
              <a:rPr lang="en-US" sz="1600" dirty="0">
                <a:latin typeface="+mn-lt"/>
              </a:rPr>
              <a:t> of EU/WHO limits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932683" y="2090959"/>
            <a:ext cx="73717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Emissions of B(a)P/PAHs from the largest sector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“Residential combustion” </a:t>
            </a:r>
            <a:r>
              <a:rPr lang="en-US" sz="1600" dirty="0">
                <a:latin typeface="+mn-lt"/>
              </a:rPr>
              <a:t>does not change over past 20 years (similar to PM) </a:t>
            </a: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Прямоугольник 80"/>
          <p:cNvSpPr/>
          <p:nvPr/>
        </p:nvSpPr>
        <p:spPr>
          <a:xfrm>
            <a:off x="4966446" y="6499411"/>
            <a:ext cx="4159624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PAH pollution and population exposure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938544" y="1718524"/>
            <a:ext cx="5319345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:</a:t>
            </a: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Contribution to analysis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POP Protocol effectiveness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i="1" dirty="0" err="1">
                <a:solidFill>
                  <a:srgbClr val="003399"/>
                </a:solidFill>
              </a:rPr>
              <a:t>workplan</a:t>
            </a:r>
            <a:r>
              <a:rPr lang="en-US" sz="2000" i="1" dirty="0">
                <a:solidFill>
                  <a:srgbClr val="003399"/>
                </a:solidFill>
              </a:rPr>
              <a:t> item 1.1.1.1</a:t>
            </a:r>
            <a:r>
              <a:rPr lang="en-US" sz="2000" dirty="0">
                <a:solidFill>
                  <a:schemeClr val="accent4"/>
                </a:solidFill>
              </a:rPr>
              <a:t>)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8998560-22E0-4016-B9ED-63C602905DF4}"/>
              </a:ext>
            </a:extLst>
          </p:cNvPr>
          <p:cNvSpPr txBox="1"/>
          <p:nvPr/>
        </p:nvSpPr>
        <p:spPr>
          <a:xfrm>
            <a:off x="6180987" y="4118593"/>
            <a:ext cx="2813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16 PAHs mixture 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concentration (</a:t>
            </a:r>
            <a:r>
              <a:rPr lang="en-US" sz="1400" dirty="0" err="1">
                <a:solidFill>
                  <a:srgbClr val="000000"/>
                </a:solidFill>
                <a:latin typeface="Tahoma"/>
              </a:rPr>
              <a:t>ng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 TEF m</a:t>
            </a:r>
            <a:r>
              <a:rPr lang="en-US" sz="1400" baseline="30000" dirty="0">
                <a:solidFill>
                  <a:srgbClr val="000000"/>
                </a:solidFill>
                <a:latin typeface="Tahoma"/>
              </a:rPr>
              <a:t>-3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)</a:t>
            </a:r>
            <a:endParaRPr lang="ru-RU" sz="1400" dirty="0">
              <a:latin typeface="+mn-lt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7DB67A0-3A12-4C5A-BBC2-D7107D133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756" y="4704412"/>
            <a:ext cx="2520000" cy="197934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0" name="Text Box 3">
            <a:extLst>
              <a:ext uri="{FF2B5EF4-FFF2-40B4-BE49-F238E27FC236}">
                <a16:creationId xmlns:a16="http://schemas.microsoft.com/office/drawing/2014/main" xmlns="" id="{168CD282-222C-4640-B231-A657614A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4329420"/>
            <a:ext cx="2676414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PAHs: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CLRTAP – </a:t>
            </a:r>
            <a:r>
              <a:rPr lang="pt-BR" sz="1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PAHs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POP Regulation – </a:t>
            </a:r>
            <a:r>
              <a:rPr lang="pt-BR" sz="1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PAHs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EPA – </a:t>
            </a:r>
            <a:r>
              <a:rPr lang="pt-BR" sz="1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PAHs </a:t>
            </a:r>
          </a:p>
        </p:txBody>
      </p:sp>
      <p:pic>
        <p:nvPicPr>
          <p:cNvPr id="31" name="Рисунок 30" descr="bap-04_conc(201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7602" y="4705021"/>
            <a:ext cx="2520000" cy="197934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8998560-22E0-4016-B9ED-63C602905DF4}"/>
              </a:ext>
            </a:extLst>
          </p:cNvPr>
          <p:cNvSpPr txBox="1"/>
          <p:nvPr/>
        </p:nvSpPr>
        <p:spPr>
          <a:xfrm>
            <a:off x="3841913" y="4118593"/>
            <a:ext cx="1931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B(a)P concentration (</a:t>
            </a:r>
            <a:r>
              <a:rPr lang="en-US" sz="1400" dirty="0" err="1">
                <a:latin typeface="+mn-lt"/>
              </a:rPr>
              <a:t>ng</a:t>
            </a:r>
            <a:r>
              <a:rPr lang="en-US" sz="1400" dirty="0">
                <a:latin typeface="+mn-lt"/>
              </a:rPr>
              <a:t> TEF m</a:t>
            </a:r>
            <a:r>
              <a:rPr lang="en-US" sz="1400" baseline="30000" dirty="0">
                <a:latin typeface="+mn-lt"/>
              </a:rPr>
              <a:t>-3</a:t>
            </a:r>
            <a:r>
              <a:rPr lang="en-US" sz="1400" dirty="0">
                <a:latin typeface="+mn-lt"/>
              </a:rPr>
              <a:t>)</a:t>
            </a:r>
            <a:endParaRPr lang="ru-RU" sz="1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915" y="5776538"/>
            <a:ext cx="266406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PAH mixture toxicity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toxic equivalent factors (TEF) 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932683" y="2726909"/>
            <a:ext cx="741002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significant reduction </a:t>
            </a:r>
            <a:r>
              <a:rPr lang="en-US" sz="1600" dirty="0">
                <a:latin typeface="+mn-lt"/>
              </a:rPr>
              <a:t>in observed B(a)P concentrations and continuous </a:t>
            </a:r>
            <a:r>
              <a:rPr lang="en-US" sz="1600" dirty="0" err="1">
                <a:latin typeface="+mn-lt"/>
              </a:rPr>
              <a:t>exceedance</a:t>
            </a:r>
            <a:r>
              <a:rPr lang="en-US" sz="1600" dirty="0">
                <a:latin typeface="+mn-lt"/>
              </a:rPr>
              <a:t> of EU/WHO limits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932683" y="2090959"/>
            <a:ext cx="73717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Emissions of B(a)P/PAHs from the largest sector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“Residential combustion” </a:t>
            </a:r>
            <a:r>
              <a:rPr lang="en-US" sz="1600" dirty="0">
                <a:latin typeface="+mn-lt"/>
              </a:rPr>
              <a:t>does not change over past 20 years (similar to PM) 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932683" y="3362859"/>
            <a:ext cx="781636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Methodology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PAH mixture toxicity </a:t>
            </a:r>
            <a:r>
              <a:rPr lang="en-US" sz="1600" dirty="0">
                <a:latin typeface="+mn-lt"/>
              </a:rPr>
              <a:t>differs in various international organizations and countries</a:t>
            </a:r>
          </a:p>
        </p:txBody>
      </p:sp>
    </p:spTree>
    <p:extLst>
      <p:ext uri="{BB962C8B-B14F-4D97-AF65-F5344CB8AC3E}">
        <p14:creationId xmlns:p14="http://schemas.microsoft.com/office/powerpoint/2010/main" xmlns="" val="197536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49930C-D9C6-42D0-8DAF-05D4117F5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425" y="3933096"/>
            <a:ext cx="3268959" cy="23358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F1A3B-9C40-4C31-B8AF-A790F8840184}"/>
              </a:ext>
            </a:extLst>
          </p:cNvPr>
          <p:cNvSpPr txBox="1"/>
          <p:nvPr/>
        </p:nvSpPr>
        <p:spPr>
          <a:xfrm>
            <a:off x="4747844" y="3575679"/>
            <a:ext cx="401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Model domain and B(a)P emissions (2017)</a:t>
            </a:r>
            <a:endParaRPr lang="ru-RU" sz="1400" dirty="0">
              <a:latin typeface="+mn-lt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Multi-model study of B(a)P pollution</a:t>
            </a:r>
            <a:endParaRPr lang="en-GB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chemeClr val="accent4"/>
                </a:solidFill>
              </a:rPr>
              <a:t>Contribution to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EuroDelta-Carb</a:t>
            </a:r>
            <a:r>
              <a:rPr lang="it-IT" sz="2000" b="1" dirty="0">
                <a:solidFill>
                  <a:schemeClr val="accent4"/>
                </a:solidFill>
              </a:rPr>
              <a:t> model intercomparison project (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TFMM</a:t>
            </a:r>
            <a:r>
              <a:rPr lang="it-IT" sz="2000" b="1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102136" y="1852631"/>
            <a:ext cx="7189010" cy="14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Multi-model assessment </a:t>
            </a:r>
            <a:r>
              <a:rPr lang="en-US" sz="1600" dirty="0">
                <a:latin typeface="+mn-lt"/>
              </a:rPr>
              <a:t>of B(a)P pollution levels within EMEP</a:t>
            </a:r>
          </a:p>
          <a:p>
            <a:pPr marL="271463" lvl="0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Analyzing interaction between </a:t>
            </a:r>
            <a:r>
              <a:rPr lang="en-US" sz="1600" dirty="0">
                <a:solidFill>
                  <a:srgbClr val="00B300">
                    <a:lumMod val="75000"/>
                  </a:srgbClr>
                </a:solidFill>
                <a:latin typeface="Tahoma"/>
              </a:rPr>
              <a:t>PM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and </a:t>
            </a:r>
            <a:r>
              <a:rPr lang="en-US" sz="1600" dirty="0">
                <a:solidFill>
                  <a:srgbClr val="00B300">
                    <a:lumMod val="75000"/>
                  </a:srgbClr>
                </a:solidFill>
                <a:latin typeface="Tahoma"/>
              </a:rPr>
              <a:t>B(a)P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transport and pollution levels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Improving consistency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residential wood burning </a:t>
            </a:r>
            <a:r>
              <a:rPr lang="en-US" sz="1600" dirty="0">
                <a:latin typeface="+mn-lt"/>
              </a:rPr>
              <a:t>emission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3FCD41-1E18-43FC-B4F9-435D767D8653}"/>
              </a:ext>
            </a:extLst>
          </p:cNvPr>
          <p:cNvSpPr txBox="1"/>
          <p:nvPr/>
        </p:nvSpPr>
        <p:spPr>
          <a:xfrm>
            <a:off x="903707" y="3791680"/>
            <a:ext cx="2155993" cy="41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groups:</a:t>
            </a:r>
          </a:p>
        </p:txBody>
      </p:sp>
      <p:graphicFrame>
        <p:nvGraphicFramePr>
          <p:cNvPr id="15" name="Group 229"/>
          <p:cNvGraphicFramePr>
            <a:graphicFrameLocks noGrp="1"/>
          </p:cNvGraphicFramePr>
          <p:nvPr/>
        </p:nvGraphicFramePr>
        <p:xfrm>
          <a:off x="923184" y="4225807"/>
          <a:ext cx="3411415" cy="1676400"/>
        </p:xfrm>
        <a:graphic>
          <a:graphicData uri="http://schemas.openxmlformats.org/drawingml/2006/table">
            <a:tbl>
              <a:tblPr/>
              <a:tblGrid>
                <a:gridCol w="2163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n-lt"/>
                          <a:cs typeface="Arial" charset="0"/>
                        </a:rPr>
                        <a:t>EMEP/MSC-E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GLEMOS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INERIS (France)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IEP-NRI (Poland)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GEM-AQ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ENEA (Italy)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 item 1.1.1.1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3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Прямоугольник 28"/>
          <p:cNvSpPr/>
          <p:nvPr/>
        </p:nvSpPr>
        <p:spPr>
          <a:xfrm>
            <a:off x="4966446" y="6499411"/>
            <a:ext cx="4159624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National scale studies on B(a)P</a:t>
            </a:r>
            <a:endParaRPr lang="en-GB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Joint research to improve B(a)P pollution assessment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Spain, France, Poland</a:t>
            </a:r>
            <a:r>
              <a:rPr lang="en-US" sz="2000" b="1" dirty="0">
                <a:solidFill>
                  <a:schemeClr val="accent4"/>
                </a:solidFill>
              </a:rPr>
              <a:t>)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xmlns="" id="{923CD1A0-E13C-487D-9461-72F9DFBF2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24" y="1691828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+mn-lt"/>
              </a:rPr>
              <a:t>Project domains</a:t>
            </a:r>
            <a:endParaRPr lang="ru-RU" sz="1600" dirty="0">
              <a:latin typeface="+mn-lt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3263154" y="1885575"/>
            <a:ext cx="5576046" cy="20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and on-going studies (2017-2021):</a:t>
            </a:r>
            <a:endParaRPr lang="en-US" sz="1600" b="1" dirty="0">
              <a:solidFill>
                <a:srgbClr val="7030A0"/>
              </a:solidFill>
              <a:latin typeface="+mn-lt"/>
            </a:endParaRP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Multi-model study of B(a)P pollution in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Spain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France</a:t>
            </a:r>
          </a:p>
          <a:p>
            <a:pPr marL="271463" lvl="0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Analysis and improvement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PAH emissions from key sectors </a:t>
            </a:r>
            <a:r>
              <a:rPr lang="en-US" sz="1600" dirty="0">
                <a:latin typeface="+mn-lt"/>
              </a:rPr>
              <a:t>(agriculture, domestic heating)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+mn-lt"/>
              </a:rPr>
              <a:t>Initiation of a new case study on B(a)P for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Poland </a:t>
            </a:r>
            <a:r>
              <a:rPr lang="en-US" sz="1600" dirty="0">
                <a:latin typeface="+mn-lt"/>
              </a:rPr>
              <a:t>(2020-2021)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Группа 31"/>
          <p:cNvGrpSpPr/>
          <p:nvPr/>
        </p:nvGrpSpPr>
        <p:grpSpPr>
          <a:xfrm>
            <a:off x="403457" y="4248849"/>
            <a:ext cx="8372986" cy="2394007"/>
            <a:chOff x="403457" y="3970934"/>
            <a:chExt cx="8372986" cy="2394007"/>
          </a:xfrm>
        </p:grpSpPr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403457" y="4412932"/>
              <a:ext cx="4276119" cy="132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Refinement of B(a)P emissions (Spain):</a:t>
              </a:r>
              <a:endParaRPr lang="en-US" sz="1600" dirty="0">
                <a:latin typeface="+mn-lt"/>
              </a:endParaRPr>
            </a:p>
            <a:p>
              <a:pPr marL="271463" indent="-271463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latin typeface="+mn-lt"/>
                </a:rPr>
                <a:t>Updated total emission is 30-60% lower </a:t>
              </a:r>
            </a:p>
            <a:p>
              <a:pPr marL="271463" indent="-271463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latin typeface="+mn-lt"/>
                </a:rPr>
                <a:t>The dominating sector changed from “Agriculture” to “Residential combustion”</a:t>
              </a:r>
            </a:p>
          </p:txBody>
        </p:sp>
        <p:grpSp>
          <p:nvGrpSpPr>
            <p:cNvPr id="5" name="Группа 28"/>
            <p:cNvGrpSpPr/>
            <p:nvPr/>
          </p:nvGrpSpPr>
          <p:grpSpPr>
            <a:xfrm>
              <a:off x="4962324" y="3970934"/>
              <a:ext cx="3814119" cy="2394007"/>
              <a:chOff x="5132659" y="3997829"/>
              <a:chExt cx="3814119" cy="2394007"/>
            </a:xfrm>
          </p:grpSpPr>
          <p:pic>
            <p:nvPicPr>
              <p:cNvPr id="1945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32659" y="4238072"/>
                <a:ext cx="3814119" cy="2153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xmlns="" id="{923CD1A0-E13C-487D-9461-72F9DFBF2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0454" y="3997829"/>
                <a:ext cx="2743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latin typeface="+mn-lt"/>
                  </a:rPr>
                  <a:t>B(a)P emissions in Spain</a:t>
                </a:r>
                <a:endParaRPr lang="ru-RU" sz="1400" dirty="0">
                  <a:latin typeface="+mn-lt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6829442" y="4452937"/>
                <a:ext cx="2009758" cy="4905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27"/>
              <p:cNvGrpSpPr/>
              <p:nvPr/>
            </p:nvGrpSpPr>
            <p:grpSpPr>
              <a:xfrm>
                <a:off x="6891338" y="4392706"/>
                <a:ext cx="1899741" cy="584775"/>
                <a:chOff x="6891338" y="4392706"/>
                <a:chExt cx="1899741" cy="58477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7010399" y="4392706"/>
                  <a:ext cx="1780680" cy="58477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Previous estimates</a:t>
                  </a:r>
                </a:p>
                <a:p>
                  <a:r>
                    <a:rPr lang="en-US" sz="1600" dirty="0"/>
                    <a:t>Refined estimates </a:t>
                  </a: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6891338" y="4576762"/>
                  <a:ext cx="142875" cy="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V="1">
                  <a:off x="6891338" y="4814887"/>
                  <a:ext cx="142875" cy="1"/>
                </a:xfrm>
                <a:prstGeom prst="line">
                  <a:avLst/>
                </a:prstGeom>
                <a:ln w="3175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 item 1.1.1.1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" name="Рисунок 23" descr="pl-fr-es-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136" y="2066186"/>
            <a:ext cx="2453176" cy="210675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696919" y="2532182"/>
            <a:ext cx="61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2308" y="2798883"/>
            <a:ext cx="60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3546" y="307437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xmlns="" val="372672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Downscaling of HM pollution assessment for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Germany</a:t>
            </a:r>
            <a:endParaRPr lang="en-GB" sz="2000" b="1" dirty="0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4087898" y="1980540"/>
            <a:ext cx="473905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Main output of the study (2019-2020):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Air concentration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deposition maps of </a:t>
            </a:r>
            <a:r>
              <a:rPr lang="en-US" dirty="0" err="1">
                <a:latin typeface="+mn-lt"/>
              </a:rPr>
              <a:t>Pb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Cd</a:t>
            </a:r>
            <a:r>
              <a:rPr lang="en-US" dirty="0">
                <a:latin typeface="+mn-lt"/>
              </a:rPr>
              <a:t> and Hg to Germany in 2014-2016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Ecosystem-specific deposition </a:t>
            </a:r>
            <a:r>
              <a:rPr lang="en-US" dirty="0">
                <a:latin typeface="+mn-lt"/>
              </a:rPr>
              <a:t>to various LC types (arable lands, forests etc.)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latin typeface="+mn-lt"/>
              </a:rPr>
              <a:t>Contribution of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local/regional/global </a:t>
            </a:r>
            <a:r>
              <a:rPr lang="en-US" dirty="0">
                <a:latin typeface="+mn-lt"/>
              </a:rPr>
              <a:t>sources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Evaluation</a:t>
            </a:r>
            <a:r>
              <a:rPr lang="en-US" dirty="0">
                <a:latin typeface="+mn-lt"/>
              </a:rPr>
              <a:t> of </a:t>
            </a:r>
            <a:r>
              <a:rPr lang="en-US" dirty="0" err="1">
                <a:latin typeface="+mn-lt"/>
              </a:rPr>
              <a:t>modelling</a:t>
            </a:r>
            <a:r>
              <a:rPr lang="en-US" dirty="0">
                <a:latin typeface="+mn-lt"/>
              </a:rPr>
              <a:t> results vs. observations</a:t>
            </a: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76336" y="1693813"/>
            <a:ext cx="3522083" cy="4799710"/>
            <a:chOff x="376336" y="1693813"/>
            <a:chExt cx="3522083" cy="479971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76336" y="1693813"/>
              <a:ext cx="3522083" cy="4799710"/>
              <a:chOff x="376336" y="1693813"/>
              <a:chExt cx="3522083" cy="479971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76336" y="1693813"/>
                <a:ext cx="2238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HM deposition (2016)</a:t>
                </a:r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398618" y="2088806"/>
                <a:ext cx="2195122" cy="2474085"/>
                <a:chOff x="398618" y="2088806"/>
                <a:chExt cx="2195122" cy="2474085"/>
              </a:xfrm>
            </p:grpSpPr>
            <p:pic>
              <p:nvPicPr>
                <p:cNvPr id="20" name="Рисунок 19" descr="pb_dep_legend.GI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98618" y="4382891"/>
                  <a:ext cx="2195122" cy="180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Рисунок 12" descr="pb_dep_2016.G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62814" y="2088806"/>
                  <a:ext cx="1844628" cy="2232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35" name="Группа 34"/>
              <p:cNvGrpSpPr/>
              <p:nvPr/>
            </p:nvGrpSpPr>
            <p:grpSpPr>
              <a:xfrm>
                <a:off x="1050955" y="3056551"/>
                <a:ext cx="2195127" cy="2472103"/>
                <a:chOff x="1050955" y="3056551"/>
                <a:chExt cx="2195127" cy="2472103"/>
              </a:xfrm>
            </p:grpSpPr>
            <p:pic>
              <p:nvPicPr>
                <p:cNvPr id="18" name="Рисунок 17" descr="cd_dep_legend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50955" y="5348654"/>
                  <a:ext cx="2195127" cy="180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" name="Рисунок 14" descr="cd_dep_2016.GIF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226204" y="3056551"/>
                  <a:ext cx="1844628" cy="2232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36" name="Группа 35"/>
              <p:cNvGrpSpPr/>
              <p:nvPr/>
            </p:nvGrpSpPr>
            <p:grpSpPr>
              <a:xfrm>
                <a:off x="1703297" y="4024295"/>
                <a:ext cx="2195122" cy="2469228"/>
                <a:chOff x="1703297" y="4024295"/>
                <a:chExt cx="2195122" cy="2469228"/>
              </a:xfrm>
            </p:grpSpPr>
            <p:pic>
              <p:nvPicPr>
                <p:cNvPr id="19" name="Рисунок 18" descr="hg_dep_legend.GIF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03297" y="6313523"/>
                  <a:ext cx="2195122" cy="180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" name="Рисунок 16" descr="hg_dep_2016.GIF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78544" y="4024295"/>
                  <a:ext cx="1844628" cy="223200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27" name="TextBox 26"/>
            <p:cNvSpPr txBox="1"/>
            <p:nvPr/>
          </p:nvSpPr>
          <p:spPr>
            <a:xfrm>
              <a:off x="3137999" y="4087041"/>
              <a:ext cx="392787" cy="30777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lIns="54000" tIns="0" rIns="54000" bIns="0" rtlCol="0">
              <a:spAutoFit/>
            </a:bodyPr>
            <a:lstStyle/>
            <a:p>
              <a:r>
                <a:rPr lang="en-US" sz="2000" b="1" dirty="0"/>
                <a:t>Hg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9151" y="2150493"/>
              <a:ext cx="383169" cy="30777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lIns="54000" tIns="0" rIns="54000" bIns="0" rtlCol="0">
              <a:spAutoFit/>
            </a:bodyPr>
            <a:lstStyle/>
            <a:p>
              <a:r>
                <a:rPr lang="en-US" sz="2000" b="1" dirty="0" err="1"/>
                <a:t>Pb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92539" y="3110505"/>
              <a:ext cx="383169" cy="30777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lIns="54000" tIns="0" rIns="54000" bIns="0" rtlCol="0">
              <a:spAutoFit/>
            </a:bodyPr>
            <a:lstStyle/>
            <a:p>
              <a:r>
                <a:rPr lang="en-US" sz="2000" b="1" dirty="0" err="1"/>
                <a:t>Cd</a:t>
              </a:r>
              <a:endParaRPr lang="en-US" sz="2000" b="1" dirty="0"/>
            </a:p>
          </p:txBody>
        </p:sp>
      </p:grp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National scale study on heavy metals</a:t>
            </a:r>
            <a:endParaRPr lang="en-GB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352191" y="5667021"/>
            <a:ext cx="4519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The project is jointly funded by EMEP and the country (UBA, Germany)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Прямоугольник 24"/>
          <p:cNvSpPr/>
          <p:nvPr/>
        </p:nvSpPr>
        <p:spPr>
          <a:xfrm>
            <a:off x="5011270" y="6499411"/>
            <a:ext cx="4114800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4"/>
                </a:solidFill>
              </a:rPr>
              <a:t>Contribution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local/regional/global </a:t>
            </a:r>
            <a:r>
              <a:rPr lang="en-US" sz="2000" b="1" dirty="0">
                <a:solidFill>
                  <a:schemeClr val="accent4"/>
                </a:solidFill>
              </a:rPr>
              <a:t>sources to HM pollution (Germany)</a:t>
            </a:r>
            <a:endParaRPr lang="en-GB" sz="2000" b="1" dirty="0">
              <a:solidFill>
                <a:schemeClr val="accent4"/>
              </a:solidFill>
            </a:endParaRP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60104" y="1891554"/>
            <a:ext cx="2695537" cy="3942445"/>
            <a:chOff x="830438" y="1873624"/>
            <a:chExt cx="2695537" cy="3942445"/>
          </a:xfrm>
        </p:grpSpPr>
        <p:pic>
          <p:nvPicPr>
            <p:cNvPr id="21" name="Рисунок 20" descr="pb_conc_2015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438" y="2277035"/>
              <a:ext cx="2695537" cy="3261600"/>
            </a:xfrm>
            <a:prstGeom prst="rect">
              <a:avLst/>
            </a:prstGeom>
          </p:spPr>
        </p:pic>
        <p:pic>
          <p:nvPicPr>
            <p:cNvPr id="22" name="Рисунок 21" descr="pb_conc_legen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133" y="5600069"/>
              <a:ext cx="2634146" cy="216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472" y="1873624"/>
              <a:ext cx="2363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Pb</a:t>
              </a:r>
              <a:r>
                <a:rPr lang="en-US" dirty="0"/>
                <a:t> concentration, 2015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709368" y="2753284"/>
            <a:ext cx="953264" cy="307777"/>
            <a:chOff x="7709368" y="2753284"/>
            <a:chExt cx="953264" cy="30777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709368" y="2864504"/>
              <a:ext cx="238125" cy="109537"/>
            </a:xfrm>
            <a:prstGeom prst="rect">
              <a:avLst/>
            </a:prstGeom>
            <a:solidFill>
              <a:srgbClr val="CC00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0503" y="2753284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Global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709368" y="2506821"/>
            <a:ext cx="903571" cy="307777"/>
            <a:chOff x="7709368" y="2513569"/>
            <a:chExt cx="903571" cy="30777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709368" y="2624136"/>
              <a:ext cx="238125" cy="109537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10503" y="2513569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EMEP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709368" y="2260360"/>
            <a:ext cx="1148702" cy="307777"/>
            <a:chOff x="7709368" y="2273853"/>
            <a:chExt cx="1148702" cy="30777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709368" y="2383769"/>
              <a:ext cx="238125" cy="109537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10503" y="2273853"/>
              <a:ext cx="947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Germany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709368" y="2013899"/>
            <a:ext cx="1241228" cy="307777"/>
            <a:chOff x="7709368" y="2034137"/>
            <a:chExt cx="1241228" cy="30777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709368" y="2143402"/>
              <a:ext cx="238125" cy="109537"/>
            </a:xfrm>
            <a:prstGeom prst="rect">
              <a:avLst/>
            </a:prstGeom>
            <a:solidFill>
              <a:srgbClr val="92D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10503" y="2034137"/>
              <a:ext cx="1040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Secondary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51129" y="1716855"/>
            <a:ext cx="3780000" cy="1522148"/>
            <a:chOff x="3851129" y="1716855"/>
            <a:chExt cx="3780000" cy="152214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129" y="1716855"/>
              <a:ext cx="3780000" cy="152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6267452" y="1800222"/>
              <a:ext cx="1267454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200" b="1" dirty="0"/>
                <a:t>DE01 (</a:t>
              </a:r>
              <a:r>
                <a:rPr lang="en-US" sz="1200" b="1" dirty="0" err="1"/>
                <a:t>Westerland</a:t>
              </a:r>
              <a:r>
                <a:rPr lang="en-US" sz="1200" b="1" dirty="0"/>
                <a:t>)</a:t>
              </a:r>
            </a:p>
          </p:txBody>
        </p:sp>
      </p:grpSp>
      <p:sp>
        <p:nvSpPr>
          <p:cNvPr id="17" name="Овал 16"/>
          <p:cNvSpPr>
            <a:spLocks noChangeAspect="1"/>
          </p:cNvSpPr>
          <p:nvPr/>
        </p:nvSpPr>
        <p:spPr>
          <a:xfrm>
            <a:off x="1497273" y="2545805"/>
            <a:ext cx="180000" cy="1800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Прямая соединительная линия 193"/>
          <p:cNvCxnSpPr>
            <a:endCxn id="17" idx="6"/>
          </p:cNvCxnSpPr>
          <p:nvPr/>
        </p:nvCxnSpPr>
        <p:spPr>
          <a:xfrm flipH="1">
            <a:off x="1677273" y="2492188"/>
            <a:ext cx="2105834" cy="14361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1497100" y="3410720"/>
            <a:ext cx="6146676" cy="1522147"/>
            <a:chOff x="1497100" y="3410720"/>
            <a:chExt cx="6146676" cy="152214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63776" y="3410720"/>
              <a:ext cx="3780000" cy="1522147"/>
              <a:chOff x="3863776" y="3410720"/>
              <a:chExt cx="3780000" cy="1522147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63776" y="3410720"/>
                <a:ext cx="3780000" cy="1522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410981" y="3500431"/>
                <a:ext cx="2146476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36000" tIns="0" rIns="36000" bIns="0" rtlCol="0">
                <a:spAutoFit/>
              </a:bodyPr>
              <a:lstStyle/>
              <a:p>
                <a:pPr algn="r"/>
                <a:r>
                  <a:rPr lang="en-US" sz="1200" b="1" dirty="0"/>
                  <a:t>DEHE057 (</a:t>
                </a:r>
                <a:r>
                  <a:rPr lang="en-US" sz="1200" b="1" dirty="0" err="1"/>
                  <a:t>Wetzlar-Hermanstein</a:t>
                </a:r>
                <a:r>
                  <a:rPr lang="en-US" sz="1200" b="1" dirty="0"/>
                  <a:t>)</a:t>
                </a:r>
              </a:p>
            </p:txBody>
          </p:sp>
        </p:grpSp>
        <p:sp>
          <p:nvSpPr>
            <p:cNvPr id="43" name="Овал 42"/>
            <p:cNvSpPr>
              <a:spLocks noChangeAspect="1"/>
            </p:cNvSpPr>
            <p:nvPr/>
          </p:nvSpPr>
          <p:spPr>
            <a:xfrm>
              <a:off x="1497100" y="4006879"/>
              <a:ext cx="180000" cy="18000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Прямая соединительная линия 45"/>
            <p:cNvCxnSpPr>
              <a:endCxn id="43" idx="6"/>
            </p:cNvCxnSpPr>
            <p:nvPr/>
          </p:nvCxnSpPr>
          <p:spPr>
            <a:xfrm flipH="1">
              <a:off x="1677100" y="4061012"/>
              <a:ext cx="2097042" cy="35867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1174371" y="3872409"/>
            <a:ext cx="6478931" cy="2712451"/>
            <a:chOff x="1174371" y="3872409"/>
            <a:chExt cx="6478931" cy="271245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873302" y="5062712"/>
              <a:ext cx="3780000" cy="1522148"/>
              <a:chOff x="3873302" y="5062712"/>
              <a:chExt cx="3780000" cy="1522148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73302" y="5062712"/>
                <a:ext cx="3780000" cy="1522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5653757" y="5153017"/>
                <a:ext cx="1890893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36000" tIns="0" rIns="36000" bIns="0" rtlCol="0">
                <a:spAutoFit/>
              </a:bodyPr>
              <a:lstStyle/>
              <a:p>
                <a:pPr algn="r"/>
                <a:r>
                  <a:rPr lang="en-US" sz="1200" b="1" dirty="0"/>
                  <a:t>DENW053 (Köln-</a:t>
                </a:r>
                <a:r>
                  <a:rPr lang="en-US" sz="1200" b="1" dirty="0" err="1"/>
                  <a:t>Chorweiler</a:t>
                </a:r>
                <a:r>
                  <a:rPr lang="en-US" sz="1200" b="1" dirty="0"/>
                  <a:t>)</a:t>
                </a:r>
              </a:p>
            </p:txBody>
          </p:sp>
        </p:grp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1174371" y="3872409"/>
              <a:ext cx="180000" cy="18000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Прямая соединительная линия 47"/>
            <p:cNvCxnSpPr>
              <a:endCxn id="44" idx="4"/>
            </p:cNvCxnSpPr>
            <p:nvPr/>
          </p:nvCxnSpPr>
          <p:spPr>
            <a:xfrm flipH="1" flipV="1">
              <a:off x="1264371" y="4052409"/>
              <a:ext cx="135806" cy="40529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1390650" y="4450556"/>
              <a:ext cx="2425212" cy="121169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National scale study on heavy metals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720013" y="1767438"/>
            <a:ext cx="1209552" cy="307777"/>
            <a:chOff x="7720013" y="1767438"/>
            <a:chExt cx="1209552" cy="307777"/>
          </a:xfrm>
        </p:grpSpPr>
        <p:sp>
          <p:nvSpPr>
            <p:cNvPr id="42" name="TextBox 41"/>
            <p:cNvSpPr txBox="1"/>
            <p:nvPr/>
          </p:nvSpPr>
          <p:spPr>
            <a:xfrm>
              <a:off x="7910503" y="1767438"/>
              <a:ext cx="1019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Measured</a:t>
              </a: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720013" y="1895475"/>
              <a:ext cx="223837" cy="80963"/>
              <a:chOff x="7758113" y="1533525"/>
              <a:chExt cx="223837" cy="80963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7758113" y="1574006"/>
                <a:ext cx="2238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Овал 53"/>
              <p:cNvSpPr/>
              <p:nvPr/>
            </p:nvSpPr>
            <p:spPr>
              <a:xfrm>
                <a:off x="7829550" y="1533525"/>
                <a:ext cx="80962" cy="80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3999" cy="615950"/>
          </a:xfrm>
        </p:spPr>
        <p:txBody>
          <a:bodyPr/>
          <a:lstStyle/>
          <a:p>
            <a:r>
              <a:rPr lang="en-GB" sz="3600" dirty="0"/>
              <a:t>Study of Hg atmospheric chemistry</a:t>
            </a:r>
            <a:endParaRPr lang="ru-RU" sz="3600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5193940" y="1852111"/>
            <a:ext cx="3280728" cy="1035315"/>
            <a:chOff x="5334612" y="1623519"/>
            <a:chExt cx="3280728" cy="1035315"/>
          </a:xfrm>
        </p:grpSpPr>
        <p:sp>
          <p:nvSpPr>
            <p:cNvPr id="13" name="Oval 140"/>
            <p:cNvSpPr>
              <a:spLocks noChangeArrowheads="1"/>
            </p:cNvSpPr>
            <p:nvPr/>
          </p:nvSpPr>
          <p:spPr bwMode="auto">
            <a:xfrm>
              <a:off x="5334612" y="2033094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Text Box 141"/>
            <p:cNvSpPr txBox="1">
              <a:spLocks noChangeArrowheads="1"/>
            </p:cNvSpPr>
            <p:nvPr/>
          </p:nvSpPr>
          <p:spPr bwMode="auto">
            <a:xfrm>
              <a:off x="5395180" y="2087802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dirty="0">
                  <a:cs typeface="Arial" charset="0"/>
                </a:rPr>
                <a:t>Hg</a:t>
              </a:r>
              <a:r>
                <a:rPr lang="en-US" altLang="ru-RU" sz="1400" baseline="30000" dirty="0">
                  <a:cs typeface="Arial" charset="0"/>
                </a:rPr>
                <a:t>0</a:t>
              </a:r>
              <a:endParaRPr lang="en-GB" altLang="ru-RU" sz="1400" baseline="-25000" dirty="0">
                <a:cs typeface="Arial" charset="0"/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7774599" y="2148981"/>
              <a:ext cx="53975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auto">
            <a:xfrm>
              <a:off x="7774599" y="2031506"/>
              <a:ext cx="539750" cy="4333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Oval 66"/>
            <p:cNvSpPr>
              <a:spLocks noChangeArrowheads="1"/>
            </p:cNvSpPr>
            <p:nvPr/>
          </p:nvSpPr>
          <p:spPr bwMode="auto">
            <a:xfrm>
              <a:off x="7774599" y="1915619"/>
              <a:ext cx="53975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Text Box 67"/>
            <p:cNvSpPr txBox="1">
              <a:spLocks noChangeArrowheads="1"/>
            </p:cNvSpPr>
            <p:nvPr/>
          </p:nvSpPr>
          <p:spPr bwMode="auto">
            <a:xfrm>
              <a:off x="7841888" y="1973914"/>
              <a:ext cx="480999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dirty="0">
                  <a:cs typeface="Arial" charset="0"/>
                </a:rPr>
                <a:t>Hg</a:t>
              </a:r>
              <a:r>
                <a:rPr lang="en-US" altLang="ru-RU" sz="1400" baseline="30000" dirty="0">
                  <a:cs typeface="Arial" charset="0"/>
                </a:rPr>
                <a:t>II</a:t>
              </a:r>
              <a:endParaRPr lang="en-GB" altLang="ru-RU" sz="1400" baseline="30000" dirty="0">
                <a:cs typeface="Arial" charset="0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6461426" y="2032663"/>
              <a:ext cx="642938" cy="43223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6513314" y="2094808"/>
              <a:ext cx="627083" cy="30794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cs typeface="Arial" charset="0"/>
                </a:rPr>
                <a:t>Hg</a:t>
              </a:r>
              <a:r>
                <a:rPr lang="en-US" sz="1400" baseline="30000" dirty="0" err="1">
                  <a:cs typeface="Arial" charset="0"/>
                </a:rPr>
                <a:t>I</a:t>
              </a:r>
              <a:r>
                <a:rPr lang="en-US" sz="1400" dirty="0" err="1">
                  <a:cs typeface="Arial" charset="0"/>
                </a:rPr>
                <a:t>Br</a:t>
              </a:r>
              <a:endParaRPr lang="en-GB" sz="1400" baseline="-25000" dirty="0">
                <a:cs typeface="Arial" charset="0"/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871187" y="1731469"/>
              <a:ext cx="2073275" cy="530225"/>
              <a:chOff x="5871187" y="1872141"/>
              <a:chExt cx="2073275" cy="530225"/>
            </a:xfrm>
          </p:grpSpPr>
          <p:sp>
            <p:nvSpPr>
              <p:cNvPr id="23" name="TextBox 74"/>
              <p:cNvSpPr txBox="1">
                <a:spLocks noChangeArrowheads="1"/>
              </p:cNvSpPr>
              <p:nvPr/>
            </p:nvSpPr>
            <p:spPr bwMode="auto">
              <a:xfrm>
                <a:off x="5995012" y="2118444"/>
                <a:ext cx="32573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Br</a:t>
                </a:r>
              </a:p>
            </p:txBody>
          </p:sp>
          <p:sp>
            <p:nvSpPr>
              <p:cNvPr id="24" name="TextBox 38"/>
              <p:cNvSpPr txBox="1">
                <a:spLocks noChangeArrowheads="1"/>
              </p:cNvSpPr>
              <p:nvPr/>
            </p:nvSpPr>
            <p:spPr bwMode="auto">
              <a:xfrm>
                <a:off x="6864962" y="1872141"/>
                <a:ext cx="1079500" cy="46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Br, OH, HO</a:t>
                </a:r>
                <a:r>
                  <a:rPr lang="en-US" altLang="ru-RU" sz="1200" b="1" baseline="-25000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2</a:t>
                </a:r>
                <a:r>
                  <a:rPr lang="en-US" altLang="ru-RU" sz="1200" b="1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, NO</a:t>
                </a:r>
                <a:r>
                  <a:rPr lang="en-US" altLang="ru-RU" sz="1200" b="1" baseline="-25000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2</a:t>
                </a:r>
                <a:r>
                  <a:rPr lang="en-US" altLang="ru-RU" sz="1200" b="1" dirty="0">
                    <a:solidFill>
                      <a:schemeClr val="accent5">
                        <a:lumMod val="75000"/>
                      </a:schemeClr>
                    </a:solidFill>
                    <a:cs typeface="Arial" charset="0"/>
                  </a:rPr>
                  <a:t>, …</a:t>
                </a: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 bwMode="auto">
              <a:xfrm>
                <a:off x="5871187" y="2402366"/>
                <a:ext cx="588962" cy="0"/>
              </a:xfrm>
              <a:prstGeom prst="straightConnector1">
                <a:avLst/>
              </a:prstGeom>
              <a:ln w="44450">
                <a:solidFill>
                  <a:schemeClr val="accent5">
                    <a:lumMod val="75000"/>
                  </a:schemeClr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 bwMode="auto">
              <a:xfrm>
                <a:off x="7118962" y="2399191"/>
                <a:ext cx="647700" cy="0"/>
              </a:xfrm>
              <a:prstGeom prst="straightConnector1">
                <a:avLst/>
              </a:prstGeom>
              <a:ln w="44450">
                <a:solidFill>
                  <a:schemeClr val="accent5">
                    <a:lumMod val="75000"/>
                  </a:schemeClr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>
              <a:off x="5789790" y="1623519"/>
              <a:ext cx="2003056" cy="1035315"/>
              <a:chOff x="5789790" y="1764191"/>
              <a:chExt cx="2003056" cy="1035315"/>
            </a:xfrm>
          </p:grpSpPr>
          <p:sp>
            <p:nvSpPr>
              <p:cNvPr id="34" name="TextBox 64"/>
              <p:cNvSpPr txBox="1">
                <a:spLocks noChangeArrowheads="1"/>
              </p:cNvSpPr>
              <p:nvPr/>
            </p:nvSpPr>
            <p:spPr bwMode="auto">
              <a:xfrm>
                <a:off x="7238024" y="2415066"/>
                <a:ext cx="4556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 b="1" dirty="0" err="1">
                    <a:solidFill>
                      <a:srgbClr val="0066FF"/>
                    </a:solidFill>
                  </a:rPr>
                  <a:t>h</a:t>
                </a:r>
                <a:r>
                  <a:rPr lang="el-GR" altLang="ru-RU" sz="1400" b="1" dirty="0">
                    <a:solidFill>
                      <a:srgbClr val="0066FF"/>
                    </a:solidFill>
                    <a:sym typeface="Symbol"/>
                  </a:rPr>
                  <a:t></a:t>
                </a:r>
                <a:endParaRPr lang="el-GR" altLang="ru-RU" sz="1400" b="1" dirty="0">
                  <a:solidFill>
                    <a:srgbClr val="0066FF"/>
                  </a:solidFill>
                  <a:latin typeface="Symbol" pitchFamily="18" charset="2"/>
                </a:endParaRPr>
              </a:p>
            </p:txBody>
          </p:sp>
          <p:sp>
            <p:nvSpPr>
              <p:cNvPr id="50" name="Freeform 155"/>
              <p:cNvSpPr>
                <a:spLocks/>
              </p:cNvSpPr>
              <p:nvPr/>
            </p:nvSpPr>
            <p:spPr bwMode="auto">
              <a:xfrm flipH="1" flipV="1">
                <a:off x="7031215" y="2545492"/>
                <a:ext cx="761631" cy="254014"/>
              </a:xfrm>
              <a:custGeom>
                <a:avLst/>
                <a:gdLst>
                  <a:gd name="T0" fmla="*/ 2147483647 w 11246"/>
                  <a:gd name="T1" fmla="*/ 71565973 h 13740"/>
                  <a:gd name="T2" fmla="*/ 0 w 11246"/>
                  <a:gd name="T3" fmla="*/ 100236354 h 13740"/>
                  <a:gd name="T4" fmla="*/ 0 60000 65536"/>
                  <a:gd name="T5" fmla="*/ 0 60000 65536"/>
                  <a:gd name="T6" fmla="*/ 0 w 11246"/>
                  <a:gd name="T7" fmla="*/ 0 h 13740"/>
                  <a:gd name="T8" fmla="*/ 11246 w 11246"/>
                  <a:gd name="T9" fmla="*/ 13740 h 13740"/>
                  <a:gd name="connsiteX0" fmla="*/ 11732 w 11732"/>
                  <a:gd name="connsiteY0" fmla="*/ 9810 h 12435"/>
                  <a:gd name="connsiteX1" fmla="*/ 0 w 11732"/>
                  <a:gd name="connsiteY1" fmla="*/ 12435 h 12435"/>
                  <a:gd name="connsiteX0" fmla="*/ 11732 w 11732"/>
                  <a:gd name="connsiteY0" fmla="*/ 13724 h 16349"/>
                  <a:gd name="connsiteX1" fmla="*/ 0 w 11732"/>
                  <a:gd name="connsiteY1" fmla="*/ 16349 h 16349"/>
                  <a:gd name="connsiteX0" fmla="*/ 9518 w 9518"/>
                  <a:gd name="connsiteY0" fmla="*/ 13724 h 14821"/>
                  <a:gd name="connsiteX1" fmla="*/ 0 w 9518"/>
                  <a:gd name="connsiteY1" fmla="*/ 14821 h 14821"/>
                  <a:gd name="connsiteX0" fmla="*/ 10000 w 10000"/>
                  <a:gd name="connsiteY0" fmla="*/ 6771 h 7511"/>
                  <a:gd name="connsiteX1" fmla="*/ 0 w 10000"/>
                  <a:gd name="connsiteY1" fmla="*/ 7511 h 7511"/>
                  <a:gd name="connsiteX0" fmla="*/ 9705 w 9705"/>
                  <a:gd name="connsiteY0" fmla="*/ 10567 h 10567"/>
                  <a:gd name="connsiteX1" fmla="*/ 0 w 9705"/>
                  <a:gd name="connsiteY1" fmla="*/ 10000 h 10567"/>
                  <a:gd name="connsiteX0" fmla="*/ 10000 w 10000"/>
                  <a:gd name="connsiteY0" fmla="*/ 9435 h 9435"/>
                  <a:gd name="connsiteX1" fmla="*/ 0 w 10000"/>
                  <a:gd name="connsiteY1" fmla="*/ 8898 h 9435"/>
                  <a:gd name="connsiteX0" fmla="*/ 9962 w 9962"/>
                  <a:gd name="connsiteY0" fmla="*/ 9701 h 9701"/>
                  <a:gd name="connsiteX1" fmla="*/ 0 w 9962"/>
                  <a:gd name="connsiteY1" fmla="*/ 9431 h 9701"/>
                  <a:gd name="connsiteX0" fmla="*/ 10000 w 10000"/>
                  <a:gd name="connsiteY0" fmla="*/ 7531 h 7531"/>
                  <a:gd name="connsiteX1" fmla="*/ 0 w 10000"/>
                  <a:gd name="connsiteY1" fmla="*/ 7253 h 7531"/>
                  <a:gd name="connsiteX0" fmla="*/ 10000 w 10000"/>
                  <a:gd name="connsiteY0" fmla="*/ 9918 h 9918"/>
                  <a:gd name="connsiteX1" fmla="*/ 0 w 10000"/>
                  <a:gd name="connsiteY1" fmla="*/ 9549 h 9918"/>
                  <a:gd name="connsiteX0" fmla="*/ 10000 w 10000"/>
                  <a:gd name="connsiteY0" fmla="*/ 10496 h 10496"/>
                  <a:gd name="connsiteX1" fmla="*/ 0 w 10000"/>
                  <a:gd name="connsiteY1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9670 h 9670"/>
                  <a:gd name="connsiteX1" fmla="*/ 9945 w 10000"/>
                  <a:gd name="connsiteY1" fmla="*/ 9069 h 9670"/>
                  <a:gd name="connsiteX2" fmla="*/ 0 w 10000"/>
                  <a:gd name="connsiteY2" fmla="*/ 9298 h 9670"/>
                  <a:gd name="connsiteX0" fmla="*/ 10000 w 10000"/>
                  <a:gd name="connsiteY0" fmla="*/ 385 h 385"/>
                  <a:gd name="connsiteX1" fmla="*/ 0 w 10000"/>
                  <a:gd name="connsiteY1" fmla="*/ 0 h 385"/>
                  <a:gd name="connsiteX0" fmla="*/ 10000 w 10000"/>
                  <a:gd name="connsiteY0" fmla="*/ 163148 h 163148"/>
                  <a:gd name="connsiteX1" fmla="*/ 0 w 10000"/>
                  <a:gd name="connsiteY1" fmla="*/ 153148 h 163148"/>
                  <a:gd name="connsiteX0" fmla="*/ 10000 w 10000"/>
                  <a:gd name="connsiteY0" fmla="*/ 163148 h 163148"/>
                  <a:gd name="connsiteX1" fmla="*/ 0 w 10000"/>
                  <a:gd name="connsiteY1" fmla="*/ 153148 h 163148"/>
                  <a:gd name="connsiteX0" fmla="*/ 10000 w 10000"/>
                  <a:gd name="connsiteY0" fmla="*/ 160928 h 160928"/>
                  <a:gd name="connsiteX1" fmla="*/ 0 w 10000"/>
                  <a:gd name="connsiteY1" fmla="*/ 150928 h 160928"/>
                  <a:gd name="connsiteX0" fmla="*/ 10000 w 10000"/>
                  <a:gd name="connsiteY0" fmla="*/ 168701 h 168701"/>
                  <a:gd name="connsiteX1" fmla="*/ 0 w 10000"/>
                  <a:gd name="connsiteY1" fmla="*/ 158701 h 168701"/>
                  <a:gd name="connsiteX0" fmla="*/ 9656 w 9656"/>
                  <a:gd name="connsiteY0" fmla="*/ 162042 h 162042"/>
                  <a:gd name="connsiteX1" fmla="*/ 0 w 9656"/>
                  <a:gd name="connsiteY1" fmla="*/ 158701 h 162042"/>
                  <a:gd name="connsiteX0" fmla="*/ 9486 w 9486"/>
                  <a:gd name="connsiteY0" fmla="*/ 10959 h 10959"/>
                  <a:gd name="connsiteX1" fmla="*/ 0 w 9486"/>
                  <a:gd name="connsiteY1" fmla="*/ 9794 h 1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86" h="10959">
                    <a:moveTo>
                      <a:pt x="9486" y="10959"/>
                    </a:moveTo>
                    <a:cubicBezTo>
                      <a:pt x="6232" y="1028"/>
                      <a:pt x="3334" y="0"/>
                      <a:pt x="0" y="9794"/>
                    </a:cubicBezTo>
                  </a:path>
                </a:pathLst>
              </a:custGeom>
              <a:noFill/>
              <a:ln w="44450" cap="flat" cmpd="sng">
                <a:solidFill>
                  <a:srgbClr val="0066FF"/>
                </a:solidFill>
                <a:prstDash val="sysDash"/>
                <a:round/>
                <a:headEnd type="stealth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55"/>
              <p:cNvSpPr>
                <a:spLocks/>
              </p:cNvSpPr>
              <p:nvPr/>
            </p:nvSpPr>
            <p:spPr bwMode="auto">
              <a:xfrm flipH="1">
                <a:off x="5789790" y="2002567"/>
                <a:ext cx="761631" cy="254014"/>
              </a:xfrm>
              <a:custGeom>
                <a:avLst/>
                <a:gdLst>
                  <a:gd name="T0" fmla="*/ 2147483647 w 11246"/>
                  <a:gd name="T1" fmla="*/ 71565973 h 13740"/>
                  <a:gd name="T2" fmla="*/ 0 w 11246"/>
                  <a:gd name="T3" fmla="*/ 100236354 h 13740"/>
                  <a:gd name="T4" fmla="*/ 0 60000 65536"/>
                  <a:gd name="T5" fmla="*/ 0 60000 65536"/>
                  <a:gd name="T6" fmla="*/ 0 w 11246"/>
                  <a:gd name="T7" fmla="*/ 0 h 13740"/>
                  <a:gd name="T8" fmla="*/ 11246 w 11246"/>
                  <a:gd name="T9" fmla="*/ 13740 h 13740"/>
                  <a:gd name="connsiteX0" fmla="*/ 11732 w 11732"/>
                  <a:gd name="connsiteY0" fmla="*/ 9810 h 12435"/>
                  <a:gd name="connsiteX1" fmla="*/ 0 w 11732"/>
                  <a:gd name="connsiteY1" fmla="*/ 12435 h 12435"/>
                  <a:gd name="connsiteX0" fmla="*/ 11732 w 11732"/>
                  <a:gd name="connsiteY0" fmla="*/ 13724 h 16349"/>
                  <a:gd name="connsiteX1" fmla="*/ 0 w 11732"/>
                  <a:gd name="connsiteY1" fmla="*/ 16349 h 16349"/>
                  <a:gd name="connsiteX0" fmla="*/ 9518 w 9518"/>
                  <a:gd name="connsiteY0" fmla="*/ 13724 h 14821"/>
                  <a:gd name="connsiteX1" fmla="*/ 0 w 9518"/>
                  <a:gd name="connsiteY1" fmla="*/ 14821 h 14821"/>
                  <a:gd name="connsiteX0" fmla="*/ 10000 w 10000"/>
                  <a:gd name="connsiteY0" fmla="*/ 6771 h 7511"/>
                  <a:gd name="connsiteX1" fmla="*/ 0 w 10000"/>
                  <a:gd name="connsiteY1" fmla="*/ 7511 h 7511"/>
                  <a:gd name="connsiteX0" fmla="*/ 9705 w 9705"/>
                  <a:gd name="connsiteY0" fmla="*/ 10567 h 10567"/>
                  <a:gd name="connsiteX1" fmla="*/ 0 w 9705"/>
                  <a:gd name="connsiteY1" fmla="*/ 10000 h 10567"/>
                  <a:gd name="connsiteX0" fmla="*/ 10000 w 10000"/>
                  <a:gd name="connsiteY0" fmla="*/ 9435 h 9435"/>
                  <a:gd name="connsiteX1" fmla="*/ 0 w 10000"/>
                  <a:gd name="connsiteY1" fmla="*/ 8898 h 9435"/>
                  <a:gd name="connsiteX0" fmla="*/ 9962 w 9962"/>
                  <a:gd name="connsiteY0" fmla="*/ 9701 h 9701"/>
                  <a:gd name="connsiteX1" fmla="*/ 0 w 9962"/>
                  <a:gd name="connsiteY1" fmla="*/ 9431 h 9701"/>
                  <a:gd name="connsiteX0" fmla="*/ 10000 w 10000"/>
                  <a:gd name="connsiteY0" fmla="*/ 7531 h 7531"/>
                  <a:gd name="connsiteX1" fmla="*/ 0 w 10000"/>
                  <a:gd name="connsiteY1" fmla="*/ 7253 h 7531"/>
                  <a:gd name="connsiteX0" fmla="*/ 10000 w 10000"/>
                  <a:gd name="connsiteY0" fmla="*/ 9918 h 9918"/>
                  <a:gd name="connsiteX1" fmla="*/ 0 w 10000"/>
                  <a:gd name="connsiteY1" fmla="*/ 9549 h 9918"/>
                  <a:gd name="connsiteX0" fmla="*/ 10000 w 10000"/>
                  <a:gd name="connsiteY0" fmla="*/ 10496 h 10496"/>
                  <a:gd name="connsiteX1" fmla="*/ 0 w 10000"/>
                  <a:gd name="connsiteY1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10496 h 10496"/>
                  <a:gd name="connsiteX1" fmla="*/ 9945 w 10000"/>
                  <a:gd name="connsiteY1" fmla="*/ 9895 h 10496"/>
                  <a:gd name="connsiteX2" fmla="*/ 0 w 10000"/>
                  <a:gd name="connsiteY2" fmla="*/ 10124 h 10496"/>
                  <a:gd name="connsiteX0" fmla="*/ 10000 w 10000"/>
                  <a:gd name="connsiteY0" fmla="*/ 9670 h 9670"/>
                  <a:gd name="connsiteX1" fmla="*/ 9945 w 10000"/>
                  <a:gd name="connsiteY1" fmla="*/ 9069 h 9670"/>
                  <a:gd name="connsiteX2" fmla="*/ 0 w 10000"/>
                  <a:gd name="connsiteY2" fmla="*/ 9298 h 9670"/>
                  <a:gd name="connsiteX0" fmla="*/ 10000 w 10000"/>
                  <a:gd name="connsiteY0" fmla="*/ 385 h 385"/>
                  <a:gd name="connsiteX1" fmla="*/ 0 w 10000"/>
                  <a:gd name="connsiteY1" fmla="*/ 0 h 385"/>
                  <a:gd name="connsiteX0" fmla="*/ 10000 w 10000"/>
                  <a:gd name="connsiteY0" fmla="*/ 163148 h 163148"/>
                  <a:gd name="connsiteX1" fmla="*/ 0 w 10000"/>
                  <a:gd name="connsiteY1" fmla="*/ 153148 h 163148"/>
                  <a:gd name="connsiteX0" fmla="*/ 10000 w 10000"/>
                  <a:gd name="connsiteY0" fmla="*/ 163148 h 163148"/>
                  <a:gd name="connsiteX1" fmla="*/ 0 w 10000"/>
                  <a:gd name="connsiteY1" fmla="*/ 153148 h 163148"/>
                  <a:gd name="connsiteX0" fmla="*/ 10000 w 10000"/>
                  <a:gd name="connsiteY0" fmla="*/ 160928 h 160928"/>
                  <a:gd name="connsiteX1" fmla="*/ 0 w 10000"/>
                  <a:gd name="connsiteY1" fmla="*/ 150928 h 160928"/>
                  <a:gd name="connsiteX0" fmla="*/ 10000 w 10000"/>
                  <a:gd name="connsiteY0" fmla="*/ 168701 h 168701"/>
                  <a:gd name="connsiteX1" fmla="*/ 0 w 10000"/>
                  <a:gd name="connsiteY1" fmla="*/ 158701 h 168701"/>
                  <a:gd name="connsiteX0" fmla="*/ 9656 w 9656"/>
                  <a:gd name="connsiteY0" fmla="*/ 162042 h 162042"/>
                  <a:gd name="connsiteX1" fmla="*/ 0 w 9656"/>
                  <a:gd name="connsiteY1" fmla="*/ 158701 h 162042"/>
                  <a:gd name="connsiteX0" fmla="*/ 9486 w 9486"/>
                  <a:gd name="connsiteY0" fmla="*/ 10959 h 10959"/>
                  <a:gd name="connsiteX1" fmla="*/ 0 w 9486"/>
                  <a:gd name="connsiteY1" fmla="*/ 9794 h 1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86" h="10959">
                    <a:moveTo>
                      <a:pt x="9486" y="10959"/>
                    </a:moveTo>
                    <a:cubicBezTo>
                      <a:pt x="6232" y="1028"/>
                      <a:pt x="3334" y="0"/>
                      <a:pt x="0" y="9794"/>
                    </a:cubicBezTo>
                  </a:path>
                </a:pathLst>
              </a:custGeom>
              <a:noFill/>
              <a:ln w="44450" cap="flat" cmpd="sng">
                <a:solidFill>
                  <a:srgbClr val="0066FF"/>
                </a:solidFill>
                <a:prstDash val="sysDash"/>
                <a:round/>
                <a:headEnd type="stealth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64"/>
              <p:cNvSpPr txBox="1">
                <a:spLocks noChangeArrowheads="1"/>
              </p:cNvSpPr>
              <p:nvPr/>
            </p:nvSpPr>
            <p:spPr bwMode="auto">
              <a:xfrm>
                <a:off x="5987074" y="1764191"/>
                <a:ext cx="4556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 b="1" dirty="0" err="1">
                    <a:solidFill>
                      <a:srgbClr val="0066FF"/>
                    </a:solidFill>
                  </a:rPr>
                  <a:t>h</a:t>
                </a:r>
                <a:r>
                  <a:rPr lang="el-GR" altLang="ru-RU" sz="1400" b="1" dirty="0">
                    <a:solidFill>
                      <a:srgbClr val="0066FF"/>
                    </a:solidFill>
                    <a:sym typeface="Symbol"/>
                  </a:rPr>
                  <a:t></a:t>
                </a:r>
                <a:endParaRPr lang="el-GR" altLang="ru-RU" sz="1400" b="1" dirty="0">
                  <a:solidFill>
                    <a:srgbClr val="0066FF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53" name="Freeform 155"/>
            <p:cNvSpPr>
              <a:spLocks/>
            </p:cNvSpPr>
            <p:nvPr/>
          </p:nvSpPr>
          <p:spPr bwMode="auto">
            <a:xfrm rot="16200000" flipH="1" flipV="1">
              <a:off x="8275340" y="2137696"/>
              <a:ext cx="411755" cy="268244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10000 w 10000"/>
                <a:gd name="connsiteY0" fmla="*/ 9500 h 9500"/>
                <a:gd name="connsiteX1" fmla="*/ 0 w 10000"/>
                <a:gd name="connsiteY1" fmla="*/ 8937 h 9500"/>
                <a:gd name="connsiteX0" fmla="*/ 10000 w 10000"/>
                <a:gd name="connsiteY0" fmla="*/ 12105 h 12105"/>
                <a:gd name="connsiteX1" fmla="*/ 0 w 10000"/>
                <a:gd name="connsiteY1" fmla="*/ 11512 h 12105"/>
                <a:gd name="connsiteX0" fmla="*/ 10000 w 10000"/>
                <a:gd name="connsiteY0" fmla="*/ 13486 h 13486"/>
                <a:gd name="connsiteX1" fmla="*/ 0 w 10000"/>
                <a:gd name="connsiteY1" fmla="*/ 12893 h 13486"/>
                <a:gd name="connsiteX0" fmla="*/ 10422 w 10422"/>
                <a:gd name="connsiteY0" fmla="*/ 15394 h 15394"/>
                <a:gd name="connsiteX1" fmla="*/ 422 w 10422"/>
                <a:gd name="connsiteY1" fmla="*/ 14801 h 15394"/>
                <a:gd name="connsiteX0" fmla="*/ 10422 w 10422"/>
                <a:gd name="connsiteY0" fmla="*/ 14736 h 14801"/>
                <a:gd name="connsiteX1" fmla="*/ 422 w 10422"/>
                <a:gd name="connsiteY1" fmla="*/ 14801 h 14801"/>
                <a:gd name="connsiteX0" fmla="*/ 10422 w 10500"/>
                <a:gd name="connsiteY0" fmla="*/ 17038 h 17103"/>
                <a:gd name="connsiteX1" fmla="*/ 422 w 10500"/>
                <a:gd name="connsiteY1" fmla="*/ 17103 h 17103"/>
                <a:gd name="connsiteX0" fmla="*/ 9778 w 9856"/>
                <a:gd name="connsiteY0" fmla="*/ 17038 h 17103"/>
                <a:gd name="connsiteX1" fmla="*/ 422 w 9856"/>
                <a:gd name="connsiteY1" fmla="*/ 17103 h 17103"/>
                <a:gd name="connsiteX0" fmla="*/ 9848 w 9927"/>
                <a:gd name="connsiteY0" fmla="*/ 9962 h 10000"/>
                <a:gd name="connsiteX1" fmla="*/ 355 w 9927"/>
                <a:gd name="connsiteY1" fmla="*/ 10000 h 10000"/>
                <a:gd name="connsiteX0" fmla="*/ 9774 w 9854"/>
                <a:gd name="connsiteY0" fmla="*/ 9962 h 9962"/>
                <a:gd name="connsiteX1" fmla="*/ 358 w 9854"/>
                <a:gd name="connsiteY1" fmla="*/ 9769 h 9962"/>
                <a:gd name="connsiteX0" fmla="*/ 9919 w 9919"/>
                <a:gd name="connsiteY0" fmla="*/ 10000 h 10000"/>
                <a:gd name="connsiteX1" fmla="*/ 363 w 9919"/>
                <a:gd name="connsiteY1" fmla="*/ 9806 h 10000"/>
                <a:gd name="connsiteX0" fmla="*/ 9634 w 9634"/>
                <a:gd name="connsiteY0" fmla="*/ 10000 h 10000"/>
                <a:gd name="connsiteX1" fmla="*/ 0 w 9634"/>
                <a:gd name="connsiteY1" fmla="*/ 9806 h 10000"/>
                <a:gd name="connsiteX0" fmla="*/ 10536 w 10536"/>
                <a:gd name="connsiteY0" fmla="*/ 10000 h 10000"/>
                <a:gd name="connsiteX1" fmla="*/ 536 w 10536"/>
                <a:gd name="connsiteY1" fmla="*/ 9806 h 10000"/>
                <a:gd name="connsiteX0" fmla="*/ 10225 w 10225"/>
                <a:gd name="connsiteY0" fmla="*/ 10000 h 10000"/>
                <a:gd name="connsiteX1" fmla="*/ 225 w 10225"/>
                <a:gd name="connsiteY1" fmla="*/ 9806 h 10000"/>
                <a:gd name="connsiteX0" fmla="*/ 10000 w 10000"/>
                <a:gd name="connsiteY0" fmla="*/ 10000 h 10000"/>
                <a:gd name="connsiteX1" fmla="*/ 0 w 10000"/>
                <a:gd name="connsiteY1" fmla="*/ 9806 h 10000"/>
                <a:gd name="connsiteX0" fmla="*/ 10000 w 10000"/>
                <a:gd name="connsiteY0" fmla="*/ 9614 h 9614"/>
                <a:gd name="connsiteX1" fmla="*/ 0 w 10000"/>
                <a:gd name="connsiteY1" fmla="*/ 9420 h 9614"/>
                <a:gd name="connsiteX0" fmla="*/ 10078 w 10078"/>
                <a:gd name="connsiteY0" fmla="*/ 10000 h 10039"/>
                <a:gd name="connsiteX1" fmla="*/ 0 w 10078"/>
                <a:gd name="connsiteY1" fmla="*/ 10039 h 10039"/>
                <a:gd name="connsiteX0" fmla="*/ 10147 w 10147"/>
                <a:gd name="connsiteY0" fmla="*/ 10000 h 10039"/>
                <a:gd name="connsiteX1" fmla="*/ 69 w 10147"/>
                <a:gd name="connsiteY1" fmla="*/ 10039 h 10039"/>
                <a:gd name="connsiteX0" fmla="*/ 10147 w 10147"/>
                <a:gd name="connsiteY0" fmla="*/ 7269 h 7308"/>
                <a:gd name="connsiteX1" fmla="*/ 69 w 10147"/>
                <a:gd name="connsiteY1" fmla="*/ 7308 h 7308"/>
                <a:gd name="connsiteX0" fmla="*/ 9932 w 9932"/>
                <a:gd name="connsiteY0" fmla="*/ 9947 h 10000"/>
                <a:gd name="connsiteX1" fmla="*/ 0 w 9932"/>
                <a:gd name="connsiteY1" fmla="*/ 10000 h 10000"/>
                <a:gd name="connsiteX0" fmla="*/ 10000 w 10000"/>
                <a:gd name="connsiteY0" fmla="*/ 9233 h 9286"/>
                <a:gd name="connsiteX1" fmla="*/ 0 w 10000"/>
                <a:gd name="connsiteY1" fmla="*/ 9286 h 9286"/>
                <a:gd name="connsiteX0" fmla="*/ 10000 w 10000"/>
                <a:gd name="connsiteY0" fmla="*/ 9943 h 10000"/>
                <a:gd name="connsiteX1" fmla="*/ 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9943"/>
                  </a:moveTo>
                  <a:cubicBezTo>
                    <a:pt x="9313" y="414"/>
                    <a:pt x="549" y="0"/>
                    <a:pt x="0" y="10000"/>
                  </a:cubicBezTo>
                </a:path>
              </a:pathLst>
            </a:custGeom>
            <a:noFill/>
            <a:ln w="44450" cap="flat" cmpd="sng">
              <a:solidFill>
                <a:srgbClr val="CC3399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273057" y="2998184"/>
            <a:ext cx="487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Simulated vs. observed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Hg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II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concentration</a:t>
            </a:r>
          </a:p>
        </p:txBody>
      </p:sp>
      <p:sp useBgFill="1">
        <p:nvSpPr>
          <p:cNvPr id="64" name="Прямоугольник 63"/>
          <p:cNvSpPr/>
          <p:nvPr/>
        </p:nvSpPr>
        <p:spPr>
          <a:xfrm>
            <a:off x="4976447" y="6515101"/>
            <a:ext cx="4149969" cy="325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rm_conc_run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767" y="3701561"/>
            <a:ext cx="2160000" cy="1092960"/>
          </a:xfrm>
          <a:prstGeom prst="rect">
            <a:avLst/>
          </a:prstGeom>
        </p:spPr>
      </p:pic>
      <p:pic>
        <p:nvPicPr>
          <p:cNvPr id="46" name="Рисунок 45" descr="rm_conc_run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7767" y="5206519"/>
            <a:ext cx="2160000" cy="109295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58554" y="3376248"/>
            <a:ext cx="12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reduction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82559" y="4891444"/>
            <a:ext cx="303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Photo-reduction of Hg</a:t>
            </a:r>
            <a:r>
              <a:rPr lang="en-US" sz="1600" baseline="30000" dirty="0"/>
              <a:t>I</a:t>
            </a:r>
            <a:r>
              <a:rPr lang="en-US" sz="1600" dirty="0"/>
              <a:t> and Hg</a:t>
            </a:r>
            <a:r>
              <a:rPr lang="en-US" sz="1600" baseline="30000" dirty="0"/>
              <a:t>II</a:t>
            </a:r>
          </a:p>
        </p:txBody>
      </p:sp>
      <p:pic>
        <p:nvPicPr>
          <p:cNvPr id="67" name="Рисунок 66" descr="rm_lege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207" y="6488723"/>
            <a:ext cx="2195121" cy="18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0269" y="3710347"/>
            <a:ext cx="2122273" cy="2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6" name="Группа 85"/>
          <p:cNvGrpSpPr/>
          <p:nvPr/>
        </p:nvGrpSpPr>
        <p:grpSpPr>
          <a:xfrm>
            <a:off x="8005576" y="5871429"/>
            <a:ext cx="104775" cy="36000"/>
            <a:chOff x="8086725" y="5472112"/>
            <a:chExt cx="104775" cy="36000"/>
          </a:xfrm>
        </p:grpSpPr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8121650" y="5472112"/>
              <a:ext cx="34925" cy="3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8086725" y="5490112"/>
              <a:ext cx="104775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8007958" y="6041964"/>
            <a:ext cx="104775" cy="36000"/>
            <a:chOff x="8086725" y="5662612"/>
            <a:chExt cx="104775" cy="36000"/>
          </a:xfrm>
        </p:grpSpPr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8121650" y="5662612"/>
              <a:ext cx="34925" cy="3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8086725" y="5680612"/>
              <a:ext cx="10477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864899" y="5932049"/>
            <a:ext cx="1085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Photo-</a:t>
            </a:r>
            <a:r>
              <a:rPr lang="en-US" sz="1000" dirty="0" err="1"/>
              <a:t>reduct</a:t>
            </a:r>
            <a:r>
              <a:rPr lang="en-US" sz="1000" dirty="0"/>
              <a:t>.</a:t>
            </a:r>
            <a:endParaRPr lang="en-US" sz="1000" baseline="30000" dirty="0"/>
          </a:p>
        </p:txBody>
      </p:sp>
      <p:sp>
        <p:nvSpPr>
          <p:cNvPr id="88" name="TextBox 87"/>
          <p:cNvSpPr txBox="1"/>
          <p:nvPr/>
        </p:nvSpPr>
        <p:spPr>
          <a:xfrm>
            <a:off x="8014377" y="5773422"/>
            <a:ext cx="888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No reduction</a:t>
            </a:r>
            <a:endParaRPr lang="en-US" sz="1000" baseline="30000" dirty="0"/>
          </a:p>
        </p:txBody>
      </p: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276063" y="1694374"/>
            <a:ext cx="4251975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7030A0"/>
                </a:solidFill>
                <a:latin typeface="+mj-lt"/>
              </a:rPr>
              <a:t>Motivation of the study: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 dirty="0">
                <a:latin typeface="Tahoma" pitchFamily="34" charset="0"/>
              </a:rPr>
              <a:t>Importance of </a:t>
            </a:r>
            <a:r>
              <a:rPr lang="en-US" altLang="ru-RU" sz="1600" dirty="0">
                <a:solidFill>
                  <a:srgbClr val="008000"/>
                </a:solidFill>
                <a:latin typeface="Tahoma" pitchFamily="34" charset="0"/>
              </a:rPr>
              <a:t>Br-initiated oxidation</a:t>
            </a:r>
            <a:r>
              <a:rPr lang="en-US" altLang="ru-RU" sz="1600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altLang="ru-RU" sz="1600" dirty="0">
                <a:latin typeface="Tahoma" pitchFamily="34" charset="0"/>
              </a:rPr>
              <a:t>of Hg in the atmosphere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 dirty="0">
                <a:latin typeface="Tahoma" pitchFamily="34" charset="0"/>
              </a:rPr>
              <a:t>Poor understanding of the mechanisms and exploring </a:t>
            </a:r>
            <a:r>
              <a:rPr lang="en-US" altLang="ru-RU" sz="16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new photo-reduction pathways</a:t>
            </a: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Model evaluation </a:t>
            </a:r>
            <a:r>
              <a:rPr lang="en-US" sz="2000" b="1" dirty="0">
                <a:solidFill>
                  <a:schemeClr val="accent4"/>
                </a:solidFill>
              </a:rPr>
              <a:t>of Hg oxidation and reduction mechanisms</a:t>
            </a:r>
            <a:endParaRPr lang="en-GB" sz="2000" b="1" dirty="0">
              <a:solidFill>
                <a:schemeClr val="accent4"/>
              </a:solidFill>
            </a:endParaRPr>
          </a:p>
        </p:txBody>
      </p:sp>
      <p:sp>
        <p:nvSpPr>
          <p:cNvPr id="97" name="Text Box 43"/>
          <p:cNvSpPr txBox="1">
            <a:spLocks noChangeArrowheads="1"/>
          </p:cNvSpPr>
          <p:nvPr/>
        </p:nvSpPr>
        <p:spPr bwMode="auto">
          <a:xfrm>
            <a:off x="309931" y="3751378"/>
            <a:ext cx="3945546" cy="197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600" b="1" dirty="0">
                <a:solidFill>
                  <a:srgbClr val="7030A0"/>
                </a:solidFill>
                <a:latin typeface="+mj-lt"/>
              </a:rPr>
              <a:t>Current activities</a:t>
            </a:r>
            <a:r>
              <a:rPr lang="ru-RU" altLang="ru-RU" sz="16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</a:t>
            </a:r>
            <a:endParaRPr lang="en-US" altLang="ru-RU" sz="1600" b="1" dirty="0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 dirty="0">
                <a:latin typeface="Tahoma" pitchFamily="34" charset="0"/>
                <a:cs typeface="Arial" charset="0"/>
              </a:rPr>
              <a:t>Collaborative study </a:t>
            </a:r>
            <a:r>
              <a:rPr lang="en-US" altLang="ru-RU" sz="1600" dirty="0">
                <a:latin typeface="Tahoma" pitchFamily="34" charset="0"/>
              </a:rPr>
              <a:t>by i</a:t>
            </a:r>
            <a:r>
              <a:rPr lang="en-US" altLang="ru-RU" sz="1600" dirty="0">
                <a:latin typeface="Tahoma" pitchFamily="34" charset="0"/>
                <a:cs typeface="Arial" charset="0"/>
              </a:rPr>
              <a:t>nternational research group </a:t>
            </a:r>
            <a:r>
              <a:rPr lang="en-US" altLang="ru-RU" sz="16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(EMEP/MSC-E, Spain, France, USA, Canada, UK, Germany</a:t>
            </a:r>
            <a:r>
              <a:rPr lang="en-US" altLang="ru-RU" sz="1600" dirty="0">
                <a:latin typeface="Tahoma" pitchFamily="34" charset="0"/>
                <a:cs typeface="Arial" charset="0"/>
              </a:rPr>
              <a:t>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600" dirty="0">
                <a:latin typeface="Tahoma" pitchFamily="34" charset="0"/>
                <a:cs typeface="Arial" charset="0"/>
              </a:rPr>
              <a:t>MSC-E contributes with </a:t>
            </a:r>
            <a:r>
              <a:rPr lang="en-US" altLang="ru-RU" sz="1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model evaluation</a:t>
            </a:r>
            <a:r>
              <a:rPr lang="en-US" altLang="ru-RU" sz="1600" dirty="0">
                <a:solidFill>
                  <a:srgbClr val="0033CC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ru-RU" sz="1600" dirty="0">
                <a:latin typeface="Tahoma" pitchFamily="34" charset="0"/>
                <a:cs typeface="Arial" charset="0"/>
              </a:rPr>
              <a:t>of the new mechanism</a:t>
            </a:r>
            <a:r>
              <a:rPr lang="en-US" altLang="ru-RU" sz="1600" dirty="0">
                <a:latin typeface="Tahoma" pitchFamily="34" charset="0"/>
              </a:rPr>
              <a:t>s</a:t>
            </a:r>
          </a:p>
        </p:txBody>
      </p:sp>
      <p:sp>
        <p:nvSpPr>
          <p:cNvPr id="6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Research and development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33529" y="1585547"/>
            <a:ext cx="41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scheme of Hg chemistry </a:t>
            </a:r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307559" y="5818319"/>
            <a:ext cx="347313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b="1" dirty="0">
                <a:solidFill>
                  <a:schemeClr val="bg1"/>
                </a:solidFill>
              </a:rPr>
              <a:t>New results were submitted for publication (</a:t>
            </a:r>
            <a:r>
              <a:rPr lang="en-US" b="1" i="1" dirty="0">
                <a:solidFill>
                  <a:schemeClr val="bg1"/>
                </a:solidFill>
              </a:rPr>
              <a:t>PNAS</a:t>
            </a:r>
            <a:r>
              <a:rPr lang="en-US" b="1" dirty="0">
                <a:solidFill>
                  <a:schemeClr val="bg1"/>
                </a:solidFill>
              </a:rPr>
              <a:t>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45159</TotalTime>
  <Words>1005</Words>
  <Application>Microsoft Office PowerPoint</Application>
  <PresentationFormat>Экран (4:3)</PresentationFormat>
  <Paragraphs>162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Heavy metal and POP pollution assessment: Progress and plans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Study of Hg atmospheric chemistry</vt:lpstr>
      <vt:lpstr>Слайд 10</vt:lpstr>
      <vt:lpstr>Слайд 11</vt:lpstr>
      <vt:lpstr>Слайд 12</vt:lpstr>
      <vt:lpstr>Слайд 13</vt:lpstr>
    </vt:vector>
  </TitlesOfParts>
  <Company>msc-e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OTravnikov</dc:creator>
  <cp:lastModifiedBy>istrijkina</cp:lastModifiedBy>
  <cp:revision>1513</cp:revision>
  <dcterms:created xsi:type="dcterms:W3CDTF">2009-11-06T09:17:47Z</dcterms:created>
  <dcterms:modified xsi:type="dcterms:W3CDTF">2020-04-01T09:51:56Z</dcterms:modified>
</cp:coreProperties>
</file>