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90" r:id="rId2"/>
    <p:sldId id="856" r:id="rId3"/>
    <p:sldId id="862" r:id="rId4"/>
    <p:sldId id="825" r:id="rId5"/>
    <p:sldId id="857" r:id="rId6"/>
    <p:sldId id="851" r:id="rId7"/>
    <p:sldId id="853" r:id="rId8"/>
    <p:sldId id="863" r:id="rId9"/>
    <p:sldId id="864" r:id="rId10"/>
    <p:sldId id="860" r:id="rId11"/>
    <p:sldId id="854" r:id="rId12"/>
    <p:sldId id="861" r:id="rId13"/>
    <p:sldId id="813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6600FF"/>
    <a:srgbClr val="777777"/>
    <a:srgbClr val="5F5F5F"/>
    <a:srgbClr val="FFFFFF"/>
    <a:srgbClr val="CC00CC"/>
    <a:srgbClr val="CCCCFF"/>
    <a:srgbClr val="FFCC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5" autoAdjust="0"/>
    <p:restoredTop sz="88736" autoAdjust="0"/>
  </p:normalViewPr>
  <p:slideViewPr>
    <p:cSldViewPr snapToGrid="0">
      <p:cViewPr varScale="1">
        <p:scale>
          <a:sx n="137" d="100"/>
          <a:sy n="137" d="100"/>
        </p:scale>
        <p:origin x="-8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9360-427A-49D4-A87F-17C798B53C2B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3BF8-C7D5-42CF-B5F5-8EFB71E19F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73F134-7368-434D-BBCC-4C50952AC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F4D41-8953-400B-A0A1-098C73AB319D}" type="slidenum">
              <a:rPr lang="ru-RU"/>
              <a:pPr/>
              <a:t>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tabLst>
                <a:tab pos="271463" algn="l"/>
              </a:tabLst>
            </a:pPr>
            <a:endParaRPr lang="en-US" sz="1200" b="0" i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6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1A3-34E9-4A7E-93ED-B1A601E3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7079-A236-4507-B17A-1DAD8A690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9077"/>
            <a:ext cx="2057400" cy="429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7"/>
            <a:ext cx="6019800" cy="429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DBE3-B54E-491F-B1DE-4F02EE36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83"/>
            <a:ext cx="8229600" cy="461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44161"/>
            <a:ext cx="8229600" cy="367069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6802-554F-4DCA-B30E-83FD91B3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83"/>
            <a:ext cx="8229600" cy="461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44161"/>
            <a:ext cx="4038600" cy="36706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44161"/>
            <a:ext cx="4038600" cy="36706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D721-AFEB-4927-9013-F6F718FA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57EC-1D70-40C0-B22C-265357FB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45BE-C640-44BF-9D12-0D39E169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4161"/>
            <a:ext cx="40386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44161"/>
            <a:ext cx="40386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F301-161A-47E8-AFB6-10ADB397A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B536-E178-4DFE-BE86-9F0D320F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344-832A-4545-B7AB-DC9F710F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DFBB-BBAE-48D3-9EA2-33FEBE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97F6-768C-4F4C-B04A-C9C16960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5A5D-B3A6-4FC3-BD73-465D0923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83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61"/>
            <a:ext cx="8229600" cy="36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ACEBEE-214E-4240-8089-1F94BFF8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774802" y="4826337"/>
            <a:ext cx="33514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EMEP SB/WGE Extended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Bureaux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, March 2022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627063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9220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500188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908175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3161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7733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32305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6877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41449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422" y="1084510"/>
            <a:ext cx="8443181" cy="1606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600" dirty="0">
                <a:latin typeface="Calibri" pitchFamily="34" charset="0"/>
              </a:rPr>
              <a:t>Heavy metal and POP pollution assessment: </a:t>
            </a:r>
            <a:r>
              <a:rPr lang="en-US" sz="3200" dirty="0">
                <a:latin typeface="Calibri" pitchFamily="34" charset="0"/>
              </a:rPr>
              <a:t>Progress </a:t>
            </a:r>
            <a:r>
              <a:rPr lang="en-US" sz="3200" dirty="0" smtClean="0">
                <a:latin typeface="Calibri" pitchFamily="34" charset="0"/>
              </a:rPr>
              <a:t>in 2022-2023 work plan</a:t>
            </a:r>
            <a:endParaRPr lang="ru-RU" sz="3200" dirty="0">
              <a:latin typeface="Calibri" pitchFamily="34" charset="0"/>
            </a:endParaRPr>
          </a:p>
        </p:txBody>
      </p:sp>
      <p:grpSp>
        <p:nvGrpSpPr>
          <p:cNvPr id="16" name="Group 10"/>
          <p:cNvGrpSpPr>
            <a:grpSpLocks noChangeAspect="1"/>
          </p:cNvGrpSpPr>
          <p:nvPr/>
        </p:nvGrpSpPr>
        <p:grpSpPr bwMode="auto">
          <a:xfrm>
            <a:off x="1990010" y="4337320"/>
            <a:ext cx="654183" cy="565780"/>
            <a:chOff x="92" y="3959"/>
            <a:chExt cx="384" cy="333"/>
          </a:xfrm>
        </p:grpSpPr>
        <p:sp>
          <p:nvSpPr>
            <p:cNvPr id="17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8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77" y="4366065"/>
            <a:ext cx="593479" cy="5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807" y="4436386"/>
            <a:ext cx="923238" cy="37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7351" y="2755978"/>
            <a:ext cx="5929299" cy="731025"/>
          </a:xfrm>
        </p:spPr>
        <p:txBody>
          <a:bodyPr/>
          <a:lstStyle/>
          <a:p>
            <a:r>
              <a:rPr lang="en-US" sz="1800" u="sng" dirty="0">
                <a:latin typeface="Calibri" pitchFamily="34" charset="0"/>
              </a:rPr>
              <a:t>O. Travnikov</a:t>
            </a:r>
            <a:r>
              <a:rPr lang="en-US" sz="1800" dirty="0">
                <a:latin typeface="Calibri" pitchFamily="34" charset="0"/>
              </a:rPr>
              <a:t>, A. </a:t>
            </a:r>
            <a:r>
              <a:rPr lang="en-US" sz="1800" dirty="0" err="1">
                <a:latin typeface="Calibri" pitchFamily="34" charset="0"/>
              </a:rPr>
              <a:t>Gusev</a:t>
            </a:r>
            <a:r>
              <a:rPr lang="en-US" sz="1800" dirty="0">
                <a:latin typeface="Calibri" pitchFamily="34" charset="0"/>
              </a:rPr>
              <a:t>, I. </a:t>
            </a:r>
            <a:r>
              <a:rPr lang="en-US" sz="1800" dirty="0" err="1">
                <a:latin typeface="Calibri" pitchFamily="34" charset="0"/>
              </a:rPr>
              <a:t>Ilyin</a:t>
            </a:r>
            <a:r>
              <a:rPr lang="en-US" sz="1800" dirty="0">
                <a:latin typeface="Calibri" pitchFamily="34" charset="0"/>
              </a:rPr>
              <a:t>, M. </a:t>
            </a:r>
            <a:r>
              <a:rPr lang="en-US" sz="1800" dirty="0" err="1">
                <a:latin typeface="Calibri" pitchFamily="34" charset="0"/>
              </a:rPr>
              <a:t>Kleimenov</a:t>
            </a:r>
            <a:r>
              <a:rPr lang="en-US" sz="1800" dirty="0">
                <a:latin typeface="Calibri" pitchFamily="34" charset="0"/>
              </a:rPr>
              <a:t>, N. </a:t>
            </a:r>
            <a:r>
              <a:rPr lang="en-US" sz="1800" dirty="0" err="1" smtClean="0">
                <a:latin typeface="Calibri" pitchFamily="34" charset="0"/>
              </a:rPr>
              <a:t>Batrakova</a:t>
            </a:r>
            <a:r>
              <a:rPr lang="en-US" sz="1800" dirty="0">
                <a:latin typeface="Calibri" pitchFamily="34" charset="0"/>
              </a:rPr>
              <a:t>, N. </a:t>
            </a:r>
            <a:r>
              <a:rPr lang="en-US" sz="1800" dirty="0" err="1">
                <a:latin typeface="Calibri" pitchFamily="34" charset="0"/>
              </a:rPr>
              <a:t>Vulykh</a:t>
            </a:r>
            <a:r>
              <a:rPr lang="en-US" sz="1800" dirty="0">
                <a:latin typeface="Calibri" pitchFamily="34" charset="0"/>
              </a:rPr>
              <a:t>, V. </a:t>
            </a:r>
            <a:r>
              <a:rPr lang="en-US" sz="1800" dirty="0" err="1">
                <a:latin typeface="Calibri" pitchFamily="34" charset="0"/>
              </a:rPr>
              <a:t>Shatalov</a:t>
            </a:r>
            <a:r>
              <a:rPr lang="en-US" sz="1800" dirty="0">
                <a:latin typeface="Calibri" pitchFamily="34" charset="0"/>
              </a:rPr>
              <a:t>, O. </a:t>
            </a:r>
            <a:r>
              <a:rPr lang="en-US" sz="1800" dirty="0" err="1">
                <a:latin typeface="Calibri" pitchFamily="34" charset="0"/>
              </a:rPr>
              <a:t>Rozovskaya</a:t>
            </a:r>
            <a:r>
              <a:rPr lang="en-US" sz="1800" dirty="0">
                <a:latin typeface="Calibri" pitchFamily="34" charset="0"/>
              </a:rPr>
              <a:t>, I. </a:t>
            </a:r>
            <a:r>
              <a:rPr lang="en-US" sz="1800" dirty="0" err="1" smtClean="0">
                <a:latin typeface="Calibri" pitchFamily="34" charset="0"/>
              </a:rPr>
              <a:t>Strizhkina</a:t>
            </a:r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 </a:t>
            </a:r>
            <a:endParaRPr lang="ru-RU" sz="1800" dirty="0" err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FF8AC86F-0CA7-4274-BB81-F36776D46F67}"/>
              </a:ext>
            </a:extLst>
          </p:cNvPr>
          <p:cNvSpPr/>
          <p:nvPr/>
        </p:nvSpPr>
        <p:spPr>
          <a:xfrm>
            <a:off x="5812466" y="4841359"/>
            <a:ext cx="3317358" cy="287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xmlns="" id="{A2E3688F-0E69-42BE-A1BD-BFEE1F1A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>
                <a:solidFill>
                  <a:schemeClr val="accent4"/>
                </a:solidFill>
              </a:rPr>
              <a:t>Use of EMEP observations, modelling, and moss measurements (</a:t>
            </a:r>
            <a:r>
              <a:rPr lang="en-US" sz="1600" b="1" dirty="0">
                <a:solidFill>
                  <a:srgbClr val="6600FF"/>
                </a:solidFill>
              </a:rPr>
              <a:t>ICP-Vegetation</a:t>
            </a:r>
            <a:r>
              <a:rPr lang="en-US" sz="1600" b="1" dirty="0">
                <a:solidFill>
                  <a:schemeClr val="accent4"/>
                </a:solidFill>
              </a:rPr>
              <a:t>) for trend analysis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202B9DCC-B27A-4318-A1D0-819E69375222}"/>
              </a:ext>
            </a:extLst>
          </p:cNvPr>
          <p:cNvGrpSpPr/>
          <p:nvPr/>
        </p:nvGrpSpPr>
        <p:grpSpPr>
          <a:xfrm>
            <a:off x="1922946" y="1450893"/>
            <a:ext cx="3518017" cy="3102243"/>
            <a:chOff x="371469" y="1450893"/>
            <a:chExt cx="3518017" cy="3102243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xmlns="" id="{E22022AB-6FA7-4145-81A9-36243B68B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69" y="1788262"/>
              <a:ext cx="1660358" cy="239643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5F38F9A-5135-494D-8C13-2B7D13A8C38B}"/>
                </a:ext>
              </a:extLst>
            </p:cNvPr>
            <p:cNvSpPr txBox="1"/>
            <p:nvPr/>
          </p:nvSpPr>
          <p:spPr>
            <a:xfrm>
              <a:off x="630388" y="1450893"/>
              <a:ext cx="2964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Measured </a:t>
              </a:r>
              <a:r>
                <a:rPr lang="en-US" sz="1400" dirty="0" err="1"/>
                <a:t>BaP</a:t>
              </a:r>
              <a:r>
                <a:rPr lang="en-US" sz="1400" dirty="0"/>
                <a:t> concentrations in moss</a:t>
              </a:r>
              <a:endParaRPr lang="ru-RU" sz="1400" dirty="0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F113F697-CED2-4A0F-AE25-3244324C4C90}"/>
                </a:ext>
              </a:extLst>
            </p:cNvPr>
            <p:cNvGrpSpPr/>
            <p:nvPr/>
          </p:nvGrpSpPr>
          <p:grpSpPr>
            <a:xfrm>
              <a:off x="1312751" y="4226149"/>
              <a:ext cx="174728" cy="323443"/>
              <a:chOff x="661819" y="4656124"/>
              <a:chExt cx="174728" cy="323443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xmlns="" id="{E9E2639C-384E-4E29-8BED-E835610676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183" y="4871567"/>
                <a:ext cx="108000" cy="10800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62F41C2-B081-4649-82D4-BC669AFA9919}"/>
                  </a:ext>
                </a:extLst>
              </p:cNvPr>
              <p:cNvSpPr txBox="1"/>
              <p:nvPr/>
            </p:nvSpPr>
            <p:spPr>
              <a:xfrm>
                <a:off x="661819" y="4656124"/>
                <a:ext cx="17472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/>
                  <a:t>&lt; 3</a:t>
                </a:r>
                <a:endParaRPr lang="ru-RU" sz="1100" dirty="0"/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E49BEFCA-0661-4EDA-A760-A487C1FF92F9}"/>
                </a:ext>
              </a:extLst>
            </p:cNvPr>
            <p:cNvGrpSpPr/>
            <p:nvPr/>
          </p:nvGrpSpPr>
          <p:grpSpPr>
            <a:xfrm>
              <a:off x="1652747" y="4226149"/>
              <a:ext cx="219612" cy="323443"/>
              <a:chOff x="904259" y="4656124"/>
              <a:chExt cx="219612" cy="323443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AE6A0793-644A-4107-B104-4E3EFC378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065" y="4871567"/>
                <a:ext cx="108000" cy="108000"/>
              </a:xfrm>
              <a:prstGeom prst="ellipse">
                <a:avLst/>
              </a:prstGeom>
              <a:solidFill>
                <a:srgbClr val="72F2F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2045037-1722-43BB-9072-BFB2C7A8DFD5}"/>
                  </a:ext>
                </a:extLst>
              </p:cNvPr>
              <p:cNvSpPr txBox="1"/>
              <p:nvPr/>
            </p:nvSpPr>
            <p:spPr>
              <a:xfrm>
                <a:off x="904259" y="4656124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/>
                  <a:t> 3-5</a:t>
                </a:r>
                <a:endParaRPr lang="ru-RU" sz="1100" dirty="0"/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87E8CFC3-3114-44A3-8690-FC3E8F2717CB}"/>
                </a:ext>
              </a:extLst>
            </p:cNvPr>
            <p:cNvGrpSpPr/>
            <p:nvPr/>
          </p:nvGrpSpPr>
          <p:grpSpPr>
            <a:xfrm>
              <a:off x="1983384" y="4226149"/>
              <a:ext cx="291747" cy="323443"/>
              <a:chOff x="1143336" y="4656124"/>
              <a:chExt cx="291747" cy="323443"/>
            </a:xfrm>
          </p:grpSpPr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4EAED0A6-ECF4-4E4F-9569-F4C409E62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209" y="4871567"/>
                <a:ext cx="108000" cy="108000"/>
              </a:xfrm>
              <a:prstGeom prst="ellipse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ECA4C778-D6CA-4561-8CB6-959E44F35CAA}"/>
                  </a:ext>
                </a:extLst>
              </p:cNvPr>
              <p:cNvSpPr txBox="1"/>
              <p:nvPr/>
            </p:nvSpPr>
            <p:spPr>
              <a:xfrm>
                <a:off x="1143336" y="4656124"/>
                <a:ext cx="29174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/>
                  <a:t> 5-10</a:t>
                </a:r>
                <a:endParaRPr lang="ru-RU" sz="1100" dirty="0"/>
              </a:p>
            </p:txBody>
          </p:sp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xmlns="" id="{D2B6C157-2247-475C-AB9A-9A494FDD84F6}"/>
                </a:ext>
              </a:extLst>
            </p:cNvPr>
            <p:cNvGrpSpPr/>
            <p:nvPr/>
          </p:nvGrpSpPr>
          <p:grpSpPr>
            <a:xfrm>
              <a:off x="2316415" y="4226149"/>
              <a:ext cx="363882" cy="326987"/>
              <a:chOff x="1363086" y="4656124"/>
              <a:chExt cx="363882" cy="326987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723D3251-267B-4F6E-B194-C7D460521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1027" y="487511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66DB17B-A6D4-41FE-87C8-0D55D961C105}"/>
                  </a:ext>
                </a:extLst>
              </p:cNvPr>
              <p:cNvSpPr txBox="1"/>
              <p:nvPr/>
            </p:nvSpPr>
            <p:spPr>
              <a:xfrm>
                <a:off x="1363086" y="4656124"/>
                <a:ext cx="36388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/>
                  <a:t> 10-20</a:t>
                </a:r>
                <a:endParaRPr lang="ru-RU" sz="1100" dirty="0"/>
              </a:p>
            </p:txBody>
          </p:sp>
        </p:grp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xmlns="" id="{047DED6A-0FE0-4E80-A543-78CF7759369F}"/>
                </a:ext>
              </a:extLst>
            </p:cNvPr>
            <p:cNvGrpSpPr/>
            <p:nvPr/>
          </p:nvGrpSpPr>
          <p:grpSpPr>
            <a:xfrm>
              <a:off x="2706083" y="4226149"/>
              <a:ext cx="278923" cy="323443"/>
              <a:chOff x="1675450" y="4656124"/>
              <a:chExt cx="278923" cy="323443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xmlns="" id="{7226A725-C5A2-4F8D-87B1-4DD0E2189C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60911" y="4871567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FA2F0A8-E6D7-4A88-B12F-11F3BCF6366E}"/>
                  </a:ext>
                </a:extLst>
              </p:cNvPr>
              <p:cNvSpPr txBox="1"/>
              <p:nvPr/>
            </p:nvSpPr>
            <p:spPr>
              <a:xfrm>
                <a:off x="1675450" y="4656124"/>
                <a:ext cx="27892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/>
                  <a:t> &gt; 20</a:t>
                </a:r>
                <a:endParaRPr lang="ru-RU" sz="1100" dirty="0"/>
              </a:p>
            </p:txBody>
          </p:sp>
        </p:grp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5756FC7C-3F19-487A-9AA7-E5708FA0760A}"/>
                </a:ext>
              </a:extLst>
            </p:cNvPr>
            <p:cNvSpPr/>
            <p:nvPr/>
          </p:nvSpPr>
          <p:spPr>
            <a:xfrm>
              <a:off x="2913234" y="4179982"/>
              <a:ext cx="44435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latin typeface="Calibri"/>
                </a:rPr>
                <a:t>n</a:t>
              </a:r>
              <a:r>
                <a:rPr lang="en-US" sz="1100" dirty="0" err="1"/>
                <a:t>g</a:t>
              </a:r>
              <a:r>
                <a:rPr lang="en-US" sz="1100" dirty="0"/>
                <a:t>/g</a:t>
              </a:r>
              <a:endParaRPr lang="ru-RU" sz="1100" dirty="0"/>
            </a:p>
          </p:txBody>
        </p:sp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xmlns="" id="{D032AC94-40D1-4682-850C-DA28C5B69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4821" y="1788262"/>
              <a:ext cx="1684665" cy="239643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1193D39-41D2-40B0-952C-6FFA21E4F2DA}"/>
                </a:ext>
              </a:extLst>
            </p:cNvPr>
            <p:cNvSpPr txBox="1"/>
            <p:nvPr/>
          </p:nvSpPr>
          <p:spPr>
            <a:xfrm>
              <a:off x="380346" y="1798828"/>
              <a:ext cx="669775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2010</a:t>
              </a:r>
              <a:endParaRPr lang="ru-RU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885ACC9-5E41-4032-8D33-EB0936CFD9D7}"/>
                </a:ext>
              </a:extLst>
            </p:cNvPr>
            <p:cNvSpPr txBox="1"/>
            <p:nvPr/>
          </p:nvSpPr>
          <p:spPr>
            <a:xfrm>
              <a:off x="2204821" y="1798828"/>
              <a:ext cx="669775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2015</a:t>
              </a:r>
              <a:endParaRPr lang="ru-RU" sz="1400" b="1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3864124-5668-4292-832B-D7233A8292BB}"/>
              </a:ext>
            </a:extLst>
          </p:cNvPr>
          <p:cNvSpPr txBox="1"/>
          <p:nvPr/>
        </p:nvSpPr>
        <p:spPr>
          <a:xfrm>
            <a:off x="412116" y="1783547"/>
            <a:ext cx="136480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NEW!</a:t>
            </a:r>
          </a:p>
          <a:p>
            <a:r>
              <a:rPr lang="en-US" sz="1400" dirty="0"/>
              <a:t>POP in mosses</a:t>
            </a:r>
            <a:r>
              <a:rPr lang="en-US" sz="1400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3399"/>
                </a:solidFill>
              </a:rPr>
              <a:t>B(a)P </a:t>
            </a:r>
            <a:endParaRPr lang="en-US" sz="1400" b="1" dirty="0">
              <a:solidFill>
                <a:srgbClr val="003399"/>
              </a:solidFill>
            </a:endParaRPr>
          </a:p>
          <a:p>
            <a:r>
              <a:rPr lang="en-US" sz="1400" b="1" dirty="0" smtClean="0">
                <a:solidFill>
                  <a:srgbClr val="003399"/>
                </a:solidFill>
              </a:rPr>
              <a:t>PCB-153 </a:t>
            </a:r>
            <a:endParaRPr lang="en-US" sz="1400" b="1" dirty="0">
              <a:solidFill>
                <a:srgbClr val="003399"/>
              </a:solidFill>
            </a:endParaRPr>
          </a:p>
          <a:p>
            <a:r>
              <a:rPr lang="en-US" sz="1400" b="1" dirty="0" smtClean="0">
                <a:solidFill>
                  <a:srgbClr val="003399"/>
                </a:solidFill>
              </a:rPr>
              <a:t>HCB 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endParaRPr lang="en-US" sz="1400" dirty="0">
              <a:solidFill>
                <a:srgbClr val="003399"/>
              </a:solidFill>
            </a:endParaRPr>
          </a:p>
          <a:p>
            <a:r>
              <a:rPr lang="en-US" sz="1400" b="1" dirty="0">
                <a:solidFill>
                  <a:srgbClr val="003399"/>
                </a:solidFill>
              </a:rPr>
              <a:t>BDE-99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FA9B520-9C3F-4B33-A983-A2B5616653FD}"/>
              </a:ext>
            </a:extLst>
          </p:cNvPr>
          <p:cNvSpPr txBox="1"/>
          <p:nvPr/>
        </p:nvSpPr>
        <p:spPr>
          <a:xfrm>
            <a:off x="1573887" y="4666530"/>
            <a:ext cx="432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en-US" sz="1400" b="1" i="1" u="sng" dirty="0" smtClean="0">
                <a:solidFill>
                  <a:srgbClr val="003399"/>
                </a:solidFill>
              </a:rPr>
              <a:t>Note:</a:t>
            </a:r>
            <a:r>
              <a:rPr lang="en-US" sz="1400" b="1" i="1" dirty="0" smtClean="0">
                <a:solidFill>
                  <a:srgbClr val="003399"/>
                </a:solidFill>
              </a:rPr>
              <a:t> POP </a:t>
            </a:r>
            <a:r>
              <a:rPr lang="en-US" sz="1400" b="1" i="1" dirty="0">
                <a:solidFill>
                  <a:srgbClr val="003399"/>
                </a:solidFill>
              </a:rPr>
              <a:t>measurements in moss need to be continued 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5741084" y="1448969"/>
            <a:ext cx="3007899" cy="3302238"/>
            <a:chOff x="5741084" y="1448969"/>
            <a:chExt cx="3007899" cy="330223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AD3890B-A720-4BB5-99B4-AC013D64ADDD}"/>
                </a:ext>
              </a:extLst>
            </p:cNvPr>
            <p:cNvSpPr txBox="1"/>
            <p:nvPr/>
          </p:nvSpPr>
          <p:spPr>
            <a:xfrm>
              <a:off x="5859281" y="1448969"/>
              <a:ext cx="2889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Changes between 2010 and 2015 (%)</a:t>
              </a:r>
              <a:endParaRPr lang="ru-RU" sz="1400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6631221" y="4290559"/>
              <a:ext cx="1844757" cy="460648"/>
              <a:chOff x="6726757" y="4242791"/>
              <a:chExt cx="1844757" cy="460648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B4E768FD-D9E3-4529-A35F-4E13E85F57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6757" y="4548106"/>
                <a:ext cx="144000" cy="72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7C4FEAF3-B34C-4258-A588-FD6789085CE7}"/>
                  </a:ext>
                </a:extLst>
              </p:cNvPr>
              <p:cNvSpPr txBox="1"/>
              <p:nvPr/>
            </p:nvSpPr>
            <p:spPr>
              <a:xfrm>
                <a:off x="6851171" y="4242791"/>
                <a:ext cx="17203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 </a:t>
                </a:r>
                <a:r>
                  <a:rPr lang="en-US" sz="1100" dirty="0" smtClean="0"/>
                  <a:t>Concentrations </a:t>
                </a:r>
                <a:r>
                  <a:rPr lang="en-US" sz="1100" dirty="0"/>
                  <a:t>in mosses</a:t>
                </a:r>
                <a:endParaRPr lang="ru-RU" sz="1100" dirty="0"/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xmlns="" id="{43394C00-725E-4355-971B-46033A9698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6757" y="4343814"/>
                <a:ext cx="144000" cy="72000"/>
              </a:xfrm>
              <a:prstGeom prst="rect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B4E7DF2-4F3A-4520-B1C8-7FA20E7BADCF}"/>
                  </a:ext>
                </a:extLst>
              </p:cNvPr>
              <p:cNvSpPr txBox="1"/>
              <p:nvPr/>
            </p:nvSpPr>
            <p:spPr>
              <a:xfrm>
                <a:off x="6851171" y="4441829"/>
                <a:ext cx="16850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 Modelled deposition flux</a:t>
                </a:r>
                <a:endParaRPr lang="ru-RU" sz="1100" dirty="0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5741084" y="1726443"/>
              <a:ext cx="2422705" cy="2539240"/>
              <a:chOff x="5741084" y="1726443"/>
              <a:chExt cx="2422705" cy="2539240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6810235" y="1821977"/>
                <a:ext cx="1228296" cy="20198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84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41084" y="1726443"/>
                <a:ext cx="2422705" cy="253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7624824" y="1794680"/>
                <a:ext cx="431653" cy="261610"/>
              </a:xfrm>
              <a:prstGeom prst="rect">
                <a:avLst/>
              </a:prstGeom>
              <a:noFill/>
            </p:spPr>
            <p:txBody>
              <a:bodyPr wrap="none" lIns="3600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Moss</a:t>
                </a:r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624824" y="2008495"/>
                <a:ext cx="498979" cy="261610"/>
              </a:xfrm>
              <a:prstGeom prst="rect">
                <a:avLst/>
              </a:prstGeom>
              <a:noFill/>
            </p:spPr>
            <p:txBody>
              <a:bodyPr wrap="none" lIns="3600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70C0"/>
                    </a:solidFill>
                  </a:rPr>
                  <a:t>Model</a:t>
                </a: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>
                <a:endCxn id="53" idx="1"/>
              </p:cNvCxnSpPr>
              <p:nvPr/>
            </p:nvCxnSpPr>
            <p:spPr>
              <a:xfrm flipV="1">
                <a:off x="7433310" y="1925485"/>
                <a:ext cx="191514" cy="4047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>
                <a:endCxn id="55" idx="1"/>
              </p:cNvCxnSpPr>
              <p:nvPr/>
            </p:nvCxnSpPr>
            <p:spPr>
              <a:xfrm>
                <a:off x="7440930" y="2099310"/>
                <a:ext cx="183894" cy="39990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Co-operation with effect community </a:t>
            </a:r>
            <a:endParaRPr lang="en-US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00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WGE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1.1.1.13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996545" y="1801092"/>
            <a:ext cx="955964" cy="1246909"/>
            <a:chOff x="6996545" y="1801092"/>
            <a:chExt cx="955964" cy="1246909"/>
          </a:xfrm>
        </p:grpSpPr>
        <p:sp>
          <p:nvSpPr>
            <p:cNvPr id="56" name="Овал 55"/>
            <p:cNvSpPr/>
            <p:nvPr/>
          </p:nvSpPr>
          <p:spPr>
            <a:xfrm>
              <a:off x="6996545" y="1801092"/>
              <a:ext cx="533400" cy="422564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143147" y="2625437"/>
              <a:ext cx="809362" cy="4225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Contribution to marine pollution assessment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804C819F-C184-478C-86EF-1A491033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endParaRPr lang="en-US" sz="1600" b="1" i="1" dirty="0">
              <a:solidFill>
                <a:srgbClr val="6600FF"/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xmlns="" id="{D1003CC5-9255-4774-90B5-F69D60E9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marine conventions                                                                                                                                                         workplan item 1.3.1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48566" y="1613089"/>
            <a:ext cx="4000137" cy="2817675"/>
            <a:chOff x="348566" y="1613089"/>
            <a:chExt cx="4000137" cy="2817675"/>
          </a:xfrm>
        </p:grpSpPr>
        <p:sp>
          <p:nvSpPr>
            <p:cNvPr id="22" name="Text Box 43">
              <a:extLst>
                <a:ext uri="{FF2B5EF4-FFF2-40B4-BE49-F238E27FC236}">
                  <a16:creationId xmlns:a16="http://schemas.microsoft.com/office/drawing/2014/main" xmlns="" id="{14A28A7F-F9F1-48A8-AF37-652B00029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66" y="1613089"/>
              <a:ext cx="4000137" cy="243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003399"/>
                  </a:solidFill>
                </a:rPr>
                <a:t>Assessment items: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/>
                <a:t>Considered pollutants – Cd, Pb, Hg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Long-term trends </a:t>
              </a:r>
              <a:r>
                <a:rPr lang="en-US" sz="1600" dirty="0"/>
                <a:t>of HM deposition to the OSPAR maritime regions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Source apportionment </a:t>
              </a:r>
              <a:r>
                <a:rPr lang="en-US" sz="1600" dirty="0"/>
                <a:t>of HM deposition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Evaluation</a:t>
              </a:r>
              <a:r>
                <a:rPr lang="en-US" sz="1600" dirty="0"/>
                <a:t> of modeling results vs. observations </a:t>
              </a:r>
              <a:r>
                <a:rPr lang="en-US" sz="1600" dirty="0" smtClean="0"/>
                <a:t> (EMEP/CAMP)</a:t>
              </a:r>
              <a:endParaRPr lang="en-US" sz="1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3F5E7D0-0D17-4445-B307-CF1B84245403}"/>
                </a:ext>
              </a:extLst>
            </p:cNvPr>
            <p:cNvSpPr txBox="1"/>
            <p:nvPr/>
          </p:nvSpPr>
          <p:spPr>
            <a:xfrm>
              <a:off x="597093" y="4122987"/>
              <a:ext cx="3261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rgbClr val="003399"/>
                  </a:solidFill>
                </a:rPr>
                <a:t>The </a:t>
              </a:r>
              <a:r>
                <a:rPr lang="en-US" sz="1400" b="1" i="1" dirty="0" smtClean="0">
                  <a:solidFill>
                    <a:srgbClr val="003399"/>
                  </a:solidFill>
                </a:rPr>
                <a:t>project </a:t>
              </a:r>
              <a:r>
                <a:rPr lang="en-US" sz="1400" b="1" i="1" dirty="0">
                  <a:solidFill>
                    <a:srgbClr val="003399"/>
                  </a:solidFill>
                </a:rPr>
                <a:t>was funded by OSPAR 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0" y="900000"/>
            <a:ext cx="9144000" cy="4157188"/>
            <a:chOff x="0" y="900000"/>
            <a:chExt cx="9144000" cy="41571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E28AC91-AC90-47E8-A666-D75695AFD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000"/>
              <a:ext cx="9144000" cy="340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57200" indent="-457200" algn="ctr">
                <a:lnSpc>
                  <a:spcPct val="110000"/>
                </a:lnSpc>
                <a:spcBef>
                  <a:spcPct val="40000"/>
                </a:spcBef>
                <a:buClr>
                  <a:schemeClr val="tx2"/>
                </a:buClr>
                <a:buFont typeface="Wingdings" pitchFamily="2" charset="2"/>
                <a:buNone/>
                <a:tabLst>
                  <a:tab pos="3052763" algn="l"/>
                </a:tabLst>
              </a:pPr>
              <a:r>
                <a:rPr lang="en-US" sz="1600" b="1" dirty="0" smtClean="0">
                  <a:solidFill>
                    <a:schemeClr val="accent4"/>
                  </a:solidFill>
                </a:rPr>
                <a:t>Model assessment </a:t>
              </a:r>
              <a:r>
                <a:rPr lang="en-US" sz="1600" b="1" dirty="0">
                  <a:solidFill>
                    <a:schemeClr val="accent4"/>
                  </a:solidFill>
                </a:rPr>
                <a:t>of heavy metal loads to the Northern Atlantic (</a:t>
              </a:r>
              <a:r>
                <a:rPr lang="en-US" sz="1600" b="1" dirty="0">
                  <a:solidFill>
                    <a:srgbClr val="6600FF"/>
                  </a:solidFill>
                </a:rPr>
                <a:t>co-operation with OSPAR</a:t>
              </a:r>
              <a:r>
                <a:rPr lang="en-US" sz="1600" b="1" dirty="0">
                  <a:solidFill>
                    <a:schemeClr val="accent4"/>
                  </a:solidFill>
                </a:rPr>
                <a:t>)</a:t>
              </a:r>
              <a:endParaRPr lang="en-US" sz="1600" b="1" i="1" dirty="0">
                <a:solidFill>
                  <a:srgbClr val="6600FF"/>
                </a:solidFill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123450" y="4698557"/>
              <a:ext cx="1088035" cy="358631"/>
              <a:chOff x="123450" y="4698557"/>
              <a:chExt cx="1088035" cy="358631"/>
            </a:xfrm>
          </p:grpSpPr>
          <p:grpSp>
            <p:nvGrpSpPr>
              <p:cNvPr id="40" name="Group 22">
                <a:extLst>
                  <a:ext uri="{FF2B5EF4-FFF2-40B4-BE49-F238E27FC236}">
                    <a16:creationId xmlns:a16="http://schemas.microsoft.com/office/drawing/2014/main" xmlns="" id="{D91F31D8-57D4-466A-9C3C-0226B8E9236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3450" y="4714707"/>
                <a:ext cx="347605" cy="342481"/>
                <a:chOff x="4687" y="2932"/>
                <a:chExt cx="563" cy="555"/>
              </a:xfrm>
            </p:grpSpPr>
            <p:sp>
              <p:nvSpPr>
                <p:cNvPr id="42" name="Oval 23">
                  <a:extLst>
                    <a:ext uri="{FF2B5EF4-FFF2-40B4-BE49-F238E27FC236}">
                      <a16:creationId xmlns:a16="http://schemas.microsoft.com/office/drawing/2014/main" xmlns="" id="{95AB05F8-1E86-4349-BB9C-1580E1C8CD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12" y="2936"/>
                  <a:ext cx="507" cy="48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3" name="Picture 24" descr="OSPAR_logo1">
                  <a:extLst>
                    <a:ext uri="{FF2B5EF4-FFF2-40B4-BE49-F238E27FC236}">
                      <a16:creationId xmlns:a16="http://schemas.microsoft.com/office/drawing/2014/main" xmlns="" id="{16654EDF-E70A-47AE-94FB-FC22B85D69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87" y="2932"/>
                  <a:ext cx="563" cy="55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1" name="Text Box 25">
                <a:extLst>
                  <a:ext uri="{FF2B5EF4-FFF2-40B4-BE49-F238E27FC236}">
                    <a16:creationId xmlns:a16="http://schemas.microsoft.com/office/drawing/2014/main" xmlns="" id="{07338558-60B4-4949-AF1C-E2998DCBA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914" y="4698557"/>
                <a:ext cx="774571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rgbClr val="0099CC"/>
                    </a:solidFill>
                    <a:latin typeface="Arial" charset="0"/>
                  </a:rPr>
                  <a:t>OSPAR</a:t>
                </a:r>
              </a:p>
              <a:p>
                <a:r>
                  <a:rPr lang="en-US" sz="700" b="1" dirty="0">
                    <a:solidFill>
                      <a:srgbClr val="003399"/>
                    </a:solidFill>
                    <a:latin typeface="Arial" charset="0"/>
                  </a:rPr>
                  <a:t>COMMISSION</a:t>
                </a:r>
                <a:endParaRPr lang="ru-RU" sz="700" b="1" dirty="0">
                  <a:solidFill>
                    <a:srgbClr val="003399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4407286" y="1575168"/>
            <a:ext cx="2155371" cy="2946480"/>
            <a:chOff x="4407286" y="1575168"/>
            <a:chExt cx="2155371" cy="294648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4407286" y="1575168"/>
              <a:ext cx="2155371" cy="2946480"/>
              <a:chOff x="4407286" y="1575168"/>
              <a:chExt cx="2155371" cy="2946480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xmlns="" id="{890AD9DB-846B-44C1-8B67-480421C61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91455" y="1898608"/>
                <a:ext cx="1826451" cy="2623040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AF35AF9-AC1D-4F97-86CB-C91803AD97CE}"/>
                  </a:ext>
                </a:extLst>
              </p:cNvPr>
              <p:cNvSpPr txBox="1"/>
              <p:nvPr/>
            </p:nvSpPr>
            <p:spPr>
              <a:xfrm>
                <a:off x="4407286" y="1575168"/>
                <a:ext cx="2155371" cy="28469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400" dirty="0" err="1"/>
                  <a:t>Pb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deposition </a:t>
                </a:r>
                <a:r>
                  <a:rPr lang="en-US" sz="1400" dirty="0"/>
                  <a:t>(2015)</a:t>
                </a:r>
                <a:endParaRPr lang="ru-RU" sz="14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094B191-D070-4A3F-8D14-D4F8423BF7DC}"/>
                </a:ext>
              </a:extLst>
            </p:cNvPr>
            <p:cNvSpPr txBox="1"/>
            <p:nvPr/>
          </p:nvSpPr>
          <p:spPr>
            <a:xfrm>
              <a:off x="4988350" y="3596917"/>
              <a:ext cx="663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Wider </a:t>
              </a:r>
              <a:r>
                <a:rPr lang="en-US" sz="800" b="1" dirty="0" err="1"/>
                <a:t>Atrlantic</a:t>
              </a:r>
              <a:endParaRPr lang="ru-RU" sz="8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B7B80F5-A541-4F1E-9E28-D016594FE88D}"/>
                </a:ext>
              </a:extLst>
            </p:cNvPr>
            <p:cNvSpPr txBox="1"/>
            <p:nvPr/>
          </p:nvSpPr>
          <p:spPr>
            <a:xfrm>
              <a:off x="5288998" y="2370727"/>
              <a:ext cx="663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Arctic waters</a:t>
              </a:r>
              <a:endParaRPr lang="ru-RU" sz="8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A5D1CF0-134E-4571-B4A3-2DAB35A1C486}"/>
                </a:ext>
              </a:extLst>
            </p:cNvPr>
            <p:cNvSpPr txBox="1"/>
            <p:nvPr/>
          </p:nvSpPr>
          <p:spPr>
            <a:xfrm>
              <a:off x="5788887" y="3184742"/>
              <a:ext cx="59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Greater North Sea</a:t>
              </a:r>
              <a:endParaRPr lang="ru-RU" sz="8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E86C7A2-5E6E-413A-AC94-11D2330CB4F1}"/>
                </a:ext>
              </a:extLst>
            </p:cNvPr>
            <p:cNvSpPr txBox="1"/>
            <p:nvPr/>
          </p:nvSpPr>
          <p:spPr>
            <a:xfrm>
              <a:off x="5561219" y="3644674"/>
              <a:ext cx="597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Celtic Seas</a:t>
              </a:r>
              <a:endParaRPr lang="ru-RU" sz="8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A879775-F03A-450C-B0E7-9E786D099DCE}"/>
                </a:ext>
              </a:extLst>
            </p:cNvPr>
            <p:cNvSpPr txBox="1"/>
            <p:nvPr/>
          </p:nvSpPr>
          <p:spPr>
            <a:xfrm>
              <a:off x="5573854" y="3917307"/>
              <a:ext cx="597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Bay of Biscay</a:t>
              </a:r>
              <a:endParaRPr lang="ru-RU" sz="800" b="1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438557" y="1542643"/>
            <a:ext cx="3335079" cy="3212955"/>
            <a:chOff x="5438557" y="1542643"/>
            <a:chExt cx="3335079" cy="3212955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6324" y="1823538"/>
              <a:ext cx="1980000" cy="147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56324" y="3284176"/>
              <a:ext cx="1980000" cy="147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E2D8BEA-D18F-4594-A10A-FE24DD41DA8A}"/>
                </a:ext>
              </a:extLst>
            </p:cNvPr>
            <p:cNvSpPr txBox="1"/>
            <p:nvPr/>
          </p:nvSpPr>
          <p:spPr>
            <a:xfrm>
              <a:off x="6618265" y="1542643"/>
              <a:ext cx="2155371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400" dirty="0"/>
                <a:t>HM deposition trends</a:t>
              </a:r>
              <a:endParaRPr lang="ru-RU" sz="1400" dirty="0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5438557" y="3847225"/>
              <a:ext cx="1214727" cy="217747"/>
              <a:chOff x="5438557" y="3847225"/>
              <a:chExt cx="1214727" cy="217747"/>
            </a:xfrm>
          </p:grpSpPr>
          <p:cxnSp>
            <p:nvCxnSpPr>
              <p:cNvPr id="32" name="Прямая со стрелкой 31">
                <a:extLst>
                  <a:ext uri="{FF2B5EF4-FFF2-40B4-BE49-F238E27FC236}">
                    <a16:creationId xmlns:a16="http://schemas.microsoft.com/office/drawing/2014/main" xmlns="" id="{67DA6024-332D-4173-9870-A798B24D1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6400" y="3847225"/>
                <a:ext cx="1166884" cy="184245"/>
              </a:xfrm>
              <a:prstGeom prst="straightConnector1">
                <a:avLst/>
              </a:prstGeom>
              <a:ln w="19050">
                <a:solidFill>
                  <a:srgbClr val="CC00CC"/>
                </a:solidFill>
                <a:headEnd type="none" w="lg" len="lg"/>
                <a:tailEnd type="non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Овал 49"/>
              <p:cNvSpPr>
                <a:spLocks noChangeAspect="1"/>
              </p:cNvSpPr>
              <p:nvPr/>
            </p:nvSpPr>
            <p:spPr>
              <a:xfrm>
                <a:off x="5438557" y="4010972"/>
                <a:ext cx="54000" cy="54000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5857166" y="2659869"/>
              <a:ext cx="782470" cy="591884"/>
              <a:chOff x="5857166" y="2659869"/>
              <a:chExt cx="782470" cy="591884"/>
            </a:xfrm>
          </p:grpSpPr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xmlns="" id="{A37EF817-2005-42A8-BC43-5AB645782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2656" y="2659869"/>
                <a:ext cx="736980" cy="545911"/>
              </a:xfrm>
              <a:prstGeom prst="straightConnector1">
                <a:avLst/>
              </a:prstGeom>
              <a:ln w="19050">
                <a:solidFill>
                  <a:srgbClr val="CC00CC"/>
                </a:solidFill>
                <a:headEnd type="none" w="lg" len="lg"/>
                <a:tailEnd type="non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Овал 50"/>
              <p:cNvSpPr>
                <a:spLocks noChangeAspect="1"/>
              </p:cNvSpPr>
              <p:nvPr/>
            </p:nvSpPr>
            <p:spPr>
              <a:xfrm>
                <a:off x="5857166" y="3197753"/>
                <a:ext cx="54000" cy="54000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1171008" y="1636957"/>
            <a:ext cx="2078348" cy="2949639"/>
            <a:chOff x="1418331" y="1942354"/>
            <a:chExt cx="2078348" cy="294963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8331" y="1942354"/>
              <a:ext cx="2078348" cy="294963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1674516" y="4336770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DRAFT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 smtClean="0">
                <a:solidFill>
                  <a:schemeClr val="tx2"/>
                </a:solidFill>
              </a:rPr>
              <a:t>Contaminants</a:t>
            </a: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of emerging concern (</a:t>
            </a: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CECs)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Text Box 43">
            <a:extLst>
              <a:ext uri="{FF2B5EF4-FFF2-40B4-BE49-F238E27FC236}">
                <a16:creationId xmlns:a16="http://schemas.microsoft.com/office/drawing/2014/main" xmlns="" id="{B8947978-34A8-4702-9FF9-70CBA221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29" y="1005154"/>
            <a:ext cx="5175441" cy="180049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Motivation:</a:t>
            </a:r>
          </a:p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CECs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confirmed toxicity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for humans and ecosystems</a:t>
            </a:r>
          </a:p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Some CECs (</a:t>
            </a:r>
            <a:r>
              <a:rPr lang="en-US" sz="1600" i="1" dirty="0" smtClean="0"/>
              <a:t>HCBD, </a:t>
            </a:r>
            <a:r>
              <a:rPr lang="en-US" sz="1600" i="1" dirty="0" err="1" smtClean="0"/>
              <a:t>PeCBz</a:t>
            </a:r>
            <a:r>
              <a:rPr lang="en-US" sz="1600" i="1" dirty="0" smtClean="0"/>
              <a:t>, PBDEs, PFAS, PCNs and SCCPs</a:t>
            </a:r>
            <a:r>
              <a:rPr lang="en-US" sz="1600" dirty="0" smtClean="0"/>
              <a:t>)  are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added to the </a:t>
            </a: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POP Protocol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(2009)</a:t>
            </a:r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CECs are of high interest of other </a:t>
            </a: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bodies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(Stockholm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Convention, AMAP, HELCOM,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OSPAR)</a:t>
            </a:r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xmlns="" id="{0C5E2EC7-8259-4B14-BA68-D199AC42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29" y="2943866"/>
            <a:ext cx="5391585" cy="180049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 smtClean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Ongoing and future EMEP activities:</a:t>
            </a:r>
          </a:p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Monitoring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of CECs at EMEP stations (</a:t>
            </a:r>
            <a:r>
              <a:rPr lang="en-US" sz="1600" dirty="0" smtClean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CCC, countries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Review of </a:t>
            </a: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(emissions, properties) and pilot </a:t>
            </a: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model assessment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smtClean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MSC-E in co-operation with HELCOM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Workshop on CECs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measurements and </a:t>
            </a:r>
            <a:r>
              <a:rPr lang="en-US" sz="1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modelling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2023, TFMM, TF HTAP, CCC, MSC-E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xmlns="" id="{DE1FE180-8261-4160-83CD-19D889A7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051175" algn="l"/>
              </a:tabLst>
            </a:pP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item 1.1.1.6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812466" y="921611"/>
            <a:ext cx="3317358" cy="4207713"/>
            <a:chOff x="5812466" y="921611"/>
            <a:chExt cx="3317358" cy="4207713"/>
          </a:xfrm>
        </p:grpSpPr>
        <p:sp useBgFill="1"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B8BDDCA-4177-4024-878B-8CD317534C58}"/>
                </a:ext>
              </a:extLst>
            </p:cNvPr>
            <p:cNvSpPr/>
            <p:nvPr/>
          </p:nvSpPr>
          <p:spPr>
            <a:xfrm>
              <a:off x="5812466" y="4841359"/>
              <a:ext cx="3317358" cy="2879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2293DC-689C-4355-A388-9E1E06E8B9D6}"/>
                </a:ext>
              </a:extLst>
            </p:cNvPr>
            <p:cNvSpPr txBox="1"/>
            <p:nvPr/>
          </p:nvSpPr>
          <p:spPr>
            <a:xfrm>
              <a:off x="6036261" y="2569252"/>
              <a:ext cx="284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Modelled deposition of </a:t>
              </a:r>
              <a:r>
                <a:rPr lang="en-US" sz="1400" dirty="0" smtClean="0">
                  <a:solidFill>
                    <a:srgbClr val="6600FF"/>
                  </a:solidFill>
                </a:rPr>
                <a:t>BDE-99</a:t>
              </a:r>
              <a:endParaRPr lang="ru-RU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A84003-A967-481D-9C48-165A1A5D7C0D}"/>
                </a:ext>
              </a:extLst>
            </p:cNvPr>
            <p:cNvSpPr txBox="1"/>
            <p:nvPr/>
          </p:nvSpPr>
          <p:spPr>
            <a:xfrm>
              <a:off x="6010263" y="921611"/>
              <a:ext cx="2898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Monitoring of </a:t>
              </a:r>
              <a:r>
                <a:rPr lang="en-US" sz="1400" dirty="0">
                  <a:solidFill>
                    <a:srgbClr val="6600FF"/>
                  </a:solidFill>
                </a:rPr>
                <a:t>BDE-99 </a:t>
              </a:r>
              <a:r>
                <a:rPr lang="en-US" sz="1400" dirty="0"/>
                <a:t>within EMEP</a:t>
              </a:r>
              <a:endParaRPr lang="ru-RU" sz="1400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2F39C84-D844-4D1C-A1DD-FFD601707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55" y="2894328"/>
              <a:ext cx="1507532" cy="1988522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4906" y="1180710"/>
              <a:ext cx="2676070" cy="1340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496361" y="987914"/>
            <a:ext cx="675572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Contribution to </a:t>
            </a:r>
            <a:r>
              <a:rPr lang="en-US" sz="1600" dirty="0" smtClean="0">
                <a:solidFill>
                  <a:schemeClr val="accent4"/>
                </a:solidFill>
              </a:rPr>
              <a:t>multi-model </a:t>
            </a:r>
            <a:r>
              <a:rPr lang="en-US" sz="1600" dirty="0" err="1" smtClean="0">
                <a:solidFill>
                  <a:schemeClr val="accent4"/>
                </a:solidFill>
              </a:rPr>
              <a:t>intercomparison</a:t>
            </a:r>
            <a:r>
              <a:rPr lang="en-US" sz="1600" dirty="0" smtClean="0">
                <a:solidFill>
                  <a:schemeClr val="accent4"/>
                </a:solidFill>
              </a:rPr>
              <a:t> study of </a:t>
            </a:r>
            <a:r>
              <a:rPr lang="en-US" sz="1600" dirty="0" err="1" smtClean="0">
                <a:solidFill>
                  <a:schemeClr val="accent4"/>
                </a:solidFill>
              </a:rPr>
              <a:t>BaP</a:t>
            </a:r>
            <a:r>
              <a:rPr lang="en-US" sz="1600" dirty="0" smtClean="0">
                <a:solidFill>
                  <a:schemeClr val="accent4"/>
                </a:solidFill>
              </a:rPr>
              <a:t>/PM pollution as a part of </a:t>
            </a:r>
            <a:r>
              <a:rPr lang="en-US" sz="1600" dirty="0" err="1" smtClean="0">
                <a:solidFill>
                  <a:srgbClr val="6600FF"/>
                </a:solidFill>
              </a:rPr>
              <a:t>EuroDelta-Carb</a:t>
            </a:r>
            <a:r>
              <a:rPr lang="en-US" sz="1600" dirty="0" smtClean="0">
                <a:solidFill>
                  <a:schemeClr val="accent4"/>
                </a:solidFill>
              </a:rPr>
              <a:t> (TFMM)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(item 1.1.1.5)</a:t>
            </a:r>
            <a:endParaRPr lang="en-US" sz="1400" dirty="0" smtClean="0"/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6600FF"/>
                </a:solidFill>
              </a:rPr>
              <a:t>Collaboration with TF HTAP </a:t>
            </a:r>
            <a:r>
              <a:rPr lang="en-US" sz="1600" dirty="0" smtClean="0"/>
              <a:t>on development of global Hg and POP emissions inventories and </a:t>
            </a:r>
            <a:r>
              <a:rPr lang="en-US" altLang="ru-RU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model </a:t>
            </a:r>
            <a:r>
              <a:rPr lang="en-US" altLang="ru-RU" sz="1600" dirty="0" err="1" smtClean="0">
                <a:ea typeface="Tahoma" panose="020B0604030504040204" pitchFamily="34" charset="0"/>
                <a:cs typeface="Calibri" panose="020F0502020204030204" pitchFamily="34" charset="0"/>
              </a:rPr>
              <a:t>intercomparison</a:t>
            </a:r>
            <a:r>
              <a:rPr lang="en-US" altLang="ru-RU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 studies (</a:t>
            </a:r>
            <a:r>
              <a:rPr lang="en-US" sz="1600" dirty="0" smtClean="0"/>
              <a:t>TF HTAP </a:t>
            </a:r>
            <a:r>
              <a:rPr lang="en-US" altLang="ru-RU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meetings, May 2022)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(items 1.1.4.3, 1.1.4.5, 1.1.4.6)</a:t>
            </a:r>
            <a:endParaRPr lang="en-US" altLang="ru-RU" sz="1400" dirty="0" smtClean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Co-operation with the </a:t>
            </a:r>
            <a:r>
              <a:rPr lang="en-US" sz="1600" dirty="0" smtClean="0">
                <a:solidFill>
                  <a:srgbClr val="6600FF"/>
                </a:solidFill>
              </a:rPr>
              <a:t>effect community </a:t>
            </a:r>
            <a:r>
              <a:rPr lang="en-US" sz="1600" dirty="0" smtClean="0"/>
              <a:t>on assessment of heavy metal and POP pollution and trends (WGE, ICP Vegetation, ICP Forests)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(items 1.1.1.13, 1.1.1.18)</a:t>
            </a:r>
            <a:endParaRPr lang="en-US" sz="1400" dirty="0" smtClean="0"/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Research of atmospheric pollution of the </a:t>
            </a:r>
            <a:r>
              <a:rPr lang="en-US" sz="1600" dirty="0" smtClean="0">
                <a:solidFill>
                  <a:srgbClr val="6600FF"/>
                </a:solidFill>
              </a:rPr>
              <a:t>marine environment </a:t>
            </a:r>
            <a:r>
              <a:rPr lang="en-US" sz="1600" dirty="0" smtClean="0"/>
              <a:t>(co-operation with HELCOM and OSPAR) including </a:t>
            </a:r>
            <a:r>
              <a:rPr lang="en-US" sz="1600" dirty="0" smtClean="0">
                <a:solidFill>
                  <a:srgbClr val="6600FF"/>
                </a:solidFill>
              </a:rPr>
              <a:t>HMs of second priority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(item 1.3.1)</a:t>
            </a:r>
            <a:endParaRPr lang="en-US" sz="1400" dirty="0" smtClean="0"/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Preparatory work for assessment of </a:t>
            </a:r>
            <a:r>
              <a:rPr lang="en-US" sz="1600" dirty="0" smtClean="0">
                <a:solidFill>
                  <a:srgbClr val="6600FF"/>
                </a:solidFill>
              </a:rPr>
              <a:t>Contaminants of Emerging Concern </a:t>
            </a:r>
            <a:r>
              <a:rPr lang="en-US" sz="1600" dirty="0" smtClean="0"/>
              <a:t>(CECs)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(item 1.1.1.6)</a:t>
            </a:r>
            <a:endParaRPr lang="en-US" sz="1400" dirty="0" smtClean="0">
              <a:solidFill>
                <a:srgbClr val="CC0000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B5C81816-0D5D-411E-A8F3-24098600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Future research </a:t>
            </a: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directions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330544" y="1140583"/>
            <a:ext cx="7427625" cy="34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err="1" smtClean="0"/>
              <a:t>EuroDelta-Carb</a:t>
            </a:r>
            <a:r>
              <a:rPr lang="en-US" dirty="0" smtClean="0"/>
              <a:t>: Assessment of </a:t>
            </a:r>
            <a:r>
              <a:rPr lang="en-US" dirty="0" err="1" smtClean="0"/>
              <a:t>BaP</a:t>
            </a:r>
            <a:r>
              <a:rPr lang="en-US" dirty="0" smtClean="0"/>
              <a:t> and PM pollution </a:t>
            </a:r>
            <a:r>
              <a:rPr lang="en-US" dirty="0" smtClean="0">
                <a:solidFill>
                  <a:srgbClr val="003399"/>
                </a:solidFill>
              </a:rPr>
              <a:t>(TFMM)</a:t>
            </a:r>
          </a:p>
          <a:p>
            <a:pPr marL="342900" lvl="1" indent="-342900">
              <a:lnSpc>
                <a:spcPct val="7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003399"/>
                </a:solidFill>
              </a:rPr>
              <a:t>	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(items 1.1.1.1, 1.1.1.5)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Country-scale studies: Poland, Norway </a:t>
            </a:r>
            <a:r>
              <a:rPr lang="en-US" dirty="0" smtClean="0">
                <a:solidFill>
                  <a:srgbClr val="003399"/>
                </a:solidFill>
              </a:rPr>
              <a:t>(TFMM, national experts)</a:t>
            </a:r>
          </a:p>
          <a:p>
            <a:pPr marL="342900" lvl="1" indent="-342900">
              <a:lnSpc>
                <a:spcPct val="7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(item 1.2.1)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Scientific co-operation on Hg and POPs </a:t>
            </a:r>
            <a:r>
              <a:rPr lang="en-US" dirty="0" smtClean="0">
                <a:solidFill>
                  <a:srgbClr val="003399"/>
                </a:solidFill>
              </a:rPr>
              <a:t>(TF HTAP, AMAP, national experts)</a:t>
            </a:r>
          </a:p>
          <a:p>
            <a:pPr marL="342900" lvl="1" indent="-342900">
              <a:lnSpc>
                <a:spcPct val="7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(items 1.1.4.3, 1.1.4.5, 1.1.4.6)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Co-operation with the effect community </a:t>
            </a:r>
            <a:r>
              <a:rPr lang="en-US" dirty="0" smtClean="0">
                <a:solidFill>
                  <a:srgbClr val="003399"/>
                </a:solidFill>
              </a:rPr>
              <a:t>(WGE, ICP-Vegetation)</a:t>
            </a:r>
          </a:p>
          <a:p>
            <a:pPr marL="342900" lvl="1" indent="-342900">
              <a:lnSpc>
                <a:spcPct val="7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003399"/>
                </a:solidFill>
              </a:rPr>
              <a:t>	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(item 1.1.1.13)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Outreach: Marine pollution assessment </a:t>
            </a:r>
            <a:r>
              <a:rPr lang="en-US" dirty="0" smtClean="0">
                <a:solidFill>
                  <a:srgbClr val="003399"/>
                </a:solidFill>
              </a:rPr>
              <a:t>(OSPAR, HELCOM)</a:t>
            </a:r>
          </a:p>
          <a:p>
            <a:pPr marL="342900" lvl="1" indent="-342900">
              <a:lnSpc>
                <a:spcPct val="7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003399"/>
                </a:solidFill>
              </a:rPr>
              <a:t>	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(item 1.3.1)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Contaminants of Emerging Concern </a:t>
            </a:r>
            <a:r>
              <a:rPr lang="en-US" dirty="0" smtClean="0">
                <a:solidFill>
                  <a:srgbClr val="003399"/>
                </a:solidFill>
              </a:rPr>
              <a:t>(TF HTAP, TFMM, HELCOM)</a:t>
            </a:r>
          </a:p>
          <a:p>
            <a:pPr marL="342900" lvl="1" indent="-342900">
              <a:lnSpc>
                <a:spcPct val="7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003399"/>
                </a:solidFill>
              </a:rPr>
              <a:t>	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(item 1.1.1.6)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Topics of research and co-operation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4763380" y="1301198"/>
            <a:ext cx="4323916" cy="3589193"/>
            <a:chOff x="4763380" y="1301198"/>
            <a:chExt cx="4323916" cy="3589193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763380" y="1301198"/>
              <a:ext cx="4323916" cy="1855158"/>
              <a:chOff x="4763380" y="1301198"/>
              <a:chExt cx="4323916" cy="1855158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4763380" y="1301198"/>
                <a:ext cx="3658525" cy="1847335"/>
                <a:chOff x="4763380" y="1301198"/>
                <a:chExt cx="3658525" cy="1847335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6685201" y="1617151"/>
                  <a:ext cx="1736704" cy="1531382"/>
                  <a:chOff x="6685201" y="1617151"/>
                  <a:chExt cx="1736704" cy="1531382"/>
                </a:xfrm>
              </p:grpSpPr>
              <p:pic>
                <p:nvPicPr>
                  <p:cNvPr id="30" name="Рисунок 29" descr="bap_glemos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685201" y="1617151"/>
                    <a:ext cx="1736704" cy="1531382"/>
                  </a:xfrm>
                  <a:prstGeom prst="rect">
                    <a:avLst/>
                  </a:prstGeom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xmlns="" id="{F39E730B-F6BD-4D36-9D7E-0CCCDDB16DAB}"/>
                      </a:ext>
                    </a:extLst>
                  </p:cNvPr>
                  <p:cNvSpPr txBox="1"/>
                  <p:nvPr/>
                </p:nvSpPr>
                <p:spPr>
                  <a:xfrm>
                    <a:off x="6739362" y="1653006"/>
                    <a:ext cx="647592" cy="184666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</p:spPr>
                <p:txBody>
                  <a:bodyPr wrap="square" lIns="36000" tIns="0" rIns="36000" bIns="0" rtlCol="0">
                    <a:spAutoFit/>
                  </a:bodyPr>
                  <a:lstStyle/>
                  <a:p>
                    <a:r>
                      <a:rPr lang="en-US" sz="1200" b="1" dirty="0"/>
                      <a:t>GLEMOS</a:t>
                    </a:r>
                    <a:endParaRPr lang="ru-RU" sz="1200" b="1" dirty="0"/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37B00927-F7D7-48DD-99F5-202ED69CEE0C}"/>
                    </a:ext>
                  </a:extLst>
                </p:cNvPr>
                <p:cNvSpPr txBox="1"/>
                <p:nvPr/>
              </p:nvSpPr>
              <p:spPr>
                <a:xfrm>
                  <a:off x="5464581" y="1301198"/>
                  <a:ext cx="2339163" cy="284693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en-US" sz="1400" dirty="0" err="1"/>
                    <a:t>BaP</a:t>
                  </a:r>
                  <a:r>
                    <a:rPr lang="en-US" sz="1400" dirty="0"/>
                    <a:t> concentration (2018)</a:t>
                  </a:r>
                  <a:endParaRPr lang="ru-RU" sz="1400" dirty="0"/>
                </a:p>
              </p:txBody>
            </p:sp>
            <p:grpSp>
              <p:nvGrpSpPr>
                <p:cNvPr id="18" name="Группа 17"/>
                <p:cNvGrpSpPr/>
                <p:nvPr/>
              </p:nvGrpSpPr>
              <p:grpSpPr>
                <a:xfrm>
                  <a:off x="4763380" y="1617842"/>
                  <a:ext cx="1736489" cy="1530000"/>
                  <a:chOff x="4862612" y="1621507"/>
                  <a:chExt cx="1736489" cy="1530000"/>
                </a:xfrm>
              </p:grpSpPr>
              <p:pic>
                <p:nvPicPr>
                  <p:cNvPr id="31" name="Рисунок 30" descr="bap_minni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4862612" y="1621507"/>
                    <a:ext cx="1736489" cy="1530000"/>
                  </a:xfrm>
                  <a:prstGeom prst="rect">
                    <a:avLst/>
                  </a:prstGeom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="" id="{F39E730B-F6BD-4D36-9D7E-0CCCDDB16DAB}"/>
                      </a:ext>
                    </a:extLst>
                  </p:cNvPr>
                  <p:cNvSpPr txBox="1"/>
                  <p:nvPr/>
                </p:nvSpPr>
                <p:spPr>
                  <a:xfrm>
                    <a:off x="4913228" y="1651832"/>
                    <a:ext cx="509376" cy="184666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</p:spPr>
                <p:txBody>
                  <a:bodyPr wrap="square" lIns="36000" tIns="0" rIns="36000" bIns="0" rtlCol="0">
                    <a:spAutoFit/>
                  </a:bodyPr>
                  <a:lstStyle/>
                  <a:p>
                    <a:r>
                      <a:rPr lang="en-US" sz="1200" b="1" dirty="0"/>
                      <a:t>MINNI</a:t>
                    </a:r>
                    <a:endParaRPr lang="ru-RU" sz="1200" b="1" dirty="0"/>
                  </a:p>
                </p:txBody>
              </p:sp>
            </p:grpSp>
          </p:grpSp>
          <p:pic>
            <p:nvPicPr>
              <p:cNvPr id="35" name="Рисунок 34" descr="BaP_legend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516874" y="2388779"/>
                <a:ext cx="570422" cy="767577"/>
              </a:xfrm>
              <a:prstGeom prst="rect">
                <a:avLst/>
              </a:prstGeom>
            </p:spPr>
          </p:pic>
        </p:grpSp>
        <p:grpSp>
          <p:nvGrpSpPr>
            <p:cNvPr id="41" name="Группа 40"/>
            <p:cNvGrpSpPr/>
            <p:nvPr/>
          </p:nvGrpSpPr>
          <p:grpSpPr>
            <a:xfrm>
              <a:off x="5082350" y="2521862"/>
              <a:ext cx="2799929" cy="2368529"/>
              <a:chOff x="5082350" y="2521862"/>
              <a:chExt cx="2799929" cy="2368529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5082350" y="3452036"/>
                <a:ext cx="2799929" cy="1438355"/>
                <a:chOff x="5259550" y="3452036"/>
                <a:chExt cx="2799929" cy="1438355"/>
              </a:xfrm>
            </p:grpSpPr>
            <p:pic>
              <p:nvPicPr>
                <p:cNvPr id="14337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259550" y="3452036"/>
                  <a:ext cx="2799929" cy="1438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6469652" y="3493922"/>
                  <a:ext cx="157361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100" b="1" dirty="0" err="1"/>
                    <a:t>Kosetice</a:t>
                  </a:r>
                  <a:r>
                    <a:rPr lang="en-US" sz="1100" b="1" dirty="0"/>
                    <a:t> (CZ0003R)</a:t>
                  </a:r>
                </a:p>
              </p:txBody>
            </p:sp>
          </p:grpSp>
          <p:cxnSp>
            <p:nvCxnSpPr>
              <p:cNvPr id="38" name="Прямая со стрелкой 37"/>
              <p:cNvCxnSpPr>
                <a:stCxn id="36" idx="3"/>
              </p:cNvCxnSpPr>
              <p:nvPr/>
            </p:nvCxnSpPr>
            <p:spPr>
              <a:xfrm flipH="1">
                <a:off x="6904074" y="2644774"/>
                <a:ext cx="580426" cy="856882"/>
              </a:xfrm>
              <a:prstGeom prst="straightConnector1">
                <a:avLst/>
              </a:prstGeom>
              <a:ln w="19050">
                <a:solidFill>
                  <a:srgbClr val="003399"/>
                </a:solidFill>
                <a:headEnd type="none" w="lg" len="lg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Овал 35"/>
              <p:cNvSpPr/>
              <p:nvPr/>
            </p:nvSpPr>
            <p:spPr>
              <a:xfrm>
                <a:off x="7463356" y="2521862"/>
                <a:ext cx="144379" cy="144000"/>
              </a:xfrm>
              <a:prstGeom prst="ellipse">
                <a:avLst/>
              </a:prstGeom>
              <a:noFill/>
              <a:ln w="19050">
                <a:solidFill>
                  <a:srgbClr val="003399"/>
                </a:solidFill>
              </a:ln>
              <a:effectLst>
                <a:glow rad="101600">
                  <a:srgbClr val="FFFFFF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items 1.1.1.1, 1.1.1.5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5840819" y="4848447"/>
            <a:ext cx="3289005" cy="280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Assessment of </a:t>
            </a:r>
            <a:r>
              <a:rPr lang="en-US" sz="3200" kern="0" dirty="0" err="1">
                <a:solidFill>
                  <a:schemeClr val="tx2"/>
                </a:solidFill>
                <a:ea typeface="+mj-ea"/>
                <a:cs typeface="+mj-cs"/>
              </a:rPr>
              <a:t>BaP</a:t>
            </a:r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 and PM pollution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374542" y="1338428"/>
            <a:ext cx="3942277" cy="204671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Objectives: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Assessment of </a:t>
            </a:r>
            <a:r>
              <a:rPr lang="en-US" sz="1600" dirty="0" err="1">
                <a:solidFill>
                  <a:srgbClr val="6600FF"/>
                </a:solidFill>
              </a:rPr>
              <a:t>BaP</a:t>
            </a:r>
            <a:r>
              <a:rPr lang="en-US" sz="1600" dirty="0">
                <a:solidFill>
                  <a:srgbClr val="6600FF"/>
                </a:solidFill>
              </a:rPr>
              <a:t> pollution levels </a:t>
            </a:r>
            <a:r>
              <a:rPr lang="en-US" sz="1600" dirty="0"/>
              <a:t>and </a:t>
            </a:r>
            <a:r>
              <a:rPr lang="en-US" sz="1600" dirty="0" err="1"/>
              <a:t>exceedances</a:t>
            </a:r>
            <a:r>
              <a:rPr lang="en-US" sz="1600" dirty="0"/>
              <a:t> of air quality guidelines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Evaluation of PAH/PM emissions from </a:t>
            </a:r>
            <a:r>
              <a:rPr lang="en-US" sz="1600" dirty="0">
                <a:solidFill>
                  <a:srgbClr val="6600FF"/>
                </a:solidFill>
              </a:rPr>
              <a:t>‘residential combustion’ sector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Interlinking transport and fate of </a:t>
            </a:r>
            <a:r>
              <a:rPr lang="en-US" sz="1600" dirty="0" err="1">
                <a:solidFill>
                  <a:srgbClr val="6600FF"/>
                </a:solidFill>
              </a:rPr>
              <a:t>BaP</a:t>
            </a:r>
            <a:r>
              <a:rPr lang="en-US" sz="1600" dirty="0">
                <a:solidFill>
                  <a:srgbClr val="6600FF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6600FF"/>
                </a:solidFill>
              </a:rPr>
              <a:t>PM </a:t>
            </a:r>
            <a:r>
              <a:rPr lang="en-US" sz="1600" dirty="0"/>
              <a:t>components (OC, EC)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 err="1">
                <a:solidFill>
                  <a:srgbClr val="6600FF"/>
                </a:solidFill>
              </a:rPr>
              <a:t>EuroDelta-Carb</a:t>
            </a:r>
            <a:r>
              <a:rPr lang="en-US" sz="1600" b="1" dirty="0">
                <a:solidFill>
                  <a:srgbClr val="6600FF"/>
                </a:solidFill>
              </a:rPr>
              <a:t> </a:t>
            </a:r>
            <a:r>
              <a:rPr lang="en-US" sz="1600" b="1" dirty="0">
                <a:solidFill>
                  <a:schemeClr val="accent4"/>
                </a:solidFill>
              </a:rPr>
              <a:t>multi-model </a:t>
            </a:r>
            <a:r>
              <a:rPr lang="en-US" sz="1600" b="1" dirty="0" err="1">
                <a:solidFill>
                  <a:schemeClr val="accent4"/>
                </a:solidFill>
              </a:rPr>
              <a:t>intercomparison</a:t>
            </a:r>
            <a:r>
              <a:rPr lang="en-US" sz="1600" b="1" dirty="0">
                <a:solidFill>
                  <a:schemeClr val="accent4"/>
                </a:solidFill>
              </a:rPr>
              <a:t> study (TFMM) 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15916" y="3514724"/>
          <a:ext cx="3281915" cy="133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latin typeface="Calibri" pitchFamily="34" charset="0"/>
                        </a:rPr>
                        <a:t>Institution</a:t>
                      </a:r>
                      <a:endParaRPr lang="ru-RU" sz="1300" b="1" i="0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latin typeface="Calibri" pitchFamily="34" charset="0"/>
                        </a:rPr>
                        <a:t>Model</a:t>
                      </a:r>
                      <a:endParaRPr lang="ru-RU" sz="1300" b="1" i="0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9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Calibri" pitchFamily="34" charset="0"/>
                        </a:rPr>
                        <a:t>EMEP/MSC-E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GLEMOS</a:t>
                      </a:r>
                      <a:endParaRPr lang="ru-RU" sz="1300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Calibri" pitchFamily="34" charset="0"/>
                        </a:rPr>
                        <a:t>INERIS (France), CIEMAT (Spain)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CHIMERE</a:t>
                      </a:r>
                    </a:p>
                  </a:txBody>
                  <a:tcPr marT="34290" marB="3429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9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Calibri" pitchFamily="34" charset="0"/>
                        </a:rPr>
                        <a:t>FMI (France)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SILAM</a:t>
                      </a:r>
                    </a:p>
                  </a:txBody>
                  <a:tcPr marT="34290" marB="3429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itchFamily="34" charset="0"/>
                        </a:rPr>
                        <a:t>ENEA (Italy)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MINNI</a:t>
                      </a:r>
                    </a:p>
                  </a:txBody>
                  <a:tcPr marT="34290" marB="3429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5536020" y="2286001"/>
            <a:ext cx="2328531" cy="407581"/>
            <a:chOff x="5536020" y="2286001"/>
            <a:chExt cx="2328531" cy="407581"/>
          </a:xfrm>
        </p:grpSpPr>
        <p:sp>
          <p:nvSpPr>
            <p:cNvPr id="34" name="Овал 33"/>
            <p:cNvSpPr/>
            <p:nvPr/>
          </p:nvSpPr>
          <p:spPr>
            <a:xfrm>
              <a:off x="5536020" y="2296633"/>
              <a:ext cx="418214" cy="39694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446337" y="2286001"/>
              <a:ext cx="418214" cy="39694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</a:rPr>
              <a:t>Country-scale study: PAH pollution in Poland</a:t>
            </a:r>
            <a:endParaRPr lang="en-GB" sz="3200" kern="0" dirty="0">
              <a:solidFill>
                <a:schemeClr val="tx2"/>
              </a:solidFill>
            </a:endParaRPr>
          </a:p>
        </p:txBody>
      </p:sp>
      <p:sp>
        <p:nvSpPr>
          <p:cNvPr id="229" name="Text Box 43"/>
          <p:cNvSpPr txBox="1">
            <a:spLocks noChangeArrowheads="1"/>
          </p:cNvSpPr>
          <p:nvPr/>
        </p:nvSpPr>
        <p:spPr bwMode="auto">
          <a:xfrm>
            <a:off x="4319350" y="1164647"/>
            <a:ext cx="4480992" cy="24899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Phase II program (2022-2023):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Model assessment of </a:t>
            </a:r>
            <a:r>
              <a:rPr lang="en-US" sz="1600" dirty="0">
                <a:solidFill>
                  <a:srgbClr val="6600FF"/>
                </a:solidFill>
              </a:rPr>
              <a:t>4 PAHs (</a:t>
            </a:r>
            <a:r>
              <a:rPr lang="en-US" sz="1600" dirty="0" err="1">
                <a:solidFill>
                  <a:srgbClr val="6600FF"/>
                </a:solidFill>
              </a:rPr>
              <a:t>BaP</a:t>
            </a:r>
            <a:r>
              <a:rPr lang="en-US" sz="1600" dirty="0">
                <a:solidFill>
                  <a:srgbClr val="6600FF"/>
                </a:solidFill>
              </a:rPr>
              <a:t>, </a:t>
            </a:r>
            <a:r>
              <a:rPr lang="en-US" sz="1600" dirty="0" err="1">
                <a:solidFill>
                  <a:srgbClr val="6600FF"/>
                </a:solidFill>
              </a:rPr>
              <a:t>BbF</a:t>
            </a:r>
            <a:r>
              <a:rPr lang="en-US" sz="1600" dirty="0">
                <a:solidFill>
                  <a:srgbClr val="6600FF"/>
                </a:solidFill>
              </a:rPr>
              <a:t>, </a:t>
            </a:r>
            <a:r>
              <a:rPr lang="en-US" sz="1600" dirty="0" err="1">
                <a:solidFill>
                  <a:srgbClr val="6600FF"/>
                </a:solidFill>
              </a:rPr>
              <a:t>BkF</a:t>
            </a:r>
            <a:r>
              <a:rPr lang="en-US" sz="1600" dirty="0">
                <a:solidFill>
                  <a:srgbClr val="6600FF"/>
                </a:solidFill>
              </a:rPr>
              <a:t>, </a:t>
            </a:r>
            <a:r>
              <a:rPr lang="en-US" sz="1600" dirty="0" err="1">
                <a:solidFill>
                  <a:srgbClr val="6600FF"/>
                </a:solidFill>
              </a:rPr>
              <a:t>IcdP</a:t>
            </a:r>
            <a:r>
              <a:rPr lang="en-US" sz="1600" dirty="0">
                <a:solidFill>
                  <a:srgbClr val="6600FF"/>
                </a:solidFill>
              </a:rPr>
              <a:t>) </a:t>
            </a:r>
            <a:r>
              <a:rPr lang="en-US" sz="1600" dirty="0"/>
              <a:t>in Poland </a:t>
            </a:r>
            <a:endParaRPr lang="en-US" sz="1600" dirty="0" smtClean="0"/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/>
              <a:t>Evaluation </a:t>
            </a:r>
            <a:r>
              <a:rPr lang="en-US" sz="1600" dirty="0"/>
              <a:t>of updated </a:t>
            </a:r>
            <a:r>
              <a:rPr lang="en-US" sz="1600" dirty="0" smtClean="0">
                <a:solidFill>
                  <a:srgbClr val="6600FF"/>
                </a:solidFill>
              </a:rPr>
              <a:t>national PAH emissions </a:t>
            </a:r>
            <a:r>
              <a:rPr lang="en-US" sz="1600" dirty="0" smtClean="0"/>
              <a:t>inventory for EMEP</a:t>
            </a:r>
            <a:endParaRPr lang="en-US" sz="1600" dirty="0"/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Model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intercomparison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(GLEMOS,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GEM-AQ) to support further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improvement of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emissions data and analysis of pollution trends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86841" y="1022035"/>
            <a:ext cx="3879182" cy="3849768"/>
            <a:chOff x="186841" y="1022035"/>
            <a:chExt cx="3879182" cy="3849768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379" y="3384478"/>
              <a:ext cx="2639865" cy="14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3" name="Рисунок 232" descr="pah_ol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841" y="1342257"/>
              <a:ext cx="1639808" cy="162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5" name="Рисунок 234" descr="pah_new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6932" y="1342257"/>
              <a:ext cx="1639091" cy="1620000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7" name="Рисунок 226">
              <a:extLst>
                <a:ext uri="{FF2B5EF4-FFF2-40B4-BE49-F238E27FC236}">
                  <a16:creationId xmlns:a16="http://schemas.microsoft.com/office/drawing/2014/main" xmlns="" id="{553AB224-06E1-416F-9CAA-299FB1F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0750" y="2185136"/>
              <a:ext cx="475872" cy="742360"/>
            </a:xfrm>
            <a:prstGeom prst="rect">
              <a:avLst/>
            </a:prstGeom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xmlns="" id="{F39E730B-F6BD-4D36-9D7E-0CCCDDB16DAB}"/>
                </a:ext>
              </a:extLst>
            </p:cNvPr>
            <p:cNvSpPr txBox="1"/>
            <p:nvPr/>
          </p:nvSpPr>
          <p:spPr>
            <a:xfrm>
              <a:off x="2457100" y="1350576"/>
              <a:ext cx="645864" cy="169277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US" sz="1100" b="1" dirty="0" smtClean="0"/>
                <a:t>Updated</a:t>
              </a:r>
              <a:endParaRPr lang="ru-RU" sz="1100" b="1" dirty="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AC81F507-0657-4534-A946-4DD24C5B9E73}"/>
                </a:ext>
              </a:extLst>
            </p:cNvPr>
            <p:cNvSpPr txBox="1"/>
            <p:nvPr/>
          </p:nvSpPr>
          <p:spPr>
            <a:xfrm>
              <a:off x="642942" y="1022035"/>
              <a:ext cx="3006909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400" dirty="0"/>
                <a:t>Air concentration of 4 PAHs (2018)</a:t>
              </a:r>
              <a:endParaRPr lang="ru-RU" sz="1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xmlns="" id="{AC81F507-0657-4534-A946-4DD24C5B9E73}"/>
                </a:ext>
              </a:extLst>
            </p:cNvPr>
            <p:cNvSpPr txBox="1"/>
            <p:nvPr/>
          </p:nvSpPr>
          <p:spPr>
            <a:xfrm>
              <a:off x="511809" y="3145001"/>
              <a:ext cx="3006909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400" dirty="0"/>
                <a:t>Evaluation vs. observations (2018)</a:t>
              </a:r>
              <a:endParaRPr lang="ru-RU" sz="1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F39E730B-F6BD-4D36-9D7E-0CCCDDB16DAB}"/>
                </a:ext>
              </a:extLst>
            </p:cNvPr>
            <p:cNvSpPr txBox="1"/>
            <p:nvPr/>
          </p:nvSpPr>
          <p:spPr>
            <a:xfrm>
              <a:off x="220742" y="1354121"/>
              <a:ext cx="566242" cy="17487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US" sz="1100" b="1" dirty="0" smtClean="0"/>
                <a:t>Original</a:t>
              </a:r>
              <a:endParaRPr lang="ru-RU" sz="1100" b="1" dirty="0"/>
            </a:p>
          </p:txBody>
        </p:sp>
      </p:grpSp>
      <p:sp>
        <p:nvSpPr>
          <p:cNvPr id="238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3442" y="3891535"/>
            <a:ext cx="440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3399"/>
                </a:solidFill>
              </a:rPr>
              <a:t>Progress of the study will be reported at forthcoming TFMM meeting (May 2022) </a:t>
            </a:r>
            <a:endParaRPr lang="en-US" sz="1400" b="1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4348664" y="1508059"/>
            <a:ext cx="4559841" cy="2902568"/>
            <a:chOff x="4348664" y="1508059"/>
            <a:chExt cx="4559841" cy="290256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779628" y="1508059"/>
              <a:ext cx="2128877" cy="2661827"/>
              <a:chOff x="4404918" y="1508059"/>
              <a:chExt cx="2128877" cy="2661827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4465246" y="1508059"/>
                <a:ext cx="20082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Hg concentration in </a:t>
                </a:r>
                <a:r>
                  <a:rPr lang="en-US" sz="1400" dirty="0">
                    <a:solidFill>
                      <a:srgbClr val="6600FF"/>
                    </a:solidFill>
                  </a:rPr>
                  <a:t>fish </a:t>
                </a:r>
                <a:r>
                  <a:rPr lang="en-US" sz="1400" dirty="0"/>
                  <a:t>(2006-2019)</a:t>
                </a:r>
                <a:endParaRPr lang="ru-RU" sz="1400" dirty="0"/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4404918" y="2047038"/>
                <a:ext cx="2128877" cy="2122848"/>
                <a:chOff x="6946390" y="2219789"/>
                <a:chExt cx="1977871" cy="1948173"/>
              </a:xfrm>
            </p:grpSpPr>
            <p:grpSp>
              <p:nvGrpSpPr>
                <p:cNvPr id="9" name="Группа 8"/>
                <p:cNvGrpSpPr>
                  <a:grpSpLocks noChangeAspect="1"/>
                </p:cNvGrpSpPr>
                <p:nvPr/>
              </p:nvGrpSpPr>
              <p:grpSpPr>
                <a:xfrm>
                  <a:off x="6946390" y="2219789"/>
                  <a:ext cx="1977871" cy="1948173"/>
                  <a:chOff x="4798828" y="1488559"/>
                  <a:chExt cx="2360428" cy="232498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4798828" y="1488559"/>
                    <a:ext cx="2360428" cy="232498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841358" y="1531088"/>
                    <a:ext cx="2274785" cy="22368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981506" y="3887226"/>
                  <a:ext cx="861239" cy="153888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000" i="1" dirty="0"/>
                    <a:t>Ho et al. </a:t>
                  </a:r>
                  <a:r>
                    <a:rPr lang="en-US" sz="1000" dirty="0"/>
                    <a:t>(2021)</a:t>
                  </a:r>
                  <a:endParaRPr lang="ru-RU" sz="1000" dirty="0"/>
                </a:p>
              </p:txBody>
            </p:sp>
          </p:grpSp>
        </p:grpSp>
        <p:grpSp>
          <p:nvGrpSpPr>
            <p:cNvPr id="25" name="Группа 24"/>
            <p:cNvGrpSpPr/>
            <p:nvPr/>
          </p:nvGrpSpPr>
          <p:grpSpPr>
            <a:xfrm>
              <a:off x="4348664" y="1514883"/>
              <a:ext cx="2257647" cy="2895744"/>
              <a:chOff x="6716561" y="1508059"/>
              <a:chExt cx="2257647" cy="2895744"/>
            </a:xfrm>
          </p:grpSpPr>
          <p:pic>
            <p:nvPicPr>
              <p:cNvPr id="10" name="Рисунок 9" descr="hg_dep_neao_2015_amap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83479" y="2046557"/>
                <a:ext cx="2123810" cy="2123810"/>
              </a:xfrm>
              <a:prstGeom prst="rect">
                <a:avLst/>
              </a:prstGeom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Рисунок 11" descr="hg_dep_neao_legend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84147" y="4246160"/>
                <a:ext cx="1922475" cy="157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6716561" y="1508059"/>
                <a:ext cx="225764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Simulated Hg deposition to the NE Atlantic</a:t>
                </a:r>
                <a:endParaRPr lang="ru-RU" sz="1400" dirty="0"/>
              </a:p>
            </p:txBody>
          </p:sp>
          <p:pic>
            <p:nvPicPr>
              <p:cNvPr id="19" name="Рисунок 18" descr="hg_dep_neao_amap_04x04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782400" y="2045658"/>
                <a:ext cx="2124000" cy="2124000"/>
              </a:xfrm>
              <a:prstGeom prst="rect">
                <a:avLst/>
              </a:prstGeom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Country-scale study: Hg pollution in Norway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>
                <a:solidFill>
                  <a:schemeClr val="accent4"/>
                </a:solidFill>
              </a:rPr>
              <a:t>EMEP/MSC-E contribution to the </a:t>
            </a:r>
            <a:r>
              <a:rPr lang="en-US" sz="1600" b="1" i="1" dirty="0">
                <a:solidFill>
                  <a:srgbClr val="6600FF"/>
                </a:solidFill>
              </a:rPr>
              <a:t>Norwegian Mercury Assessment 2022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47224" y="1497511"/>
            <a:ext cx="3883691" cy="3039092"/>
            <a:chOff x="347224" y="1497511"/>
            <a:chExt cx="3883691" cy="3039092"/>
          </a:xfrm>
        </p:grpSpPr>
        <p:sp>
          <p:nvSpPr>
            <p:cNvPr id="4" name="Text Box 43"/>
            <p:cNvSpPr txBox="1">
              <a:spLocks noChangeArrowheads="1"/>
            </p:cNvSpPr>
            <p:nvPr/>
          </p:nvSpPr>
          <p:spPr bwMode="auto">
            <a:xfrm>
              <a:off x="357857" y="1497511"/>
              <a:ext cx="3873058" cy="9079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003399"/>
                  </a:solidFill>
                </a:rPr>
                <a:t>Contributors:</a:t>
              </a:r>
            </a:p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/>
                <a:t>Norway: NILU, NIVA, NP, IMR, NEA, NIPH EMEP: </a:t>
              </a:r>
              <a:r>
                <a:rPr lang="en-US" sz="1600" dirty="0">
                  <a:solidFill>
                    <a:srgbClr val="6600FF"/>
                  </a:solidFill>
                </a:rPr>
                <a:t>MSC-E</a:t>
              </a:r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347224" y="2489889"/>
              <a:ext cx="3847406" cy="20467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003399"/>
                  </a:solidFill>
                </a:rPr>
                <a:t>Provided data and analysis:</a:t>
              </a:r>
            </a:p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Long-term trends </a:t>
              </a:r>
              <a:r>
                <a:rPr lang="en-US" sz="1600" dirty="0"/>
                <a:t>of Hg emissions, air concentration and deposition</a:t>
              </a:r>
            </a:p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 err="1"/>
                <a:t>Modelling</a:t>
              </a:r>
              <a:r>
                <a:rPr lang="en-US" sz="1600" dirty="0"/>
                <a:t> data for </a:t>
              </a:r>
              <a:r>
                <a:rPr lang="en-US" sz="1600" dirty="0" smtClean="0"/>
                <a:t>analysis of </a:t>
              </a:r>
              <a:r>
                <a:rPr lang="en-US" sz="1600" dirty="0" smtClean="0">
                  <a:solidFill>
                    <a:srgbClr val="6600FF"/>
                  </a:solidFill>
                </a:rPr>
                <a:t>factors affecting </a:t>
              </a:r>
              <a:r>
                <a:rPr lang="en-US" sz="1600" dirty="0">
                  <a:solidFill>
                    <a:srgbClr val="6600FF"/>
                  </a:solidFill>
                </a:rPr>
                <a:t>Hg changes</a:t>
              </a:r>
              <a:r>
                <a:rPr lang="en-US" sz="1600" dirty="0"/>
                <a:t> in Norway</a:t>
              </a:r>
            </a:p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/>
                <a:t>Contribution to </a:t>
              </a:r>
              <a:r>
                <a:rPr lang="en-US" sz="1600" dirty="0" smtClean="0"/>
                <a:t>study </a:t>
              </a:r>
              <a:r>
                <a:rPr lang="en-US" sz="1600" dirty="0"/>
                <a:t>of </a:t>
              </a:r>
              <a:r>
                <a:rPr lang="en-US" sz="1600" dirty="0">
                  <a:solidFill>
                    <a:srgbClr val="6600FF"/>
                  </a:solidFill>
                </a:rPr>
                <a:t>Hg levels and trends in biota </a:t>
              </a:r>
              <a:r>
                <a:rPr lang="en-US" sz="1600" dirty="0"/>
                <a:t>(fish, bears, foxes) </a:t>
              </a:r>
            </a:p>
          </p:txBody>
        </p:sp>
      </p:grp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Assessment of Hg pollution in the Arctic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 smtClean="0">
                <a:solidFill>
                  <a:schemeClr val="accent4"/>
                </a:solidFill>
              </a:rPr>
              <a:t>EMEP/MSC-E contribution </a:t>
            </a:r>
            <a:r>
              <a:rPr lang="en-US" sz="1600" b="1" dirty="0">
                <a:solidFill>
                  <a:schemeClr val="accent4"/>
                </a:solidFill>
              </a:rPr>
              <a:t>to the co-operative follow-up studies based on </a:t>
            </a:r>
            <a:r>
              <a:rPr lang="en-US" sz="1600" b="1" dirty="0">
                <a:solidFill>
                  <a:srgbClr val="6600FF"/>
                </a:solidFill>
              </a:rPr>
              <a:t>AMAP Hg </a:t>
            </a:r>
            <a:r>
              <a:rPr lang="en-US" sz="1600" b="1" dirty="0" smtClean="0">
                <a:solidFill>
                  <a:srgbClr val="6600FF"/>
                </a:solidFill>
              </a:rPr>
              <a:t>Assessment</a:t>
            </a:r>
            <a:endParaRPr lang="en-US" sz="1600" b="1" i="1" dirty="0"/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5109196" y="1609983"/>
            <a:ext cx="3911974" cy="2837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Main topics: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6600FF"/>
                </a:solidFill>
              </a:rPr>
              <a:t>Literature review </a:t>
            </a:r>
            <a:r>
              <a:rPr lang="en-US" sz="1600" dirty="0"/>
              <a:t>of Hg </a:t>
            </a:r>
            <a:r>
              <a:rPr lang="en-US" sz="1600" dirty="0" smtClean="0"/>
              <a:t>sources, </a:t>
            </a:r>
            <a:r>
              <a:rPr lang="en-US" sz="1600" dirty="0"/>
              <a:t>transport and fate in the Arctic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Estimates of the present-day total </a:t>
            </a:r>
            <a:r>
              <a:rPr lang="en-US" sz="1600" dirty="0">
                <a:solidFill>
                  <a:srgbClr val="6600FF"/>
                </a:solidFill>
              </a:rPr>
              <a:t>Hg mass balance</a:t>
            </a:r>
            <a:r>
              <a:rPr lang="en-US" sz="1600" dirty="0"/>
              <a:t> in the Arctic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Update and evaluation of </a:t>
            </a:r>
            <a:r>
              <a:rPr lang="en-US" sz="1600" dirty="0">
                <a:solidFill>
                  <a:srgbClr val="6600FF"/>
                </a:solidFill>
              </a:rPr>
              <a:t>global Hg emissions inventory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Analysis of factors affecting </a:t>
            </a:r>
            <a:r>
              <a:rPr lang="en-US" sz="1600" dirty="0">
                <a:solidFill>
                  <a:srgbClr val="6600FF"/>
                </a:solidFill>
              </a:rPr>
              <a:t>changes of Hg pollution</a:t>
            </a:r>
            <a:r>
              <a:rPr lang="en-US" sz="1600" dirty="0"/>
              <a:t> in the Arctic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4171" y="1442947"/>
            <a:ext cx="4662157" cy="2424226"/>
            <a:chOff x="174171" y="1442947"/>
            <a:chExt cx="4662157" cy="2424226"/>
          </a:xfrm>
        </p:grpSpPr>
        <p:pic>
          <p:nvPicPr>
            <p:cNvPr id="61" name="Рисунок 60" descr="Hg_Arctic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641" y="1937659"/>
              <a:ext cx="2214687" cy="1929514"/>
            </a:xfrm>
            <a:prstGeom prst="rect">
              <a:avLst/>
            </a:prstGeom>
          </p:spPr>
        </p:pic>
        <p:pic>
          <p:nvPicPr>
            <p:cNvPr id="65" name="Рисунок 64" descr="Hg_Arctic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285" y="1966416"/>
              <a:ext cx="2174216" cy="1872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C81F507-0657-4534-A946-4DD24C5B9E73}"/>
                </a:ext>
              </a:extLst>
            </p:cNvPr>
            <p:cNvSpPr txBox="1"/>
            <p:nvPr/>
          </p:nvSpPr>
          <p:spPr>
            <a:xfrm>
              <a:off x="174171" y="1550669"/>
              <a:ext cx="2155371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400" dirty="0"/>
                <a:t>Wintertime Hg deposition</a:t>
              </a:r>
              <a:endParaRPr lang="ru-RU" sz="14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AC81F507-0657-4534-A946-4DD24C5B9E73}"/>
                </a:ext>
              </a:extLst>
            </p:cNvPr>
            <p:cNvSpPr txBox="1"/>
            <p:nvPr/>
          </p:nvSpPr>
          <p:spPr>
            <a:xfrm>
              <a:off x="2510970" y="1442947"/>
              <a:ext cx="2155371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400" dirty="0"/>
                <a:t>Annual river Hg yield for pan-Arctic watersheds</a:t>
              </a:r>
              <a:endParaRPr lang="ru-RU" sz="1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12057" y="4066707"/>
            <a:ext cx="4772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Bef>
                <a:spcPts val="600"/>
              </a:spcBef>
            </a:pPr>
            <a:r>
              <a:rPr lang="en-US" sz="1200" b="1" i="1" u="sng" dirty="0">
                <a:solidFill>
                  <a:srgbClr val="003399"/>
                </a:solidFill>
              </a:rPr>
              <a:t>Publications:</a:t>
            </a:r>
          </a:p>
          <a:p>
            <a:pPr marL="177800" indent="-177800">
              <a:spcBef>
                <a:spcPts val="600"/>
              </a:spcBef>
              <a:buFont typeface="+mj-lt"/>
              <a:buAutoNum type="arabicPeriod"/>
            </a:pPr>
            <a:r>
              <a:rPr lang="en-US" sz="1200" b="1" i="1" dirty="0" err="1">
                <a:solidFill>
                  <a:srgbClr val="003399"/>
                </a:solidFill>
              </a:rPr>
              <a:t>Dastoor</a:t>
            </a:r>
            <a:r>
              <a:rPr lang="en-US" sz="1200" b="1" i="1" dirty="0">
                <a:solidFill>
                  <a:srgbClr val="003399"/>
                </a:solidFill>
              </a:rPr>
              <a:t> et al. (2022) Nature Reviews Earth &amp; Environment, in press</a:t>
            </a:r>
          </a:p>
          <a:p>
            <a:pPr marL="177800" indent="-177800">
              <a:spcBef>
                <a:spcPts val="600"/>
              </a:spcBef>
              <a:buFont typeface="+mj-lt"/>
              <a:buAutoNum type="arabicPeriod"/>
            </a:pPr>
            <a:r>
              <a:rPr lang="en-US" sz="1200" b="1" i="1" dirty="0" err="1">
                <a:solidFill>
                  <a:srgbClr val="003399"/>
                </a:solidFill>
              </a:rPr>
              <a:t>Dastoor</a:t>
            </a:r>
            <a:r>
              <a:rPr lang="en-US" sz="1200" b="1" i="1" dirty="0">
                <a:solidFill>
                  <a:srgbClr val="003399"/>
                </a:solidFill>
              </a:rPr>
              <a:t> et al. (2022) Science of the Total Environment, submitted</a:t>
            </a:r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8BB9C945-B112-434A-B280-D39A3BE6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national experts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970" y="1270699"/>
            <a:ext cx="5109393" cy="304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6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Scientific co-operation on Hg </a:t>
            </a:r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and </a:t>
            </a: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POPs (TF HTAP)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xmlns="" id="{20093FDD-B9B1-4107-9532-A37BB9DF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 HTAP                                                                                                                           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workplan item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1.1.4.3, 1.1.4.5, 1.1.4.6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900000"/>
            <a:ext cx="9143999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 smtClean="0">
                <a:solidFill>
                  <a:schemeClr val="accent4"/>
                </a:solidFill>
              </a:rPr>
              <a:t>Research activities following decisions of </a:t>
            </a:r>
            <a:r>
              <a:rPr lang="en-US" sz="1600" b="1" dirty="0" smtClean="0"/>
              <a:t>TF HTAP </a:t>
            </a:r>
            <a:r>
              <a:rPr lang="en-US" sz="1600" b="1" dirty="0" smtClean="0">
                <a:solidFill>
                  <a:schemeClr val="accent4"/>
                </a:solidFill>
              </a:rPr>
              <a:t>Workshops on Hg and POPs (April 2021) 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1084190" y="1463064"/>
            <a:ext cx="6969730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270000" indent="-270000">
              <a:spcBef>
                <a:spcPts val="600"/>
              </a:spcBef>
              <a:buClr>
                <a:schemeClr val="tx2"/>
              </a:buClr>
              <a:tabLst>
                <a:tab pos="203597" algn="l"/>
              </a:tabLst>
            </a:pPr>
            <a:r>
              <a:rPr lang="en-US" sz="1600" b="1" dirty="0" smtClean="0">
                <a:solidFill>
                  <a:srgbClr val="003399"/>
                </a:solidFill>
              </a:rPr>
              <a:t>On-going and future activities :</a:t>
            </a:r>
            <a:endParaRPr lang="en-US" sz="1600" b="1" dirty="0">
              <a:solidFill>
                <a:srgbClr val="003399"/>
              </a:solidFill>
            </a:endParaRPr>
          </a:p>
          <a:p>
            <a:pPr marL="270000" indent="-2700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03597" algn="l"/>
              </a:tabLst>
            </a:pPr>
            <a:r>
              <a:rPr lang="en-US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Incorporation of Hg and POP emissions into </a:t>
            </a:r>
            <a:r>
              <a:rPr lang="en-US" sz="1600" dirty="0" smtClean="0"/>
              <a:t>HTAPv3 Global Emissions Mosaic</a:t>
            </a:r>
          </a:p>
          <a:p>
            <a:pPr marL="727200" lvl="1" indent="-270000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03597" algn="l"/>
              </a:tabLst>
            </a:pPr>
            <a:r>
              <a:rPr lang="en-US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Model evaluation of new </a:t>
            </a:r>
            <a:r>
              <a:rPr lang="en-US" sz="1600" dirty="0" smtClean="0">
                <a:solidFill>
                  <a:srgbClr val="6600FF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JRC/EDGAR emission inventory for POPs</a:t>
            </a:r>
            <a:endParaRPr lang="en-US" sz="1600" dirty="0" smtClean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727200" lvl="1" indent="-2700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Tx/>
              <a:buChar char="•"/>
              <a:tabLst>
                <a:tab pos="203597" algn="l"/>
              </a:tabLst>
            </a:pPr>
            <a:r>
              <a:rPr lang="en-US" altLang="ru-RU" sz="1600" dirty="0" smtClean="0">
                <a:solidFill>
                  <a:schemeClr val="accent3">
                    <a:lumMod val="75000"/>
                  </a:schemeClr>
                </a:solidFill>
              </a:rPr>
              <a:t>Initiation of review and comparison of global Hg emission inventories  </a:t>
            </a:r>
            <a:endParaRPr lang="en-US" altLang="ru-RU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270000" indent="-2700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03597" algn="l"/>
              </a:tabLst>
            </a:pPr>
            <a:r>
              <a:rPr lang="en-US" altLang="ru-RU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Multi-model experiments focused on Hg and POP processes and fate</a:t>
            </a:r>
          </a:p>
          <a:p>
            <a:pPr marL="727200" lvl="1" indent="-270000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03597" algn="l"/>
              </a:tabLst>
            </a:pPr>
            <a:r>
              <a:rPr lang="en-US" altLang="ru-RU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Planning model study of </a:t>
            </a:r>
            <a:r>
              <a:rPr lang="en-US" altLang="ru-RU" sz="1600" dirty="0" smtClean="0">
                <a:solidFill>
                  <a:srgbClr val="6600FF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Hg air-surface exchange </a:t>
            </a:r>
            <a:r>
              <a:rPr lang="en-US" altLang="ru-RU" sz="1600" dirty="0" smtClean="0">
                <a:ea typeface="Tahoma" panose="020B060403050404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 smtClean="0"/>
              <a:t>secondary emissions</a:t>
            </a:r>
            <a:endParaRPr lang="en-US" altLang="ru-RU" sz="1600" dirty="0" smtClean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727200" lvl="1" indent="-2700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Tx/>
              <a:buChar char="•"/>
              <a:tabLst>
                <a:tab pos="203597" algn="l"/>
              </a:tabLst>
            </a:pPr>
            <a:r>
              <a:rPr lang="en-US" altLang="ru-RU" sz="1600" dirty="0" smtClean="0">
                <a:solidFill>
                  <a:schemeClr val="accent3">
                    <a:lumMod val="75000"/>
                  </a:schemeClr>
                </a:solidFill>
                <a:ea typeface="Tahoma" panose="020B0604030504040204" pitchFamily="34" charset="0"/>
                <a:cs typeface="Calibri" panose="020F0502020204030204" pitchFamily="34" charset="0"/>
              </a:rPr>
              <a:t>Elaborating global source-receptor relationships of combustion-related POPs </a:t>
            </a:r>
            <a:r>
              <a:rPr lang="en-US" altLang="ru-RU" sz="1600" dirty="0" smtClean="0">
                <a:solidFill>
                  <a:schemeClr val="accent3">
                    <a:lumMod val="75000"/>
                  </a:schemeClr>
                </a:solidFill>
              </a:rPr>
              <a:t>and PM (in connection with TFMM </a:t>
            </a:r>
            <a:r>
              <a:rPr lang="en-US" alt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EuroDelta-Carb</a:t>
            </a:r>
            <a:r>
              <a:rPr lang="en-US" altLang="ru-RU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altLang="ru-RU" sz="1600" dirty="0" smtClean="0">
              <a:ea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7211" y="4145362"/>
            <a:ext cx="644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99"/>
                </a:solidFill>
              </a:rPr>
              <a:t>These research topics will be further discussed at the forthcoming TF HTAP thematic meetings on Hg and POP emissions and </a:t>
            </a:r>
            <a:r>
              <a:rPr lang="en-US" sz="1400" b="1" i="1" dirty="0" err="1" smtClean="0">
                <a:solidFill>
                  <a:srgbClr val="003399"/>
                </a:solidFill>
              </a:rPr>
              <a:t>modelling</a:t>
            </a:r>
            <a:r>
              <a:rPr lang="en-US" sz="1400" b="1" i="1" dirty="0" smtClean="0">
                <a:solidFill>
                  <a:srgbClr val="003399"/>
                </a:solidFill>
              </a:rPr>
              <a:t> (May 2022)   </a:t>
            </a:r>
            <a:endParaRPr lang="en-US" sz="1400" b="1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Co-operative study of Hg atmospheric chemistry </a:t>
            </a:r>
            <a:endParaRPr lang="en-GB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599467" y="3027318"/>
            <a:ext cx="4114294" cy="187128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Research activities: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Development of a new Hg chemical scheme for experimental version of </a:t>
            </a:r>
            <a:r>
              <a:rPr lang="en-US" sz="1600" dirty="0">
                <a:solidFill>
                  <a:srgbClr val="6600FF"/>
                </a:solidFill>
              </a:rPr>
              <a:t>GLEMOS model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6600FF"/>
                </a:solidFill>
              </a:rPr>
              <a:t>Numerical  experiments </a:t>
            </a:r>
            <a:r>
              <a:rPr lang="en-US" sz="1600" dirty="0"/>
              <a:t>with new proposed Hg </a:t>
            </a:r>
            <a:r>
              <a:rPr lang="en-US" sz="1600" dirty="0" err="1" smtClean="0"/>
              <a:t>redox</a:t>
            </a:r>
            <a:r>
              <a:rPr lang="en-US" sz="1600" dirty="0" smtClean="0"/>
              <a:t> </a:t>
            </a:r>
            <a:r>
              <a:rPr lang="en-US" sz="1600" dirty="0"/>
              <a:t>pathways </a:t>
            </a:r>
            <a:r>
              <a:rPr lang="en-US" sz="1600" dirty="0" smtClean="0"/>
              <a:t>(Br, OH</a:t>
            </a:r>
            <a:r>
              <a:rPr lang="en-US" sz="1600" dirty="0"/>
              <a:t>, </a:t>
            </a:r>
            <a:r>
              <a:rPr lang="en-US" sz="1600" dirty="0" err="1"/>
              <a:t>Cl</a:t>
            </a:r>
            <a:r>
              <a:rPr lang="en-US" sz="1600" dirty="0"/>
              <a:t>) and gas-particle partitioning  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>
                <a:solidFill>
                  <a:schemeClr val="accent4"/>
                </a:solidFill>
              </a:rPr>
              <a:t>Further development of </a:t>
            </a:r>
            <a:r>
              <a:rPr lang="en-US" sz="1600" b="1" dirty="0">
                <a:solidFill>
                  <a:srgbClr val="6600FF"/>
                </a:solidFill>
              </a:rPr>
              <a:t>Hg chemical scheme </a:t>
            </a:r>
            <a:r>
              <a:rPr lang="en-US" sz="1600" b="1" dirty="0">
                <a:solidFill>
                  <a:schemeClr val="accent4"/>
                </a:solidFill>
              </a:rPr>
              <a:t>in co-operation with other research groups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599467" y="1443286"/>
            <a:ext cx="4341578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270000" indent="-270000">
              <a:spcBef>
                <a:spcPts val="600"/>
              </a:spcBef>
              <a:buClr>
                <a:schemeClr val="tx2"/>
              </a:buClr>
              <a:tabLst>
                <a:tab pos="203597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Motivation:</a:t>
            </a:r>
          </a:p>
          <a:p>
            <a:pPr marL="270000" indent="-270000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03597" algn="l"/>
              </a:tabLst>
            </a:pPr>
            <a:r>
              <a:rPr lang="en-US" altLang="ru-RU" sz="1600" dirty="0"/>
              <a:t>Current understanding of Hg atmospheric chemistry is still </a:t>
            </a:r>
            <a:r>
              <a:rPr lang="en-US" altLang="ru-RU" sz="1600" dirty="0">
                <a:solidFill>
                  <a:srgbClr val="6600FF"/>
                </a:solidFill>
              </a:rPr>
              <a:t>incomplete </a:t>
            </a:r>
            <a:r>
              <a:rPr lang="en-US" altLang="ru-RU" sz="1600" dirty="0"/>
              <a:t>  </a:t>
            </a:r>
          </a:p>
          <a:p>
            <a:pPr marL="270000" indent="-270000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03597" algn="l"/>
              </a:tabLst>
            </a:pPr>
            <a:r>
              <a:rPr lang="en-US" altLang="ru-RU" sz="1600" dirty="0"/>
              <a:t>Analysis and evaluation of </a:t>
            </a:r>
            <a:r>
              <a:rPr lang="en-US" altLang="ru-RU" sz="1600" dirty="0">
                <a:solidFill>
                  <a:srgbClr val="6600FF"/>
                </a:solidFill>
              </a:rPr>
              <a:t>new Hg </a:t>
            </a:r>
            <a:r>
              <a:rPr lang="en-US" altLang="ru-RU" sz="1600" dirty="0" err="1">
                <a:solidFill>
                  <a:srgbClr val="6600FF"/>
                </a:solidFill>
              </a:rPr>
              <a:t>redox</a:t>
            </a:r>
            <a:r>
              <a:rPr lang="en-US" altLang="ru-RU" sz="1600" dirty="0">
                <a:solidFill>
                  <a:srgbClr val="6600FF"/>
                </a:solidFill>
              </a:rPr>
              <a:t> mechanisms</a:t>
            </a:r>
            <a:r>
              <a:rPr lang="en-US" altLang="ru-RU" sz="1600" dirty="0"/>
              <a:t> are needed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4670713" y="1541789"/>
            <a:ext cx="4193937" cy="2175810"/>
            <a:chOff x="4670713" y="1541789"/>
            <a:chExt cx="4193937" cy="2175810"/>
          </a:xfrm>
        </p:grpSpPr>
        <p:sp>
          <p:nvSpPr>
            <p:cNvPr id="48" name="Freeform 155"/>
            <p:cNvSpPr>
              <a:spLocks/>
            </p:cNvSpPr>
            <p:nvPr/>
          </p:nvSpPr>
          <p:spPr bwMode="auto">
            <a:xfrm rot="19860000" flipH="1">
              <a:off x="6310478" y="2715394"/>
              <a:ext cx="430689" cy="180023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9594 w 9594"/>
                <a:gd name="connsiteY0" fmla="*/ 14875 h 14875"/>
                <a:gd name="connsiteX1" fmla="*/ 0 w 9594"/>
                <a:gd name="connsiteY1" fmla="*/ 8937 h 14875"/>
                <a:gd name="connsiteX0" fmla="*/ 10000 w 10000"/>
                <a:gd name="connsiteY0" fmla="*/ 10000 h 10000"/>
                <a:gd name="connsiteX1" fmla="*/ 0 w 10000"/>
                <a:gd name="connsiteY1" fmla="*/ 6008 h 10000"/>
                <a:gd name="connsiteX0" fmla="*/ 10000 w 10000"/>
                <a:gd name="connsiteY0" fmla="*/ 10315 h 10315"/>
                <a:gd name="connsiteX1" fmla="*/ 0 w 10000"/>
                <a:gd name="connsiteY1" fmla="*/ 6323 h 10315"/>
                <a:gd name="connsiteX0" fmla="*/ 10000 w 10000"/>
                <a:gd name="connsiteY0" fmla="*/ 10315 h 11104"/>
                <a:gd name="connsiteX1" fmla="*/ 5790 w 10000"/>
                <a:gd name="connsiteY1" fmla="*/ 11027 h 11104"/>
                <a:gd name="connsiteX2" fmla="*/ 0 w 10000"/>
                <a:gd name="connsiteY2" fmla="*/ 6323 h 11104"/>
                <a:gd name="connsiteX0" fmla="*/ 10000 w 10000"/>
                <a:gd name="connsiteY0" fmla="*/ 3992 h 3992"/>
                <a:gd name="connsiteX1" fmla="*/ 0 w 10000"/>
                <a:gd name="connsiteY1" fmla="*/ 0 h 3992"/>
                <a:gd name="connsiteX0" fmla="*/ 5571 w 5571"/>
                <a:gd name="connsiteY0" fmla="*/ 7751 h 7751"/>
                <a:gd name="connsiteX1" fmla="*/ 0 w 5571"/>
                <a:gd name="connsiteY1" fmla="*/ 0 h 7751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7577 h 17577"/>
                <a:gd name="connsiteX1" fmla="*/ 0 w 10000"/>
                <a:gd name="connsiteY1" fmla="*/ 7577 h 17577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5383 h 15383"/>
                <a:gd name="connsiteX1" fmla="*/ 0 w 10000"/>
                <a:gd name="connsiteY1" fmla="*/ 5383 h 15383"/>
                <a:gd name="connsiteX0" fmla="*/ 10580 w 10580"/>
                <a:gd name="connsiteY0" fmla="*/ 15398 h 15398"/>
                <a:gd name="connsiteX1" fmla="*/ 0 w 10580"/>
                <a:gd name="connsiteY1" fmla="*/ 4355 h 1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80" h="15398">
                  <a:moveTo>
                    <a:pt x="10580" y="15398"/>
                  </a:moveTo>
                  <a:cubicBezTo>
                    <a:pt x="6320" y="15"/>
                    <a:pt x="1457" y="0"/>
                    <a:pt x="0" y="4355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55"/>
            <p:cNvSpPr>
              <a:spLocks/>
            </p:cNvSpPr>
            <p:nvPr/>
          </p:nvSpPr>
          <p:spPr bwMode="auto">
            <a:xfrm rot="1740000" flipH="1" flipV="1">
              <a:off x="6310478" y="2431799"/>
              <a:ext cx="430689" cy="180023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9594 w 9594"/>
                <a:gd name="connsiteY0" fmla="*/ 14875 h 14875"/>
                <a:gd name="connsiteX1" fmla="*/ 0 w 9594"/>
                <a:gd name="connsiteY1" fmla="*/ 8937 h 14875"/>
                <a:gd name="connsiteX0" fmla="*/ 10000 w 10000"/>
                <a:gd name="connsiteY0" fmla="*/ 10000 h 10000"/>
                <a:gd name="connsiteX1" fmla="*/ 0 w 10000"/>
                <a:gd name="connsiteY1" fmla="*/ 6008 h 10000"/>
                <a:gd name="connsiteX0" fmla="*/ 10000 w 10000"/>
                <a:gd name="connsiteY0" fmla="*/ 10315 h 10315"/>
                <a:gd name="connsiteX1" fmla="*/ 0 w 10000"/>
                <a:gd name="connsiteY1" fmla="*/ 6323 h 10315"/>
                <a:gd name="connsiteX0" fmla="*/ 10000 w 10000"/>
                <a:gd name="connsiteY0" fmla="*/ 10315 h 11104"/>
                <a:gd name="connsiteX1" fmla="*/ 5790 w 10000"/>
                <a:gd name="connsiteY1" fmla="*/ 11027 h 11104"/>
                <a:gd name="connsiteX2" fmla="*/ 0 w 10000"/>
                <a:gd name="connsiteY2" fmla="*/ 6323 h 11104"/>
                <a:gd name="connsiteX0" fmla="*/ 10000 w 10000"/>
                <a:gd name="connsiteY0" fmla="*/ 3992 h 3992"/>
                <a:gd name="connsiteX1" fmla="*/ 0 w 10000"/>
                <a:gd name="connsiteY1" fmla="*/ 0 h 3992"/>
                <a:gd name="connsiteX0" fmla="*/ 5571 w 5571"/>
                <a:gd name="connsiteY0" fmla="*/ 7751 h 7751"/>
                <a:gd name="connsiteX1" fmla="*/ 0 w 5571"/>
                <a:gd name="connsiteY1" fmla="*/ 0 h 7751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7577 h 17577"/>
                <a:gd name="connsiteX1" fmla="*/ 0 w 10000"/>
                <a:gd name="connsiteY1" fmla="*/ 7577 h 17577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5383 h 15383"/>
                <a:gd name="connsiteX1" fmla="*/ 0 w 10000"/>
                <a:gd name="connsiteY1" fmla="*/ 5383 h 15383"/>
                <a:gd name="connsiteX0" fmla="*/ 10580 w 10580"/>
                <a:gd name="connsiteY0" fmla="*/ 15398 h 15398"/>
                <a:gd name="connsiteX1" fmla="*/ 0 w 10580"/>
                <a:gd name="connsiteY1" fmla="*/ 4355 h 1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80" h="15398">
                  <a:moveTo>
                    <a:pt x="10580" y="15398"/>
                  </a:moveTo>
                  <a:cubicBezTo>
                    <a:pt x="6320" y="15"/>
                    <a:pt x="1457" y="0"/>
                    <a:pt x="0" y="4355"/>
                  </a:cubicBezTo>
                </a:path>
              </a:pathLst>
            </a:custGeom>
            <a:noFill/>
            <a:ln w="44450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5987713" y="3285368"/>
              <a:ext cx="642938" cy="432231"/>
              <a:chOff x="5980624" y="2916792"/>
              <a:chExt cx="642938" cy="4322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Oval 63"/>
              <p:cNvSpPr>
                <a:spLocks noChangeArrowheads="1"/>
              </p:cNvSpPr>
              <p:nvPr/>
            </p:nvSpPr>
            <p:spPr bwMode="auto">
              <a:xfrm>
                <a:off x="5980624" y="2916792"/>
                <a:ext cx="642938" cy="432231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3" name="Text Box 64"/>
              <p:cNvSpPr txBox="1">
                <a:spLocks noChangeArrowheads="1"/>
              </p:cNvSpPr>
              <p:nvPr/>
            </p:nvSpPr>
            <p:spPr bwMode="auto">
              <a:xfrm>
                <a:off x="6036936" y="2978937"/>
                <a:ext cx="550151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cs typeface="Arial" charset="0"/>
                  </a:rPr>
                  <a:t>Hg</a:t>
                </a:r>
                <a:r>
                  <a:rPr lang="en-US" sz="1400" baseline="30000" dirty="0" err="1">
                    <a:cs typeface="Arial" charset="0"/>
                  </a:rPr>
                  <a:t>I</a:t>
                </a:r>
                <a:r>
                  <a:rPr lang="en-US" sz="1400" dirty="0" err="1">
                    <a:cs typeface="Arial" charset="0"/>
                  </a:rPr>
                  <a:t>Cl</a:t>
                </a:r>
                <a:endParaRPr lang="en-GB" sz="1400" baseline="-25000" dirty="0">
                  <a:cs typeface="Arial" charset="0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4837673" y="2444627"/>
              <a:ext cx="528143" cy="431800"/>
              <a:chOff x="4837673" y="2054787"/>
              <a:chExt cx="528143" cy="4318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Oval 140"/>
              <p:cNvSpPr>
                <a:spLocks noChangeArrowheads="1"/>
              </p:cNvSpPr>
              <p:nvPr/>
            </p:nvSpPr>
            <p:spPr bwMode="auto">
              <a:xfrm>
                <a:off x="4837673" y="2054787"/>
                <a:ext cx="520700" cy="4318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" name="Text Box 141"/>
              <p:cNvSpPr txBox="1">
                <a:spLocks noChangeArrowheads="1"/>
              </p:cNvSpPr>
              <p:nvPr/>
            </p:nvSpPr>
            <p:spPr bwMode="auto">
              <a:xfrm>
                <a:off x="4891153" y="2109495"/>
                <a:ext cx="474663" cy="304800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400" dirty="0">
                    <a:cs typeface="Arial" charset="0"/>
                  </a:rPr>
                  <a:t>Hg</a:t>
                </a:r>
                <a:r>
                  <a:rPr lang="en-US" altLang="ru-RU" sz="1400" baseline="30000" dirty="0">
                    <a:cs typeface="Arial" charset="0"/>
                  </a:rPr>
                  <a:t>0</a:t>
                </a:r>
                <a:endParaRPr lang="en-GB" altLang="ru-RU" sz="1400" baseline="-25000" dirty="0">
                  <a:cs typeface="Arial" charset="0"/>
                </a:endParaRPr>
              </a:p>
            </p:txBody>
          </p:sp>
        </p:grpSp>
        <p:sp>
          <p:nvSpPr>
            <p:cNvPr id="8" name="Oval 66"/>
            <p:cNvSpPr>
              <a:spLocks noChangeArrowheads="1"/>
            </p:cNvSpPr>
            <p:nvPr/>
          </p:nvSpPr>
          <p:spPr bwMode="auto">
            <a:xfrm>
              <a:off x="7277660" y="2561308"/>
              <a:ext cx="53975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9" name="Oval 66"/>
            <p:cNvSpPr>
              <a:spLocks noChangeArrowheads="1"/>
            </p:cNvSpPr>
            <p:nvPr/>
          </p:nvSpPr>
          <p:spPr bwMode="auto">
            <a:xfrm>
              <a:off x="7277660" y="2443833"/>
              <a:ext cx="539750" cy="4333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Oval 66"/>
            <p:cNvSpPr>
              <a:spLocks noChangeArrowheads="1"/>
            </p:cNvSpPr>
            <p:nvPr/>
          </p:nvSpPr>
          <p:spPr bwMode="auto">
            <a:xfrm>
              <a:off x="7277660" y="2327946"/>
              <a:ext cx="53975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7344949" y="2386241"/>
              <a:ext cx="480999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dirty="0">
                  <a:cs typeface="Arial" charset="0"/>
                </a:rPr>
                <a:t>Hg</a:t>
              </a:r>
              <a:r>
                <a:rPr lang="en-US" altLang="ru-RU" sz="1400" baseline="30000" dirty="0">
                  <a:cs typeface="Arial" charset="0"/>
                </a:rPr>
                <a:t>II</a:t>
              </a:r>
              <a:endParaRPr lang="en-GB" altLang="ru-RU" sz="1400" baseline="30000" dirty="0">
                <a:cs typeface="Arial" charset="0"/>
              </a:endParaRPr>
            </a:p>
          </p:txBody>
        </p:sp>
        <p:grpSp>
          <p:nvGrpSpPr>
            <p:cNvPr id="12" name="Группа 55"/>
            <p:cNvGrpSpPr/>
            <p:nvPr/>
          </p:nvGrpSpPr>
          <p:grpSpPr>
            <a:xfrm>
              <a:off x="5987426" y="1911800"/>
              <a:ext cx="678971" cy="432231"/>
              <a:chOff x="6320754" y="2261255"/>
              <a:chExt cx="678971" cy="4322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Oval 63"/>
              <p:cNvSpPr>
                <a:spLocks noChangeArrowheads="1"/>
              </p:cNvSpPr>
              <p:nvPr/>
            </p:nvSpPr>
            <p:spPr bwMode="auto">
              <a:xfrm>
                <a:off x="6320754" y="2261255"/>
                <a:ext cx="642938" cy="432231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" name="Text Box 64"/>
              <p:cNvSpPr txBox="1">
                <a:spLocks noChangeArrowheads="1"/>
              </p:cNvSpPr>
              <p:nvPr/>
            </p:nvSpPr>
            <p:spPr bwMode="auto">
              <a:xfrm>
                <a:off x="6372642" y="2323400"/>
                <a:ext cx="627083" cy="30794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cs typeface="Arial" charset="0"/>
                  </a:rPr>
                  <a:t>Hg</a:t>
                </a:r>
                <a:r>
                  <a:rPr lang="en-US" sz="1400" baseline="30000" dirty="0" err="1">
                    <a:cs typeface="Arial" charset="0"/>
                  </a:rPr>
                  <a:t>I</a:t>
                </a:r>
                <a:r>
                  <a:rPr lang="en-US" sz="1400" dirty="0" err="1">
                    <a:cs typeface="Arial" charset="0"/>
                  </a:rPr>
                  <a:t>Br</a:t>
                </a:r>
                <a:endParaRPr lang="en-GB" sz="1400" baseline="-25000" dirty="0">
                  <a:cs typeface="Arial" charset="0"/>
                </a:endParaRPr>
              </a:p>
            </p:txBody>
          </p:sp>
        </p:grpSp>
        <p:grpSp>
          <p:nvGrpSpPr>
            <p:cNvPr id="13" name="Группа 54"/>
            <p:cNvGrpSpPr/>
            <p:nvPr/>
          </p:nvGrpSpPr>
          <p:grpSpPr>
            <a:xfrm>
              <a:off x="5984168" y="2977023"/>
              <a:ext cx="656909" cy="432231"/>
              <a:chOff x="6296941" y="2799418"/>
              <a:chExt cx="656909" cy="4322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63"/>
              <p:cNvSpPr>
                <a:spLocks noChangeArrowheads="1"/>
              </p:cNvSpPr>
              <p:nvPr/>
            </p:nvSpPr>
            <p:spPr bwMode="auto">
              <a:xfrm>
                <a:off x="6296941" y="2799418"/>
                <a:ext cx="642938" cy="432231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" name="Text Box 64"/>
              <p:cNvSpPr txBox="1">
                <a:spLocks noChangeArrowheads="1"/>
              </p:cNvSpPr>
              <p:nvPr/>
            </p:nvSpPr>
            <p:spPr bwMode="auto">
              <a:xfrm>
                <a:off x="6310725" y="2861563"/>
                <a:ext cx="643125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cs typeface="Arial" charset="0"/>
                  </a:rPr>
                  <a:t>Hg</a:t>
                </a:r>
                <a:r>
                  <a:rPr lang="en-US" sz="1400" baseline="30000" dirty="0" err="1">
                    <a:cs typeface="Arial" charset="0"/>
                  </a:rPr>
                  <a:t>I</a:t>
                </a:r>
                <a:r>
                  <a:rPr lang="en-US" sz="1400" dirty="0" err="1">
                    <a:cs typeface="Arial" charset="0"/>
                  </a:rPr>
                  <a:t>OH</a:t>
                </a:r>
                <a:endParaRPr lang="en-GB" sz="1400" baseline="-25000" dirty="0">
                  <a:cs typeface="Arial" charset="0"/>
                </a:endParaRPr>
              </a:p>
            </p:txBody>
          </p:sp>
        </p:grpSp>
        <p:sp>
          <p:nvSpPr>
            <p:cNvPr id="24" name="TextBox 74"/>
            <p:cNvSpPr txBox="1">
              <a:spLocks noChangeArrowheads="1"/>
            </p:cNvSpPr>
            <p:nvPr/>
          </p:nvSpPr>
          <p:spPr bwMode="auto">
            <a:xfrm>
              <a:off x="5503556" y="2076100"/>
              <a:ext cx="325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Br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 bwMode="auto">
            <a:xfrm flipV="1">
              <a:off x="5344346" y="2204710"/>
              <a:ext cx="625629" cy="318592"/>
            </a:xfrm>
            <a:prstGeom prst="straightConnector1">
              <a:avLst/>
            </a:prstGeom>
            <a:ln w="44450">
              <a:solidFill>
                <a:schemeClr val="accent3">
                  <a:lumMod val="7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74"/>
            <p:cNvSpPr txBox="1">
              <a:spLocks noChangeArrowheads="1"/>
            </p:cNvSpPr>
            <p:nvPr/>
          </p:nvSpPr>
          <p:spPr bwMode="auto">
            <a:xfrm>
              <a:off x="5503556" y="2689167"/>
              <a:ext cx="3866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OH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5344346" y="2797753"/>
              <a:ext cx="625629" cy="318592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 bwMode="auto">
            <a:xfrm flipH="1" flipV="1">
              <a:off x="6636637" y="2204710"/>
              <a:ext cx="625629" cy="318592"/>
            </a:xfrm>
            <a:prstGeom prst="straightConnector1">
              <a:avLst/>
            </a:prstGeom>
            <a:ln w="44450">
              <a:solidFill>
                <a:schemeClr val="accent3">
                  <a:lumMod val="7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 bwMode="auto">
            <a:xfrm flipH="1">
              <a:off x="6636637" y="2797753"/>
              <a:ext cx="625629" cy="318592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38"/>
            <p:cNvSpPr txBox="1">
              <a:spLocks noChangeArrowheads="1"/>
            </p:cNvSpPr>
            <p:nvPr/>
          </p:nvSpPr>
          <p:spPr bwMode="auto">
            <a:xfrm>
              <a:off x="6782060" y="1865061"/>
              <a:ext cx="1079500" cy="46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200" b="1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O</a:t>
              </a:r>
              <a:r>
                <a:rPr lang="en-US" altLang="ru-RU" sz="1200" b="1" baseline="-25000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en-US" altLang="ru-RU" sz="1200" b="1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, Br, OH, HO</a:t>
              </a:r>
              <a:r>
                <a:rPr lang="en-US" altLang="ru-RU" sz="1200" b="1" baseline="-25000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, NO</a:t>
              </a:r>
              <a:r>
                <a:rPr lang="en-US" altLang="ru-RU" sz="1200" b="1" baseline="-25000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chemeClr val="accent3">
                      <a:lumMod val="75000"/>
                    </a:schemeClr>
                  </a:solidFill>
                  <a:cs typeface="Arial" charset="0"/>
                </a:rPr>
                <a:t>, …</a:t>
              </a:r>
            </a:p>
          </p:txBody>
        </p:sp>
        <p:sp>
          <p:nvSpPr>
            <p:cNvPr id="31" name="TextBox 38"/>
            <p:cNvSpPr txBox="1">
              <a:spLocks noChangeArrowheads="1"/>
            </p:cNvSpPr>
            <p:nvPr/>
          </p:nvSpPr>
          <p:spPr bwMode="auto">
            <a:xfrm>
              <a:off x="6782060" y="2993570"/>
              <a:ext cx="1079500" cy="46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O</a:t>
              </a:r>
              <a:r>
                <a:rPr lang="en-US" altLang="ru-RU" sz="1200" b="1" baseline="-25000" dirty="0">
                  <a:solidFill>
                    <a:srgbClr val="FF0000"/>
                  </a:solidFill>
                  <a:cs typeface="Arial" charset="0"/>
                </a:rPr>
                <a:t>3</a:t>
              </a:r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, Br, OH, HO</a:t>
              </a:r>
              <a:r>
                <a:rPr lang="en-US" altLang="ru-RU" sz="1200" b="1" baseline="-25000" dirty="0">
                  <a:solidFill>
                    <a:srgbClr val="FF0000"/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, NO</a:t>
              </a:r>
              <a:r>
                <a:rPr lang="en-US" altLang="ru-RU" sz="1200" b="1" baseline="-25000" dirty="0">
                  <a:solidFill>
                    <a:srgbClr val="FF0000"/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, …</a:t>
              </a:r>
            </a:p>
          </p:txBody>
        </p:sp>
        <p:sp>
          <p:nvSpPr>
            <p:cNvPr id="33" name="Oval 66"/>
            <p:cNvSpPr>
              <a:spLocks noChangeArrowheads="1"/>
            </p:cNvSpPr>
            <p:nvPr/>
          </p:nvSpPr>
          <p:spPr bwMode="auto">
            <a:xfrm>
              <a:off x="8221074" y="2562243"/>
              <a:ext cx="53975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Oval 66"/>
            <p:cNvSpPr>
              <a:spLocks noChangeArrowheads="1"/>
            </p:cNvSpPr>
            <p:nvPr/>
          </p:nvSpPr>
          <p:spPr bwMode="auto">
            <a:xfrm>
              <a:off x="8221074" y="2444768"/>
              <a:ext cx="539750" cy="4333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Oval 66"/>
            <p:cNvSpPr>
              <a:spLocks noChangeArrowheads="1"/>
            </p:cNvSpPr>
            <p:nvPr/>
          </p:nvSpPr>
          <p:spPr bwMode="auto">
            <a:xfrm>
              <a:off x="8221074" y="2328881"/>
              <a:ext cx="53975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32" name="Группа 70"/>
            <p:cNvGrpSpPr/>
            <p:nvPr/>
          </p:nvGrpSpPr>
          <p:grpSpPr>
            <a:xfrm>
              <a:off x="8215433" y="2359126"/>
              <a:ext cx="579482" cy="338443"/>
              <a:chOff x="8331681" y="1923140"/>
              <a:chExt cx="579482" cy="338443"/>
            </a:xfrm>
          </p:grpSpPr>
          <p:sp>
            <p:nvSpPr>
              <p:cNvPr id="37" name="Text Box 67"/>
              <p:cNvSpPr txBox="1">
                <a:spLocks noChangeArrowheads="1"/>
              </p:cNvSpPr>
              <p:nvPr/>
            </p:nvSpPr>
            <p:spPr bwMode="auto">
              <a:xfrm>
                <a:off x="8331681" y="1923140"/>
                <a:ext cx="480999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400" dirty="0">
                    <a:cs typeface="Arial" charset="0"/>
                  </a:rPr>
                  <a:t>Hg</a:t>
                </a:r>
                <a:r>
                  <a:rPr lang="en-US" altLang="ru-RU" sz="1400" baseline="30000" dirty="0">
                    <a:cs typeface="Arial" charset="0"/>
                  </a:rPr>
                  <a:t>II</a:t>
                </a:r>
                <a:endParaRPr lang="en-GB" altLang="ru-RU" sz="1400" baseline="30000" dirty="0">
                  <a:cs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32533" y="2030751"/>
                <a:ext cx="3786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part</a:t>
                </a:r>
              </a:p>
            </p:txBody>
          </p:sp>
        </p:grpSp>
        <p:cxnSp>
          <p:nvCxnSpPr>
            <p:cNvPr id="39" name="Прямая со стрелкой 38"/>
            <p:cNvCxnSpPr/>
            <p:nvPr/>
          </p:nvCxnSpPr>
          <p:spPr bwMode="auto">
            <a:xfrm flipH="1">
              <a:off x="7844088" y="2663082"/>
              <a:ext cx="360000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64"/>
            <p:cNvSpPr txBox="1">
              <a:spLocks noChangeArrowheads="1"/>
            </p:cNvSpPr>
            <p:nvPr/>
          </p:nvSpPr>
          <p:spPr bwMode="auto">
            <a:xfrm>
              <a:off x="6709033" y="2387690"/>
              <a:ext cx="455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l-GR" altLang="ru-RU" sz="1400" b="1" dirty="0">
                  <a:solidFill>
                    <a:schemeClr val="accent3">
                      <a:lumMod val="75000"/>
                    </a:schemeClr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 bwMode="auto">
            <a:xfrm flipH="1" flipV="1">
              <a:off x="5360490" y="2656132"/>
              <a:ext cx="1904756" cy="8792"/>
            </a:xfrm>
            <a:prstGeom prst="straightConnector1">
              <a:avLst/>
            </a:prstGeom>
            <a:ln w="44450">
              <a:solidFill>
                <a:schemeClr val="accent3">
                  <a:lumMod val="7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155"/>
            <p:cNvSpPr>
              <a:spLocks/>
            </p:cNvSpPr>
            <p:nvPr/>
          </p:nvSpPr>
          <p:spPr bwMode="auto">
            <a:xfrm rot="18457063" flipH="1" flipV="1">
              <a:off x="5926030" y="2399036"/>
              <a:ext cx="407078" cy="179848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9594 w 9594"/>
                <a:gd name="connsiteY0" fmla="*/ 14875 h 14875"/>
                <a:gd name="connsiteX1" fmla="*/ 0 w 9594"/>
                <a:gd name="connsiteY1" fmla="*/ 8937 h 14875"/>
                <a:gd name="connsiteX0" fmla="*/ 10000 w 10000"/>
                <a:gd name="connsiteY0" fmla="*/ 10000 h 10000"/>
                <a:gd name="connsiteX1" fmla="*/ 0 w 10000"/>
                <a:gd name="connsiteY1" fmla="*/ 6008 h 10000"/>
                <a:gd name="connsiteX0" fmla="*/ 10000 w 10000"/>
                <a:gd name="connsiteY0" fmla="*/ 10315 h 10315"/>
                <a:gd name="connsiteX1" fmla="*/ 0 w 10000"/>
                <a:gd name="connsiteY1" fmla="*/ 6323 h 10315"/>
                <a:gd name="connsiteX0" fmla="*/ 10000 w 10000"/>
                <a:gd name="connsiteY0" fmla="*/ 10315 h 11104"/>
                <a:gd name="connsiteX1" fmla="*/ 5790 w 10000"/>
                <a:gd name="connsiteY1" fmla="*/ 11027 h 11104"/>
                <a:gd name="connsiteX2" fmla="*/ 0 w 10000"/>
                <a:gd name="connsiteY2" fmla="*/ 6323 h 11104"/>
                <a:gd name="connsiteX0" fmla="*/ 10000 w 10000"/>
                <a:gd name="connsiteY0" fmla="*/ 3992 h 3992"/>
                <a:gd name="connsiteX1" fmla="*/ 0 w 10000"/>
                <a:gd name="connsiteY1" fmla="*/ 0 h 3992"/>
                <a:gd name="connsiteX0" fmla="*/ 5571 w 5571"/>
                <a:gd name="connsiteY0" fmla="*/ 7751 h 7751"/>
                <a:gd name="connsiteX1" fmla="*/ 0 w 5571"/>
                <a:gd name="connsiteY1" fmla="*/ 0 h 7751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7577 h 17577"/>
                <a:gd name="connsiteX1" fmla="*/ 0 w 10000"/>
                <a:gd name="connsiteY1" fmla="*/ 7577 h 17577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5383 h 15383"/>
                <a:gd name="connsiteX1" fmla="*/ 0 w 10000"/>
                <a:gd name="connsiteY1" fmla="*/ 5383 h 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5383">
                  <a:moveTo>
                    <a:pt x="10000" y="15383"/>
                  </a:moveTo>
                  <a:cubicBezTo>
                    <a:pt x="5740" y="0"/>
                    <a:pt x="1457" y="1028"/>
                    <a:pt x="0" y="5383"/>
                  </a:cubicBezTo>
                </a:path>
              </a:pathLst>
            </a:custGeom>
            <a:noFill/>
            <a:ln w="44450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4" name="Freeform 155"/>
            <p:cNvSpPr>
              <a:spLocks/>
            </p:cNvSpPr>
            <p:nvPr/>
          </p:nvSpPr>
          <p:spPr bwMode="auto">
            <a:xfrm rot="3142937" flipH="1">
              <a:off x="5926030" y="2742170"/>
              <a:ext cx="407078" cy="179848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9594 w 9594"/>
                <a:gd name="connsiteY0" fmla="*/ 14875 h 14875"/>
                <a:gd name="connsiteX1" fmla="*/ 0 w 9594"/>
                <a:gd name="connsiteY1" fmla="*/ 8937 h 14875"/>
                <a:gd name="connsiteX0" fmla="*/ 10000 w 10000"/>
                <a:gd name="connsiteY0" fmla="*/ 10000 h 10000"/>
                <a:gd name="connsiteX1" fmla="*/ 0 w 10000"/>
                <a:gd name="connsiteY1" fmla="*/ 6008 h 10000"/>
                <a:gd name="connsiteX0" fmla="*/ 10000 w 10000"/>
                <a:gd name="connsiteY0" fmla="*/ 10315 h 10315"/>
                <a:gd name="connsiteX1" fmla="*/ 0 w 10000"/>
                <a:gd name="connsiteY1" fmla="*/ 6323 h 10315"/>
                <a:gd name="connsiteX0" fmla="*/ 10000 w 10000"/>
                <a:gd name="connsiteY0" fmla="*/ 10315 h 11104"/>
                <a:gd name="connsiteX1" fmla="*/ 5790 w 10000"/>
                <a:gd name="connsiteY1" fmla="*/ 11027 h 11104"/>
                <a:gd name="connsiteX2" fmla="*/ 0 w 10000"/>
                <a:gd name="connsiteY2" fmla="*/ 6323 h 11104"/>
                <a:gd name="connsiteX0" fmla="*/ 10000 w 10000"/>
                <a:gd name="connsiteY0" fmla="*/ 3992 h 3992"/>
                <a:gd name="connsiteX1" fmla="*/ 0 w 10000"/>
                <a:gd name="connsiteY1" fmla="*/ 0 h 3992"/>
                <a:gd name="connsiteX0" fmla="*/ 5571 w 5571"/>
                <a:gd name="connsiteY0" fmla="*/ 7751 h 7751"/>
                <a:gd name="connsiteX1" fmla="*/ 0 w 5571"/>
                <a:gd name="connsiteY1" fmla="*/ 0 h 7751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7577 h 17577"/>
                <a:gd name="connsiteX1" fmla="*/ 0 w 10000"/>
                <a:gd name="connsiteY1" fmla="*/ 7577 h 17577"/>
                <a:gd name="connsiteX0" fmla="*/ 10000 w 10000"/>
                <a:gd name="connsiteY0" fmla="*/ 15732 h 15732"/>
                <a:gd name="connsiteX1" fmla="*/ 0 w 10000"/>
                <a:gd name="connsiteY1" fmla="*/ 5732 h 15732"/>
                <a:gd name="connsiteX0" fmla="*/ 10000 w 10000"/>
                <a:gd name="connsiteY0" fmla="*/ 15383 h 15383"/>
                <a:gd name="connsiteX1" fmla="*/ 0 w 10000"/>
                <a:gd name="connsiteY1" fmla="*/ 5383 h 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5383">
                  <a:moveTo>
                    <a:pt x="10000" y="15383"/>
                  </a:moveTo>
                  <a:cubicBezTo>
                    <a:pt x="5740" y="0"/>
                    <a:pt x="1457" y="1028"/>
                    <a:pt x="0" y="5383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TextBox 64"/>
            <p:cNvSpPr txBox="1">
              <a:spLocks noChangeArrowheads="1"/>
            </p:cNvSpPr>
            <p:nvPr/>
          </p:nvSpPr>
          <p:spPr bwMode="auto">
            <a:xfrm>
              <a:off x="5848773" y="2253988"/>
              <a:ext cx="455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l-GR" altLang="ru-RU" sz="1400" b="1" dirty="0">
                  <a:solidFill>
                    <a:schemeClr val="accent3">
                      <a:lumMod val="75000"/>
                    </a:schemeClr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46" name="TextBox 64"/>
            <p:cNvSpPr txBox="1">
              <a:spLocks noChangeArrowheads="1"/>
            </p:cNvSpPr>
            <p:nvPr/>
          </p:nvSpPr>
          <p:spPr bwMode="auto">
            <a:xfrm>
              <a:off x="5848773" y="2731759"/>
              <a:ext cx="455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>
                  <a:solidFill>
                    <a:srgbClr val="FF0000"/>
                  </a:solidFill>
                </a:rPr>
                <a:t>h</a:t>
              </a:r>
              <a:r>
                <a:rPr lang="el-GR" altLang="ru-RU" sz="1400" b="1" dirty="0">
                  <a:solidFill>
                    <a:srgbClr val="FF0000"/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5" name="TextBox 74"/>
            <p:cNvSpPr txBox="1">
              <a:spLocks noChangeArrowheads="1"/>
            </p:cNvSpPr>
            <p:nvPr/>
          </p:nvSpPr>
          <p:spPr bwMode="auto">
            <a:xfrm>
              <a:off x="5372421" y="2919540"/>
              <a:ext cx="3048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 err="1">
                  <a:solidFill>
                    <a:srgbClr val="FF0000"/>
                  </a:solidFill>
                  <a:cs typeface="Arial" charset="0"/>
                </a:rPr>
                <a:t>Cl</a:t>
              </a:r>
              <a:endParaRPr lang="en-US" altLang="ru-RU" sz="12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6" name="TextBox 74"/>
            <p:cNvSpPr txBox="1">
              <a:spLocks noChangeArrowheads="1"/>
            </p:cNvSpPr>
            <p:nvPr/>
          </p:nvSpPr>
          <p:spPr bwMode="auto">
            <a:xfrm>
              <a:off x="7835631" y="2356014"/>
              <a:ext cx="4010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PM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70713" y="1541789"/>
              <a:ext cx="4193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Updated scheme of Hg </a:t>
              </a:r>
              <a:r>
                <a:rPr lang="en-US" sz="1400" dirty="0" err="1"/>
                <a:t>redox</a:t>
              </a:r>
              <a:r>
                <a:rPr lang="en-US" sz="1400" dirty="0"/>
                <a:t> chemistry </a:t>
              </a:r>
            </a:p>
          </p:txBody>
        </p:sp>
      </p:grpSp>
      <p:sp useBgFill="1">
        <p:nvSpPr>
          <p:cNvPr id="62" name="Прямоугольник 61"/>
          <p:cNvSpPr/>
          <p:nvPr/>
        </p:nvSpPr>
        <p:spPr>
          <a:xfrm>
            <a:off x="5744223" y="4774823"/>
            <a:ext cx="3317358" cy="287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148967" y="4094734"/>
            <a:ext cx="372122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Bef>
                <a:spcPts val="600"/>
              </a:spcBef>
            </a:pPr>
            <a:r>
              <a:rPr lang="en-US" sz="1200" b="1" i="1" u="sng" dirty="0">
                <a:solidFill>
                  <a:srgbClr val="003399"/>
                </a:solidFill>
              </a:rPr>
              <a:t>Collaborators: </a:t>
            </a:r>
          </a:p>
          <a:p>
            <a:pPr marL="177800">
              <a:spcBef>
                <a:spcPts val="600"/>
              </a:spcBef>
            </a:pPr>
            <a:r>
              <a:rPr lang="en-US" sz="1200" b="1" i="1" dirty="0">
                <a:solidFill>
                  <a:srgbClr val="003399"/>
                </a:solidFill>
              </a:rPr>
              <a:t>Institute of Physical Chemistry </a:t>
            </a:r>
            <a:r>
              <a:rPr lang="en-US" sz="1200" b="1" i="1" dirty="0" err="1">
                <a:solidFill>
                  <a:srgbClr val="003399"/>
                </a:solidFill>
              </a:rPr>
              <a:t>Rocasolano</a:t>
            </a:r>
            <a:r>
              <a:rPr lang="en-US" sz="1200" b="1" i="1" dirty="0">
                <a:solidFill>
                  <a:srgbClr val="003399"/>
                </a:solidFill>
              </a:rPr>
              <a:t>, Spanish National Research Council (CSIC), Spain</a:t>
            </a:r>
          </a:p>
        </p:txBody>
      </p:sp>
      <p:sp>
        <p:nvSpPr>
          <p:cNvPr id="51" name="Прямоугольник 11">
            <a:extLst>
              <a:ext uri="{FF2B5EF4-FFF2-40B4-BE49-F238E27FC236}">
                <a16:creationId xmlns:a16="http://schemas.microsoft.com/office/drawing/2014/main" xmlns="" id="{856DAEB7-1BE9-421F-9D0D-4A92D180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national experts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Co-operation with effect community </a:t>
            </a:r>
            <a:endParaRPr lang="en-US" sz="32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>
                <a:solidFill>
                  <a:schemeClr val="accent4"/>
                </a:solidFill>
              </a:rPr>
              <a:t>Use of EMEP observations, modelling, and moss measurements (</a:t>
            </a:r>
            <a:r>
              <a:rPr lang="en-US" sz="1600" b="1" dirty="0">
                <a:solidFill>
                  <a:srgbClr val="6600FF"/>
                </a:solidFill>
              </a:rPr>
              <a:t>ICP-Vegetation</a:t>
            </a:r>
            <a:r>
              <a:rPr lang="en-US" sz="1600" b="1" dirty="0">
                <a:solidFill>
                  <a:schemeClr val="accent4"/>
                </a:solidFill>
              </a:rPr>
              <a:t>) for trend analysis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5021656" y="1808721"/>
            <a:ext cx="3860801" cy="2399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Key features: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Combination</a:t>
            </a:r>
            <a:r>
              <a:rPr lang="en-US" sz="1600" dirty="0">
                <a:solidFill>
                  <a:srgbClr val="6600FF"/>
                </a:solidFill>
              </a:rPr>
              <a:t> </a:t>
            </a:r>
            <a:r>
              <a:rPr lang="en-US" sz="1600" dirty="0"/>
              <a:t>of different data types provides </a:t>
            </a:r>
            <a:r>
              <a:rPr lang="en-US" sz="1600" dirty="0">
                <a:solidFill>
                  <a:srgbClr val="6600FF"/>
                </a:solidFill>
              </a:rPr>
              <a:t>more reliable estimates </a:t>
            </a:r>
            <a:r>
              <a:rPr lang="en-US" sz="1600" dirty="0"/>
              <a:t>of pollution changes on local and regional scales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Analysis of </a:t>
            </a:r>
            <a:r>
              <a:rPr lang="en-US" sz="1600" dirty="0" smtClean="0"/>
              <a:t>discrepancies </a:t>
            </a:r>
            <a:r>
              <a:rPr lang="en-US" sz="1600" dirty="0"/>
              <a:t>allows revealing </a:t>
            </a:r>
            <a:r>
              <a:rPr lang="en-US" sz="1600" dirty="0">
                <a:solidFill>
                  <a:srgbClr val="6600FF"/>
                </a:solidFill>
              </a:rPr>
              <a:t>assessment uncertainties </a:t>
            </a:r>
            <a:r>
              <a:rPr lang="en-US" sz="1600" dirty="0"/>
              <a:t>(e.g. emission estimates, model parameterizations etc.)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465226" y="1737594"/>
            <a:ext cx="2092944" cy="2418148"/>
            <a:chOff x="1465226" y="1737594"/>
            <a:chExt cx="2092944" cy="2418148"/>
          </a:xfrm>
        </p:grpSpPr>
        <p:pic>
          <p:nvPicPr>
            <p:cNvPr id="36" name="Рисунок 35" descr="mos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1240" y="2083071"/>
              <a:ext cx="1835847" cy="2072671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65226" y="1737594"/>
              <a:ext cx="2092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Pb</a:t>
              </a:r>
              <a:r>
                <a:rPr lang="en-US" sz="1400" dirty="0"/>
                <a:t>  concentration in moss</a:t>
              </a:r>
            </a:p>
          </p:txBody>
        </p:sp>
        <p:pic>
          <p:nvPicPr>
            <p:cNvPr id="10" name="Picture 6" descr="pb_mosses(legend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4508" y="2122399"/>
              <a:ext cx="388215" cy="703373"/>
            </a:xfrm>
            <a:prstGeom prst="rect">
              <a:avLst/>
            </a:prstGeom>
            <a:noFill/>
          </p:spPr>
        </p:pic>
      </p:grpSp>
      <p:grpSp>
        <p:nvGrpSpPr>
          <p:cNvPr id="68" name="Группа 67"/>
          <p:cNvGrpSpPr/>
          <p:nvPr/>
        </p:nvGrpSpPr>
        <p:grpSpPr>
          <a:xfrm>
            <a:off x="173583" y="1509855"/>
            <a:ext cx="4669771" cy="3311907"/>
            <a:chOff x="173583" y="1509855"/>
            <a:chExt cx="4669771" cy="3311907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173583" y="1509855"/>
              <a:ext cx="4669771" cy="3193737"/>
              <a:chOff x="173583" y="1509855"/>
              <a:chExt cx="4669771" cy="319373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73583" y="1509855"/>
                <a:ext cx="2233357" cy="1440000"/>
                <a:chOff x="173583" y="1509855"/>
                <a:chExt cx="2233357" cy="1440000"/>
              </a:xfrm>
            </p:grpSpPr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3583" y="1509855"/>
                  <a:ext cx="1339331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xmlns="" id="{E0B49E5F-279A-4306-9372-2118DDAEF11F}"/>
                    </a:ext>
                  </a:extLst>
                </p:cNvPr>
                <p:cNvSpPr/>
                <p:nvPr/>
              </p:nvSpPr>
              <p:spPr>
                <a:xfrm>
                  <a:off x="2262561" y="2763080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Прямая со стрелкой 95">
                  <a:extLst>
                    <a:ext uri="{FF2B5EF4-FFF2-40B4-BE49-F238E27FC236}">
                      <a16:creationId xmlns:a16="http://schemas.microsoft.com/office/drawing/2014/main" xmlns="" id="{08966D3B-9785-42CE-B264-8828B1A21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73958" y="2354239"/>
                  <a:ext cx="784747" cy="429904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Группа 63"/>
              <p:cNvGrpSpPr/>
              <p:nvPr/>
            </p:nvGrpSpPr>
            <p:grpSpPr>
              <a:xfrm>
                <a:off x="180407" y="3053379"/>
                <a:ext cx="2436188" cy="1650213"/>
                <a:chOff x="180407" y="3053379"/>
                <a:chExt cx="2436188" cy="1650213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80407" y="3263592"/>
                  <a:ext cx="1339331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4" name="Овал 103">
                  <a:extLst>
                    <a:ext uri="{FF2B5EF4-FFF2-40B4-BE49-F238E27FC236}">
                      <a16:creationId xmlns:a16="http://schemas.microsoft.com/office/drawing/2014/main" xmlns="" id="{5DE82CEC-D0E5-495D-A67E-5CF2D5F782F9}"/>
                    </a:ext>
                  </a:extLst>
                </p:cNvPr>
                <p:cNvSpPr/>
                <p:nvPr/>
              </p:nvSpPr>
              <p:spPr>
                <a:xfrm>
                  <a:off x="2472216" y="3053379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Прямая со стрелкой 104">
                  <a:extLst>
                    <a:ext uri="{FF2B5EF4-FFF2-40B4-BE49-F238E27FC236}">
                      <a16:creationId xmlns:a16="http://schemas.microsoft.com/office/drawing/2014/main" xmlns="" id="{BBCCAB41-964D-4F35-9E5F-CB10CC83B744}"/>
                    </a:ext>
                  </a:extLst>
                </p:cNvPr>
                <p:cNvCxnSpPr>
                  <a:cxnSpLocks/>
                  <a:stCxn id="104" idx="3"/>
                </p:cNvCxnSpPr>
                <p:nvPr/>
              </p:nvCxnSpPr>
              <p:spPr>
                <a:xfrm flipH="1">
                  <a:off x="1473958" y="3176291"/>
                  <a:ext cx="1019402" cy="699673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Группа 65"/>
              <p:cNvGrpSpPr/>
              <p:nvPr/>
            </p:nvGrpSpPr>
            <p:grpSpPr>
              <a:xfrm>
                <a:off x="2647437" y="1516679"/>
                <a:ext cx="2195917" cy="1440000"/>
                <a:chOff x="2647437" y="1516679"/>
                <a:chExt cx="2195917" cy="1440000"/>
              </a:xfrm>
            </p:grpSpPr>
            <p:pic>
              <p:nvPicPr>
                <p:cNvPr id="2058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08400" y="1516679"/>
                  <a:ext cx="1334954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2" name="Овал 101">
                  <a:extLst>
                    <a:ext uri="{FF2B5EF4-FFF2-40B4-BE49-F238E27FC236}">
                      <a16:creationId xmlns:a16="http://schemas.microsoft.com/office/drawing/2014/main" xmlns="" id="{3084C458-FC4F-4ACA-8667-18690DEEBE74}"/>
                    </a:ext>
                  </a:extLst>
                </p:cNvPr>
                <p:cNvSpPr/>
                <p:nvPr/>
              </p:nvSpPr>
              <p:spPr>
                <a:xfrm>
                  <a:off x="2647437" y="2560958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Прямая со стрелкой 107">
                  <a:extLst>
                    <a:ext uri="{FF2B5EF4-FFF2-40B4-BE49-F238E27FC236}">
                      <a16:creationId xmlns:a16="http://schemas.microsoft.com/office/drawing/2014/main" xmlns="" id="{979764F2-EC37-42F1-A1A8-9FE0F43F433C}"/>
                    </a:ext>
                  </a:extLst>
                </p:cNvPr>
                <p:cNvCxnSpPr>
                  <a:cxnSpLocks/>
                  <a:stCxn id="102" idx="7"/>
                </p:cNvCxnSpPr>
                <p:nvPr/>
              </p:nvCxnSpPr>
              <p:spPr>
                <a:xfrm flipV="1">
                  <a:off x="2770672" y="2231410"/>
                  <a:ext cx="737728" cy="350636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Группа 64"/>
              <p:cNvGrpSpPr/>
              <p:nvPr/>
            </p:nvGrpSpPr>
            <p:grpSpPr>
              <a:xfrm>
                <a:off x="2584892" y="2791263"/>
                <a:ext cx="2258076" cy="1912329"/>
                <a:chOff x="2584892" y="2791263"/>
                <a:chExt cx="2258076" cy="1912329"/>
              </a:xfrm>
            </p:grpSpPr>
            <p:pic>
              <p:nvPicPr>
                <p:cNvPr id="2059" name="Picture 1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503637" y="3263592"/>
                  <a:ext cx="1339331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3" name="Овал 102">
                  <a:extLst>
                    <a:ext uri="{FF2B5EF4-FFF2-40B4-BE49-F238E27FC236}">
                      <a16:creationId xmlns:a16="http://schemas.microsoft.com/office/drawing/2014/main" xmlns="" id="{11A3EC74-6EA2-4787-9B08-937C3523040F}"/>
                    </a:ext>
                  </a:extLst>
                </p:cNvPr>
                <p:cNvSpPr/>
                <p:nvPr/>
              </p:nvSpPr>
              <p:spPr>
                <a:xfrm>
                  <a:off x="2584892" y="2791263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Прямая со стрелкой 109">
                  <a:extLst>
                    <a:ext uri="{FF2B5EF4-FFF2-40B4-BE49-F238E27FC236}">
                      <a16:creationId xmlns:a16="http://schemas.microsoft.com/office/drawing/2014/main" xmlns="" id="{95DBE0DB-BF0D-41F1-90FD-9A383F387728}"/>
                    </a:ext>
                  </a:extLst>
                </p:cNvPr>
                <p:cNvCxnSpPr>
                  <a:cxnSpLocks/>
                  <a:stCxn id="103" idx="5"/>
                </p:cNvCxnSpPr>
                <p:nvPr/>
              </p:nvCxnSpPr>
              <p:spPr>
                <a:xfrm>
                  <a:off x="2708127" y="2914175"/>
                  <a:ext cx="867586" cy="825312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1772708" y="4269389"/>
              <a:ext cx="1610054" cy="552373"/>
              <a:chOff x="1772708" y="4269389"/>
              <a:chExt cx="1610054" cy="552373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xmlns="" id="{1A96D077-7524-4DDB-85B0-342E9F243104}"/>
                  </a:ext>
                </a:extLst>
              </p:cNvPr>
              <p:cNvGrpSpPr/>
              <p:nvPr/>
            </p:nvGrpSpPr>
            <p:grpSpPr>
              <a:xfrm>
                <a:off x="1772708" y="4313915"/>
                <a:ext cx="219199" cy="79200"/>
                <a:chOff x="1636681" y="4384726"/>
                <a:chExt cx="219199" cy="79200"/>
              </a:xfrm>
            </p:grpSpPr>
            <p:cxnSp>
              <p:nvCxnSpPr>
                <p:cNvPr id="29" name="Прямая соединительная линия 28"/>
                <p:cNvCxnSpPr>
                  <a:cxnSpLocks/>
                </p:cNvCxnSpPr>
                <p:nvPr/>
              </p:nvCxnSpPr>
              <p:spPr>
                <a:xfrm>
                  <a:off x="1636681" y="4420726"/>
                  <a:ext cx="219199" cy="0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Овал 29"/>
                <p:cNvSpPr>
                  <a:spLocks noChangeAspect="1"/>
                </p:cNvSpPr>
                <p:nvPr/>
              </p:nvSpPr>
              <p:spPr>
                <a:xfrm>
                  <a:off x="1705488" y="4384726"/>
                  <a:ext cx="79200" cy="79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2018860" y="4269389"/>
                <a:ext cx="1210835" cy="169277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US" sz="1100" dirty="0"/>
                  <a:t>Conc. in moss (obs.)</a:t>
                </a:r>
                <a:endParaRPr lang="ru-RU" sz="1100" dirty="0"/>
              </a:p>
            </p:txBody>
          </p:sp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xmlns="" id="{18F83D89-C9FC-4B50-B571-82EA343D2E62}"/>
                  </a:ext>
                </a:extLst>
              </p:cNvPr>
              <p:cNvGrpSpPr/>
              <p:nvPr/>
            </p:nvGrpSpPr>
            <p:grpSpPr>
              <a:xfrm>
                <a:off x="1772708" y="4505042"/>
                <a:ext cx="219199" cy="72000"/>
                <a:chOff x="1636681" y="4211443"/>
                <a:chExt cx="219199" cy="72000"/>
              </a:xfrm>
            </p:grpSpPr>
            <p:cxnSp>
              <p:nvCxnSpPr>
                <p:cNvPr id="26" name="Прямая соединительная линия 25"/>
                <p:cNvCxnSpPr>
                  <a:cxnSpLocks/>
                </p:cNvCxnSpPr>
                <p:nvPr/>
              </p:nvCxnSpPr>
              <p:spPr>
                <a:xfrm>
                  <a:off x="1636681" y="4247443"/>
                  <a:ext cx="219199" cy="0"/>
                </a:xfrm>
                <a:prstGeom prst="line">
                  <a:avLst/>
                </a:prstGeom>
                <a:ln w="3492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рямоугольник 26"/>
                <p:cNvSpPr>
                  <a:spLocks noChangeAspect="1"/>
                </p:cNvSpPr>
                <p:nvPr/>
              </p:nvSpPr>
              <p:spPr>
                <a:xfrm rot="2700000">
                  <a:off x="1710280" y="4211443"/>
                  <a:ext cx="72000" cy="72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018860" y="4457793"/>
                <a:ext cx="1363902" cy="169277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en-US" sz="1100" dirty="0"/>
                  <a:t>Wet deposition (obs.)</a:t>
                </a:r>
                <a:endParaRPr lang="ru-RU" sz="110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779532" y="4692489"/>
                <a:ext cx="198000" cy="89270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8BC5CB82-A66C-4B4F-A1C5-A5F424BD7061}"/>
                  </a:ext>
                </a:extLst>
              </p:cNvPr>
              <p:cNvSpPr txBox="1"/>
              <p:nvPr/>
            </p:nvSpPr>
            <p:spPr>
              <a:xfrm>
                <a:off x="2018860" y="4652485"/>
                <a:ext cx="1170761" cy="169277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US" sz="1100" dirty="0"/>
                  <a:t>Deposition (model)</a:t>
                </a:r>
                <a:endParaRPr lang="ru-RU" sz="1100" dirty="0"/>
              </a:p>
            </p:txBody>
          </p:sp>
        </p:grpSp>
      </p:grpSp>
      <p:sp>
        <p:nvSpPr>
          <p:cNvPr id="70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WGE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1.1.1.13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469219" y="2022764"/>
            <a:ext cx="418214" cy="6719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0" grpId="0" animBg="1"/>
    </p:bldLst>
  </p:timing>
</p:sld>
</file>

<file path=ppt/theme/theme1.xml><?xml version="1.0" encoding="utf-8"?>
<a:theme xmlns:a="http://schemas.openxmlformats.org/drawingml/2006/main" name="Океан">
  <a:themeElements>
    <a:clrScheme name="">
      <a:dk1>
        <a:srgbClr val="000000"/>
      </a:dk1>
      <a:lt1>
        <a:srgbClr val="000099"/>
      </a:lt1>
      <a:dk2>
        <a:srgbClr val="000099"/>
      </a:dk2>
      <a:lt2>
        <a:srgbClr val="5F5F5F"/>
      </a:lt2>
      <a:accent1>
        <a:srgbClr val="FF9900"/>
      </a:accent1>
      <a:accent2>
        <a:srgbClr val="00C600"/>
      </a:accent2>
      <a:accent3>
        <a:srgbClr val="AAAACA"/>
      </a:accent3>
      <a:accent4>
        <a:srgbClr val="000000"/>
      </a:accent4>
      <a:accent5>
        <a:srgbClr val="FFCAAA"/>
      </a:accent5>
      <a:accent6>
        <a:srgbClr val="00B300"/>
      </a:accent6>
      <a:hlink>
        <a:srgbClr val="800080"/>
      </a:hlink>
      <a:folHlink>
        <a:srgbClr val="FF00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000099"/>
        </a:dk2>
        <a:lt2>
          <a:srgbClr val="FF9933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000099"/>
        </a:dk2>
        <a:lt2>
          <a:srgbClr val="0000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000099"/>
        </a:lt1>
        <a:dk2>
          <a:srgbClr val="0033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000099"/>
        </a:lt1>
        <a:dk2>
          <a:srgbClr val="000099"/>
        </a:dk2>
        <a:lt2>
          <a:srgbClr val="0099CC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0000"/>
        </a:dk1>
        <a:lt1>
          <a:srgbClr val="000099"/>
        </a:lt1>
        <a:dk2>
          <a:srgbClr val="000099"/>
        </a:dk2>
        <a:lt2>
          <a:srgbClr val="008080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83431</TotalTime>
  <Words>1254</Words>
  <Application>Microsoft Office PowerPoint</Application>
  <PresentationFormat>Экран (16:9)</PresentationFormat>
  <Paragraphs>194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Heavy metal and POP pollution assessment: Progress in 2022-2023 work plan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msc-e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OTravnikov</dc:creator>
  <cp:lastModifiedBy>Oleg Travnikov</cp:lastModifiedBy>
  <cp:revision>3564</cp:revision>
  <dcterms:created xsi:type="dcterms:W3CDTF">2009-11-06T09:17:47Z</dcterms:created>
  <dcterms:modified xsi:type="dcterms:W3CDTF">2022-03-23T14:26:07Z</dcterms:modified>
</cp:coreProperties>
</file>