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85" r:id="rId4"/>
    <p:sldId id="280" r:id="rId5"/>
    <p:sldId id="282" r:id="rId6"/>
    <p:sldId id="362" r:id="rId7"/>
    <p:sldId id="683" r:id="rId8"/>
    <p:sldId id="292" r:id="rId9"/>
    <p:sldId id="288" r:id="rId10"/>
    <p:sldId id="268" r:id="rId11"/>
    <p:sldId id="684" r:id="rId12"/>
    <p:sldId id="274" r:id="rId13"/>
    <p:sldId id="29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C000"/>
    <a:srgbClr val="ED7D3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755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s\2020\Tech_report_PAHs\v1\Figures\Emission\PAH_emission_CEIP_2017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2020\Tech_report_PAHs\v1\Figures\Emission\BaP%20vs%20PM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s\2020\Tech_report_PAHs\v1\Figures\Emission\PM25_emission_CEIP_2017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SB\2020\BaP_sector_trends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2020\Tech_report_PAHs\v1\Figures\ModRes\BaP_long-term_trends_obs_mo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2020\Tech_report_PAHs\v1\Figures\ModRes\BaP_long-term_trends_obs_mo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SB\2020\BaP_Obs_Trends_result_2007-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SB\2020\BaP_Obs_Trends_result_2007-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2020\Tech_report_PAHs\v1\Figures\ModRes\PAH16_conc_TEF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2020\Tech_report_PAHs\v1\Figures\Emission\BaP%20vs%20P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5312716739424"/>
          <c:y val="0.10776740870354169"/>
          <c:w val="0.65846300300545335"/>
          <c:h val="0.7844651825929164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rgbClr val="FF0000"/>
              </a:solidFill>
              <a:ln w="2540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CB-487A-9349-6B805C4A64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CB-487A-9349-6B805C4A64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CB-487A-9349-6B805C4A64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CB-487A-9349-6B805C4A64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CB-487A-9349-6B805C4A64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BCB-487A-9349-6B805C4A648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5694314117471065"/>
                      <c:h val="0.283744855967078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BCB-487A-9349-6B805C4A6489}"/>
                </c:ext>
              </c:extLst>
            </c:dLbl>
            <c:dLbl>
              <c:idx val="1"/>
              <c:layout>
                <c:manualLayout>
                  <c:x val="-6.9084628670120895E-3"/>
                  <c:y val="-8.2304526748971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687609644648"/>
                      <c:h val="0.19320987654320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BCB-487A-9349-6B805C4A6489}"/>
                </c:ext>
              </c:extLst>
            </c:dLbl>
            <c:dLbl>
              <c:idx val="2"/>
              <c:layout>
                <c:manualLayout>
                  <c:x val="-1.0362966287245175E-2"/>
                  <c:y val="2.46916820582612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21934369602766"/>
                      <c:h val="0.19320987654320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BCB-487A-9349-6B805C4A648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9538873702963298"/>
                      <c:h val="0.19320987654320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BCB-487A-9349-6B805C4A6489}"/>
                </c:ext>
              </c:extLst>
            </c:dLbl>
            <c:dLbl>
              <c:idx val="4"/>
              <c:layout>
                <c:manualLayout>
                  <c:x val="3.1088082901554404E-2"/>
                  <c:y val="3.2403356987783932E-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953381474984023"/>
                      <c:h val="0.19320987654320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BCB-487A-9349-6B805C4A6489}"/>
                </c:ext>
              </c:extLst>
            </c:dLbl>
            <c:dLbl>
              <c:idx val="5"/>
              <c:layout>
                <c:manualLayout>
                  <c:x val="2.4179620034542246E-2"/>
                  <c:y val="1.64609053497942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CB-487A-9349-6B805C4A6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webdabData69217!$F$60:$F$65</c:f>
              <c:strCache>
                <c:ptCount val="6"/>
                <c:pt idx="0">
                  <c:v>Residential Combustion</c:v>
                </c:pt>
                <c:pt idx="1">
                  <c:v>Industry</c:v>
                </c:pt>
                <c:pt idx="2">
                  <c:v>Solvents</c:v>
                </c:pt>
                <c:pt idx="3">
                  <c:v>Agriculture</c:v>
                </c:pt>
                <c:pt idx="4">
                  <c:v>Road Transport</c:v>
                </c:pt>
                <c:pt idx="5">
                  <c:v>Other</c:v>
                </c:pt>
              </c:strCache>
            </c:strRef>
          </c:cat>
          <c:val>
            <c:numRef>
              <c:f>webdabData69217!$G$60:$G$65</c:f>
              <c:numCache>
                <c:formatCode>General</c:formatCode>
                <c:ptCount val="6"/>
                <c:pt idx="0">
                  <c:v>0.70035762522644163</c:v>
                </c:pt>
                <c:pt idx="1">
                  <c:v>0.11693767188687511</c:v>
                </c:pt>
                <c:pt idx="2">
                  <c:v>6.5552610391452062E-2</c:v>
                </c:pt>
                <c:pt idx="3">
                  <c:v>6.4496669432042367E-2</c:v>
                </c:pt>
                <c:pt idx="4">
                  <c:v>3.0381440542127446E-2</c:v>
                </c:pt>
                <c:pt idx="5">
                  <c:v>0.16385769059451083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CB-487A-9349-6B805C4A64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PL!$A$3</c:f>
              <c:strCache>
                <c:ptCount val="1"/>
                <c:pt idx="0">
                  <c:v>PL emission (2019)</c:v>
                </c:pt>
              </c:strCache>
            </c:strRef>
          </c:tx>
          <c:spPr>
            <a:ln w="4445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PL!$B$2:$AD$2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PL!$B$3:$AC$3</c:f>
              <c:numCache>
                <c:formatCode>General</c:formatCode>
                <c:ptCount val="28"/>
                <c:pt idx="0">
                  <c:v>35.891481480397282</c:v>
                </c:pt>
                <c:pt idx="1">
                  <c:v>40.920562910544319</c:v>
                </c:pt>
                <c:pt idx="2">
                  <c:v>40.376907269800945</c:v>
                </c:pt>
                <c:pt idx="3">
                  <c:v>54.401871220781807</c:v>
                </c:pt>
                <c:pt idx="4">
                  <c:v>50.994439229260294</c:v>
                </c:pt>
                <c:pt idx="5">
                  <c:v>51.390019506397834</c:v>
                </c:pt>
                <c:pt idx="6">
                  <c:v>50.099128900474106</c:v>
                </c:pt>
                <c:pt idx="7">
                  <c:v>47.673424151212842</c:v>
                </c:pt>
                <c:pt idx="8">
                  <c:v>41.894302528846445</c:v>
                </c:pt>
                <c:pt idx="9">
                  <c:v>41.261129848034663</c:v>
                </c:pt>
                <c:pt idx="10">
                  <c:v>37.374355102745298</c:v>
                </c:pt>
                <c:pt idx="11">
                  <c:v>40.787405692908216</c:v>
                </c:pt>
                <c:pt idx="12">
                  <c:v>42.229730919947841</c:v>
                </c:pt>
                <c:pt idx="13">
                  <c:v>46.360416374569589</c:v>
                </c:pt>
                <c:pt idx="14">
                  <c:v>42.689140450386198</c:v>
                </c:pt>
                <c:pt idx="15">
                  <c:v>41.88102056434434</c:v>
                </c:pt>
                <c:pt idx="16">
                  <c:v>44.396584175613327</c:v>
                </c:pt>
                <c:pt idx="17">
                  <c:v>42.861802633732651</c:v>
                </c:pt>
                <c:pt idx="18">
                  <c:v>43.611199852583752</c:v>
                </c:pt>
                <c:pt idx="19">
                  <c:v>40.797568174067727</c:v>
                </c:pt>
                <c:pt idx="20">
                  <c:v>46.193545532624206</c:v>
                </c:pt>
                <c:pt idx="21">
                  <c:v>44.600912723708419</c:v>
                </c:pt>
                <c:pt idx="22">
                  <c:v>46.458479288741685</c:v>
                </c:pt>
                <c:pt idx="23">
                  <c:v>44.944254914814877</c:v>
                </c:pt>
                <c:pt idx="24">
                  <c:v>42.593388659793298</c:v>
                </c:pt>
                <c:pt idx="25">
                  <c:v>43.409376731825382</c:v>
                </c:pt>
                <c:pt idx="26">
                  <c:v>43.521491117298254</c:v>
                </c:pt>
                <c:pt idx="27">
                  <c:v>42.935286326011003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01-41E2-8944-06ED48F5AA49}"/>
            </c:ext>
          </c:extLst>
        </c:ser>
        <c:ser>
          <c:idx val="1"/>
          <c:order val="1"/>
          <c:tx>
            <c:strRef>
              <c:f>PL!$A$4</c:f>
              <c:strCache>
                <c:ptCount val="1"/>
                <c:pt idx="0">
                  <c:v>PL emission (2020)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PL!$B$2:$AD$2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PL!$B$4:$AD$4</c:f>
              <c:numCache>
                <c:formatCode>General</c:formatCode>
                <c:ptCount val="29"/>
                <c:pt idx="0">
                  <c:v>100.87891225932616</c:v>
                </c:pt>
                <c:pt idx="1">
                  <c:v>126.93985521986866</c:v>
                </c:pt>
                <c:pt idx="2">
                  <c:v>126.43677054010077</c:v>
                </c:pt>
                <c:pt idx="3">
                  <c:v>144.75282462023935</c:v>
                </c:pt>
                <c:pt idx="4">
                  <c:v>124.86065895919191</c:v>
                </c:pt>
                <c:pt idx="5">
                  <c:v>123.42511231413867</c:v>
                </c:pt>
                <c:pt idx="6">
                  <c:v>126.57109045194403</c:v>
                </c:pt>
                <c:pt idx="7">
                  <c:v>108.95291095145974</c:v>
                </c:pt>
                <c:pt idx="8">
                  <c:v>90.124990590447098</c:v>
                </c:pt>
                <c:pt idx="9">
                  <c:v>91.845032449109581</c:v>
                </c:pt>
                <c:pt idx="10">
                  <c:v>72.69287062146914</c:v>
                </c:pt>
                <c:pt idx="11">
                  <c:v>79.685827688387462</c:v>
                </c:pt>
                <c:pt idx="12">
                  <c:v>86.694690711989381</c:v>
                </c:pt>
                <c:pt idx="13">
                  <c:v>84.412198851734843</c:v>
                </c:pt>
                <c:pt idx="14">
                  <c:v>87.227482561960471</c:v>
                </c:pt>
                <c:pt idx="15">
                  <c:v>93.458836303519533</c:v>
                </c:pt>
                <c:pt idx="16">
                  <c:v>102.43119290697486</c:v>
                </c:pt>
                <c:pt idx="17">
                  <c:v>91.090446270171583</c:v>
                </c:pt>
                <c:pt idx="18">
                  <c:v>94.421547169105466</c:v>
                </c:pt>
                <c:pt idx="19">
                  <c:v>91.887708697708689</c:v>
                </c:pt>
                <c:pt idx="20">
                  <c:v>100.66911331060939</c:v>
                </c:pt>
                <c:pt idx="21">
                  <c:v>86.732152053444366</c:v>
                </c:pt>
                <c:pt idx="22">
                  <c:v>87.460211300436214</c:v>
                </c:pt>
                <c:pt idx="23">
                  <c:v>81.57330944635919</c:v>
                </c:pt>
                <c:pt idx="24">
                  <c:v>72.523262546448649</c:v>
                </c:pt>
                <c:pt idx="25">
                  <c:v>71.539696860522355</c:v>
                </c:pt>
                <c:pt idx="26">
                  <c:v>75.365435309895176</c:v>
                </c:pt>
                <c:pt idx="27">
                  <c:v>74.781993725418857</c:v>
                </c:pt>
                <c:pt idx="28">
                  <c:v>73.18807832277389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01-41E2-8944-06ED48F5A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923392"/>
        <c:axId val="74937472"/>
      </c:lineChart>
      <c:catAx>
        <c:axId val="7492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74937472"/>
        <c:crosses val="autoZero"/>
        <c:auto val="1"/>
        <c:lblAlgn val="ctr"/>
        <c:lblOffset val="100"/>
        <c:noMultiLvlLbl val="0"/>
      </c:catAx>
      <c:valAx>
        <c:axId val="74937472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B(a)P, tonnes/year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3734908862558702E-2"/>
              <c:y val="0.122802311545481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4923392"/>
        <c:crosses val="autoZero"/>
        <c:crossBetween val="between"/>
        <c:majorUnit val="4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85312716739424"/>
          <c:y val="0.10776740870354169"/>
          <c:w val="0.65846300300545335"/>
          <c:h val="0.7844651825929164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rgbClr val="FF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07-4DF1-8600-305E85582C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07-4DF1-8600-305E85582C2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07-4DF1-8600-305E85582C2E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07-4DF1-8600-305E85582C2E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07-4DF1-8600-305E85582C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507-4DF1-8600-305E85582C2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5694314117471065"/>
                      <c:h val="0.27551440329218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07-4DF1-8600-305E85582C2E}"/>
                </c:ext>
              </c:extLst>
            </c:dLbl>
            <c:dLbl>
              <c:idx val="1"/>
              <c:layout>
                <c:manualLayout>
                  <c:x val="-6.3326844723830064E-17"/>
                  <c:y val="-0.144032759793914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6687609644648"/>
                      <c:h val="0.19320987654320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507-4DF1-8600-305E85582C2E}"/>
                </c:ext>
              </c:extLst>
            </c:dLbl>
            <c:dLbl>
              <c:idx val="2"/>
              <c:layout>
                <c:manualLayout>
                  <c:x val="1.5831711180957504E-17"/>
                  <c:y val="-2.46910339911214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21934369602766"/>
                      <c:h val="0.19320987654320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07-4DF1-8600-305E85582C2E}"/>
                </c:ext>
              </c:extLst>
            </c:dLbl>
            <c:dLbl>
              <c:idx val="3"/>
              <c:layout>
                <c:manualLayout>
                  <c:x val="-3.799654576856649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38873702963298"/>
                      <c:h val="0.19320987654320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507-4DF1-8600-305E85582C2E}"/>
                </c:ext>
              </c:extLst>
            </c:dLbl>
            <c:dLbl>
              <c:idx val="4"/>
              <c:layout>
                <c:manualLayout>
                  <c:x val="-1.3816925734024179E-2"/>
                  <c:y val="-3.2921486666018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99150041477974"/>
                      <c:h val="0.19320987654320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507-4DF1-8600-305E85582C2E}"/>
                </c:ext>
              </c:extLst>
            </c:dLbl>
            <c:dLbl>
              <c:idx val="5"/>
              <c:layout>
                <c:manualLayout>
                  <c:x val="-1.7271157167530225E-2"/>
                  <c:y val="4.52674897119341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07-4DF1-8600-305E85582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webdabData69216!$C$56:$C$61</c:f>
              <c:strCache>
                <c:ptCount val="6"/>
                <c:pt idx="0">
                  <c:v>Residential Combustion</c:v>
                </c:pt>
                <c:pt idx="1">
                  <c:v>Industry</c:v>
                </c:pt>
                <c:pt idx="2">
                  <c:v>Road Transport</c:v>
                </c:pt>
                <c:pt idx="3">
                  <c:v>Public Power</c:v>
                </c:pt>
                <c:pt idx="4">
                  <c:v>Int Shipping</c:v>
                </c:pt>
                <c:pt idx="5">
                  <c:v>Other</c:v>
                </c:pt>
              </c:strCache>
            </c:strRef>
          </c:cat>
          <c:val>
            <c:numRef>
              <c:f>webdabData69216!$D$56:$D$61</c:f>
              <c:numCache>
                <c:formatCode>0.00</c:formatCode>
                <c:ptCount val="6"/>
                <c:pt idx="0">
                  <c:v>784.66206622815707</c:v>
                </c:pt>
                <c:pt idx="1">
                  <c:v>396.48848755045543</c:v>
                </c:pt>
                <c:pt idx="2">
                  <c:v>189.31777309509442</c:v>
                </c:pt>
                <c:pt idx="3">
                  <c:v>137.98465542462966</c:v>
                </c:pt>
                <c:pt idx="4">
                  <c:v>90.765607033053556</c:v>
                </c:pt>
                <c:pt idx="5">
                  <c:v>370.18148463709781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07-4DF1-8600-305E85582C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Figures!$B$19</c:f>
              <c:strCache>
                <c:ptCount val="1"/>
                <c:pt idx="0">
                  <c:v>ResComb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Figures!$C$3:$U$3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Figures!$C$19:$U$19</c:f>
              <c:numCache>
                <c:formatCode>0.00</c:formatCode>
                <c:ptCount val="19"/>
                <c:pt idx="0">
                  <c:v>377.43563723318141</c:v>
                </c:pt>
                <c:pt idx="1">
                  <c:v>376.75898277649242</c:v>
                </c:pt>
                <c:pt idx="2">
                  <c:v>366.42774390955742</c:v>
                </c:pt>
                <c:pt idx="3">
                  <c:v>374.26081607796391</c:v>
                </c:pt>
                <c:pt idx="4">
                  <c:v>367.71777330030147</c:v>
                </c:pt>
                <c:pt idx="5">
                  <c:v>370.01194109359773</c:v>
                </c:pt>
                <c:pt idx="6">
                  <c:v>372.96011511388036</c:v>
                </c:pt>
                <c:pt idx="7">
                  <c:v>373.72685341731943</c:v>
                </c:pt>
                <c:pt idx="8">
                  <c:v>383.78789009831547</c:v>
                </c:pt>
                <c:pt idx="9">
                  <c:v>388.22569348775573</c:v>
                </c:pt>
                <c:pt idx="10">
                  <c:v>401.91586510429818</c:v>
                </c:pt>
                <c:pt idx="11">
                  <c:v>384.9874250370832</c:v>
                </c:pt>
                <c:pt idx="12">
                  <c:v>391.01684608156017</c:v>
                </c:pt>
                <c:pt idx="13">
                  <c:v>395.07717663989195</c:v>
                </c:pt>
                <c:pt idx="14">
                  <c:v>374.5793126865712</c:v>
                </c:pt>
                <c:pt idx="15">
                  <c:v>378.47237221235901</c:v>
                </c:pt>
                <c:pt idx="16">
                  <c:v>382.1869146978384</c:v>
                </c:pt>
                <c:pt idx="17">
                  <c:v>379.90430861609366</c:v>
                </c:pt>
                <c:pt idx="18">
                  <c:v>379.85437354454075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A-4BE1-8DEE-6D359209B259}"/>
            </c:ext>
          </c:extLst>
        </c:ser>
        <c:ser>
          <c:idx val="1"/>
          <c:order val="1"/>
          <c:tx>
            <c:strRef>
              <c:f>Figures!$B$20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cat>
            <c:numRef>
              <c:f>Figures!$C$3:$U$3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Figures!$C$20:$U$20</c:f>
              <c:numCache>
                <c:formatCode>0.00</c:formatCode>
                <c:ptCount val="19"/>
                <c:pt idx="0">
                  <c:v>52.80450296614034</c:v>
                </c:pt>
                <c:pt idx="1">
                  <c:v>53.130940416071738</c:v>
                </c:pt>
                <c:pt idx="2">
                  <c:v>52.298809560292774</c:v>
                </c:pt>
                <c:pt idx="3">
                  <c:v>51.122131682805872</c:v>
                </c:pt>
                <c:pt idx="4">
                  <c:v>52.024587405299101</c:v>
                </c:pt>
                <c:pt idx="5">
                  <c:v>52.338167490958455</c:v>
                </c:pt>
                <c:pt idx="6">
                  <c:v>51.393023289303756</c:v>
                </c:pt>
                <c:pt idx="7">
                  <c:v>51.536466754335301</c:v>
                </c:pt>
                <c:pt idx="8">
                  <c:v>50.958611666471455</c:v>
                </c:pt>
                <c:pt idx="9">
                  <c:v>39.153904752163193</c:v>
                </c:pt>
                <c:pt idx="10">
                  <c:v>41.252270919359972</c:v>
                </c:pt>
                <c:pt idx="11">
                  <c:v>42.768861147963911</c:v>
                </c:pt>
                <c:pt idx="12">
                  <c:v>42.112390627503459</c:v>
                </c:pt>
                <c:pt idx="13">
                  <c:v>40.813284775127357</c:v>
                </c:pt>
                <c:pt idx="14">
                  <c:v>40.121648571224277</c:v>
                </c:pt>
                <c:pt idx="15">
                  <c:v>40.440684691060852</c:v>
                </c:pt>
                <c:pt idx="16">
                  <c:v>40.861764431786845</c:v>
                </c:pt>
                <c:pt idx="17">
                  <c:v>43.466401667239296</c:v>
                </c:pt>
                <c:pt idx="18">
                  <c:v>43.327029508569673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1A-4BE1-8DEE-6D359209B259}"/>
            </c:ext>
          </c:extLst>
        </c:ser>
        <c:ser>
          <c:idx val="2"/>
          <c:order val="2"/>
          <c:tx>
            <c:strRef>
              <c:f>Figures!$B$21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Figures!$C$3:$U$3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Figures!$C$21:$U$21</c:f>
              <c:numCache>
                <c:formatCode>0.00</c:formatCode>
                <c:ptCount val="19"/>
                <c:pt idx="0">
                  <c:v>50.461813507792201</c:v>
                </c:pt>
                <c:pt idx="1">
                  <c:v>46.141187601247076</c:v>
                </c:pt>
                <c:pt idx="2">
                  <c:v>46.179951568269054</c:v>
                </c:pt>
                <c:pt idx="3">
                  <c:v>49.418462385672925</c:v>
                </c:pt>
                <c:pt idx="4">
                  <c:v>45.215178754748905</c:v>
                </c:pt>
                <c:pt idx="5">
                  <c:v>44.487953753099539</c:v>
                </c:pt>
                <c:pt idx="6">
                  <c:v>41.813469097906442</c:v>
                </c:pt>
                <c:pt idx="7">
                  <c:v>44.12119974330443</c:v>
                </c:pt>
                <c:pt idx="8">
                  <c:v>45.499308492932983</c:v>
                </c:pt>
                <c:pt idx="9">
                  <c:v>43.829280220896344</c:v>
                </c:pt>
                <c:pt idx="10">
                  <c:v>38.81153314153967</c:v>
                </c:pt>
                <c:pt idx="11">
                  <c:v>40.277674129575367</c:v>
                </c:pt>
                <c:pt idx="12">
                  <c:v>44.114365919679798</c:v>
                </c:pt>
                <c:pt idx="13">
                  <c:v>39.984116390888005</c:v>
                </c:pt>
                <c:pt idx="14">
                  <c:v>36.703383532058119</c:v>
                </c:pt>
                <c:pt idx="15">
                  <c:v>36.585386166907142</c:v>
                </c:pt>
                <c:pt idx="16">
                  <c:v>33.073268231209425</c:v>
                </c:pt>
                <c:pt idx="17">
                  <c:v>31.783607707217335</c:v>
                </c:pt>
                <c:pt idx="18">
                  <c:v>31.783607707217335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1A-4BE1-8DEE-6D359209B259}"/>
            </c:ext>
          </c:extLst>
        </c:ser>
        <c:ser>
          <c:idx val="3"/>
          <c:order val="3"/>
          <c:tx>
            <c:strRef>
              <c:f>Figures!$B$22</c:f>
              <c:strCache>
                <c:ptCount val="1"/>
                <c:pt idx="0">
                  <c:v>Fugitive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numRef>
              <c:f>Figures!$C$3:$U$3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Figures!$C$22:$U$22</c:f>
              <c:numCache>
                <c:formatCode>0.00</c:formatCode>
                <c:ptCount val="19"/>
                <c:pt idx="0">
                  <c:v>22.033441724836987</c:v>
                </c:pt>
                <c:pt idx="1">
                  <c:v>21.882117657851676</c:v>
                </c:pt>
                <c:pt idx="2">
                  <c:v>21.007645908892815</c:v>
                </c:pt>
                <c:pt idx="3">
                  <c:v>22.22842715611355</c:v>
                </c:pt>
                <c:pt idx="4">
                  <c:v>22.609360006181049</c:v>
                </c:pt>
                <c:pt idx="5">
                  <c:v>20.812340018385594</c:v>
                </c:pt>
                <c:pt idx="6">
                  <c:v>21.784094649322011</c:v>
                </c:pt>
                <c:pt idx="7">
                  <c:v>21.962167814872195</c:v>
                </c:pt>
                <c:pt idx="8">
                  <c:v>21.198299536257391</c:v>
                </c:pt>
                <c:pt idx="9">
                  <c:v>17.681735659963806</c:v>
                </c:pt>
                <c:pt idx="10">
                  <c:v>20.659371523208208</c:v>
                </c:pt>
                <c:pt idx="11">
                  <c:v>20.558755950498444</c:v>
                </c:pt>
                <c:pt idx="12">
                  <c:v>19.307131874331901</c:v>
                </c:pt>
                <c:pt idx="13">
                  <c:v>19.468151459098408</c:v>
                </c:pt>
                <c:pt idx="14">
                  <c:v>19.097664900944068</c:v>
                </c:pt>
                <c:pt idx="15">
                  <c:v>19.20444814528852</c:v>
                </c:pt>
                <c:pt idx="16">
                  <c:v>19.21511539096678</c:v>
                </c:pt>
                <c:pt idx="17">
                  <c:v>19.366750683453112</c:v>
                </c:pt>
                <c:pt idx="18">
                  <c:v>19.266343736095109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1A-4BE1-8DEE-6D359209B259}"/>
            </c:ext>
          </c:extLst>
        </c:ser>
        <c:ser>
          <c:idx val="4"/>
          <c:order val="4"/>
          <c:tx>
            <c:strRef>
              <c:f>Figures!$B$23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cat>
            <c:numRef>
              <c:f>Figures!$C$3:$U$3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Figures!$C$23:$U$23</c:f>
              <c:numCache>
                <c:formatCode>0.00</c:formatCode>
                <c:ptCount val="19"/>
                <c:pt idx="0">
                  <c:v>16.229470927357909</c:v>
                </c:pt>
                <c:pt idx="1">
                  <c:v>18.148895779265047</c:v>
                </c:pt>
                <c:pt idx="2">
                  <c:v>15.632620834362074</c:v>
                </c:pt>
                <c:pt idx="3">
                  <c:v>18.436236468975341</c:v>
                </c:pt>
                <c:pt idx="4">
                  <c:v>16.346030724589959</c:v>
                </c:pt>
                <c:pt idx="5">
                  <c:v>14.892318547713122</c:v>
                </c:pt>
                <c:pt idx="6">
                  <c:v>16.272709161911898</c:v>
                </c:pt>
                <c:pt idx="7">
                  <c:v>15.681343367547928</c:v>
                </c:pt>
                <c:pt idx="8">
                  <c:v>15.220395716852643</c:v>
                </c:pt>
                <c:pt idx="9">
                  <c:v>16.354158265942015</c:v>
                </c:pt>
                <c:pt idx="10">
                  <c:v>16.521207802395473</c:v>
                </c:pt>
                <c:pt idx="11">
                  <c:v>16.979026565611274</c:v>
                </c:pt>
                <c:pt idx="12">
                  <c:v>13.129236636112642</c:v>
                </c:pt>
                <c:pt idx="13">
                  <c:v>18.829717561190886</c:v>
                </c:pt>
                <c:pt idx="14">
                  <c:v>14.326611036063516</c:v>
                </c:pt>
                <c:pt idx="15">
                  <c:v>16.6768582242143</c:v>
                </c:pt>
                <c:pt idx="16">
                  <c:v>19.827271072010383</c:v>
                </c:pt>
                <c:pt idx="17">
                  <c:v>15.903142208513785</c:v>
                </c:pt>
                <c:pt idx="18">
                  <c:v>15.903142113544995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1A-4BE1-8DEE-6D359209B259}"/>
            </c:ext>
          </c:extLst>
        </c:ser>
        <c:ser>
          <c:idx val="5"/>
          <c:order val="5"/>
          <c:tx>
            <c:strRef>
              <c:f>Figures!$B$24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cat>
            <c:numRef>
              <c:f>Figures!$C$3:$U$3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Figures!$C$24:$U$24</c:f>
              <c:numCache>
                <c:formatCode>0.00</c:formatCode>
                <c:ptCount val="19"/>
                <c:pt idx="0">
                  <c:v>18.014066206925964</c:v>
                </c:pt>
                <c:pt idx="1">
                  <c:v>17.015588536713611</c:v>
                </c:pt>
                <c:pt idx="2">
                  <c:v>17.921840476917403</c:v>
                </c:pt>
                <c:pt idx="3">
                  <c:v>18.097179899178983</c:v>
                </c:pt>
                <c:pt idx="4">
                  <c:v>17.956140870119178</c:v>
                </c:pt>
                <c:pt idx="5">
                  <c:v>17.711358929688043</c:v>
                </c:pt>
                <c:pt idx="6">
                  <c:v>17.576543209647241</c:v>
                </c:pt>
                <c:pt idx="7">
                  <c:v>17.726699987534467</c:v>
                </c:pt>
                <c:pt idx="8">
                  <c:v>17.674225859025007</c:v>
                </c:pt>
                <c:pt idx="9">
                  <c:v>18.09754625960851</c:v>
                </c:pt>
                <c:pt idx="10">
                  <c:v>18.435495234783858</c:v>
                </c:pt>
                <c:pt idx="11">
                  <c:v>19.729425405242367</c:v>
                </c:pt>
                <c:pt idx="12">
                  <c:v>20.240527673203477</c:v>
                </c:pt>
                <c:pt idx="13">
                  <c:v>17.349958401424551</c:v>
                </c:pt>
                <c:pt idx="14">
                  <c:v>17.462182471603178</c:v>
                </c:pt>
                <c:pt idx="15">
                  <c:v>17.341622761304219</c:v>
                </c:pt>
                <c:pt idx="16">
                  <c:v>17.923566268782956</c:v>
                </c:pt>
                <c:pt idx="17">
                  <c:v>17.704940427044118</c:v>
                </c:pt>
                <c:pt idx="18">
                  <c:v>17.720239545918425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1A-4BE1-8DEE-6D359209B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37536"/>
        <c:axId val="65539072"/>
      </c:areaChart>
      <c:catAx>
        <c:axId val="6553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539072"/>
        <c:crosses val="autoZero"/>
        <c:auto val="1"/>
        <c:lblAlgn val="ctr"/>
        <c:lblOffset val="100"/>
        <c:noMultiLvlLbl val="0"/>
      </c:catAx>
      <c:valAx>
        <c:axId val="6553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B(a)P emission, t/y</a:t>
                </a:r>
                <a:endParaRPr lang="ru-RU" sz="1400" b="1"/>
              </a:p>
            </c:rich>
          </c:tx>
          <c:layout>
            <c:manualLayout>
              <c:xMode val="edge"/>
              <c:yMode val="edge"/>
              <c:x val="1.1480742078333816E-2"/>
              <c:y val="6.830559774054138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5375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30455988839721"/>
          <c:y val="0.7525121780303432"/>
          <c:w val="0.82881909572624157"/>
          <c:h val="0.21871976791986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CZ0003R</a:t>
            </a:r>
            <a:endParaRPr lang="ru-RU" sz="1200" b="1"/>
          </a:p>
        </c:rich>
      </c:tx>
      <c:layout>
        <c:manualLayout>
          <c:xMode val="edge"/>
          <c:yMode val="edge"/>
          <c:x val="0.84746412286980721"/>
          <c:y val="0.58831067904221457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306089093684293"/>
          <c:y val="5.0463327500729099E-2"/>
          <c:w val="0.82351421086259224"/>
          <c:h val="0.67897593806360823"/>
        </c:manualLayout>
      </c:layout>
      <c:lineChart>
        <c:grouping val="standard"/>
        <c:varyColors val="0"/>
        <c:ser>
          <c:idx val="0"/>
          <c:order val="0"/>
          <c:tx>
            <c:v>Obs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numRef>
              <c:f>Obs!$H$1:$AA$1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Obs!$H$6:$AA$6</c:f>
              <c:numCache>
                <c:formatCode>General</c:formatCode>
                <c:ptCount val="20"/>
                <c:pt idx="0" formatCode="0.00">
                  <c:v>0.26900000000000002</c:v>
                </c:pt>
                <c:pt idx="2" formatCode="0.00">
                  <c:v>0.224</c:v>
                </c:pt>
                <c:pt idx="3" formatCode="0.00">
                  <c:v>0.57700000000000007</c:v>
                </c:pt>
                <c:pt idx="4" formatCode="0.00">
                  <c:v>0.50900000000000001</c:v>
                </c:pt>
                <c:pt idx="5" formatCode="0.00">
                  <c:v>0.29000000000000004</c:v>
                </c:pt>
                <c:pt idx="6" formatCode="0.00">
                  <c:v>0.45200000000000001</c:v>
                </c:pt>
                <c:pt idx="7" formatCode="0.00">
                  <c:v>0.26</c:v>
                </c:pt>
                <c:pt idx="8" formatCode="0.00">
                  <c:v>0.39200000000000007</c:v>
                </c:pt>
                <c:pt idx="9" formatCode="0.00">
                  <c:v>0.31200000000000006</c:v>
                </c:pt>
                <c:pt idx="10" formatCode="0.00">
                  <c:v>0.49800000000000005</c:v>
                </c:pt>
                <c:pt idx="11" formatCode="0.00">
                  <c:v>0.35100000000000003</c:v>
                </c:pt>
                <c:pt idx="12" formatCode="0.00">
                  <c:v>0.39300000000000007</c:v>
                </c:pt>
                <c:pt idx="13" formatCode="0.00">
                  <c:v>0.38500000000000006</c:v>
                </c:pt>
                <c:pt idx="14" formatCode="0.00">
                  <c:v>0.73100000000000009</c:v>
                </c:pt>
                <c:pt idx="15" formatCode="0.00">
                  <c:v>0.30700000000000005</c:v>
                </c:pt>
                <c:pt idx="16" formatCode="0.00">
                  <c:v>0.23500000000000001</c:v>
                </c:pt>
                <c:pt idx="17" formatCode="0.00">
                  <c:v>0.24500000000000002</c:v>
                </c:pt>
                <c:pt idx="18" formatCode="0.00">
                  <c:v>0.41600000000000004</c:v>
                </c:pt>
                <c:pt idx="19" formatCode="0.00">
                  <c:v>0.41400000000000003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7-4575-8611-9FDBDDFF2355}"/>
            </c:ext>
          </c:extLst>
        </c:ser>
        <c:ser>
          <c:idx val="1"/>
          <c:order val="1"/>
          <c:tx>
            <c:v>Mod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numRef>
              <c:f>Obs!$H$1:$AA$1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Mod!$H$6:$AA$6</c:f>
              <c:numCache>
                <c:formatCode>General</c:formatCode>
                <c:ptCount val="20"/>
                <c:pt idx="0" formatCode="0.00">
                  <c:v>0.63455300000000003</c:v>
                </c:pt>
                <c:pt idx="2" formatCode="0.00">
                  <c:v>0.75304500000000008</c:v>
                </c:pt>
                <c:pt idx="3" formatCode="0.00">
                  <c:v>0.65428299999999984</c:v>
                </c:pt>
                <c:pt idx="4" formatCode="0.00">
                  <c:v>0.64474500000000023</c:v>
                </c:pt>
                <c:pt idx="5" formatCode="0.00">
                  <c:v>0.63878699999999999</c:v>
                </c:pt>
                <c:pt idx="6" formatCode="0.00">
                  <c:v>0.53805400000000003</c:v>
                </c:pt>
                <c:pt idx="7" formatCode="0.00">
                  <c:v>0.62657499999999999</c:v>
                </c:pt>
                <c:pt idx="8" formatCode="0.00">
                  <c:v>0.53454400000000002</c:v>
                </c:pt>
                <c:pt idx="9" formatCode="0.00">
                  <c:v>0.52817899999999984</c:v>
                </c:pt>
                <c:pt idx="10" formatCode="0.00">
                  <c:v>0.67831600000000003</c:v>
                </c:pt>
                <c:pt idx="11" formatCode="0.00">
                  <c:v>0.74007900000000015</c:v>
                </c:pt>
                <c:pt idx="12" formatCode="0.00">
                  <c:v>0.62667100000000009</c:v>
                </c:pt>
                <c:pt idx="13" formatCode="0.00">
                  <c:v>0.64025799999999999</c:v>
                </c:pt>
                <c:pt idx="14" formatCode="0.00">
                  <c:v>0.74842399999999998</c:v>
                </c:pt>
                <c:pt idx="15" formatCode="0.00">
                  <c:v>0.62174300000000016</c:v>
                </c:pt>
                <c:pt idx="16" formatCode="0.00">
                  <c:v>0.67396900000000015</c:v>
                </c:pt>
                <c:pt idx="17" formatCode="0.00">
                  <c:v>0.66954100000000016</c:v>
                </c:pt>
                <c:pt idx="18" formatCode="0.00">
                  <c:v>0.68245400000000001</c:v>
                </c:pt>
                <c:pt idx="19" formatCode="0.00">
                  <c:v>0.65633799999999998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17-4575-8611-9FDBDDFF2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487488"/>
        <c:axId val="73489024"/>
      </c:lineChart>
      <c:catAx>
        <c:axId val="7348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489024"/>
        <c:crosses val="autoZero"/>
        <c:auto val="1"/>
        <c:lblAlgn val="ctr"/>
        <c:lblOffset val="100"/>
        <c:noMultiLvlLbl val="0"/>
      </c:catAx>
      <c:valAx>
        <c:axId val="7348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B(a)P in air, ng/m</a:t>
                </a:r>
                <a:r>
                  <a:rPr lang="en-US" sz="1100" b="1" baseline="30000"/>
                  <a:t>3</a:t>
                </a:r>
                <a:endParaRPr lang="ru-RU" sz="1100" b="1" baseline="30000"/>
              </a:p>
            </c:rich>
          </c:tx>
          <c:layout>
            <c:manualLayout>
              <c:xMode val="edge"/>
              <c:yMode val="edge"/>
              <c:x val="1.8296087905968098E-2"/>
              <c:y val="0.1747536274946763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48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5135132272089616"/>
          <c:y val="0.60667751726564911"/>
          <c:w val="0.2664144586007503"/>
          <c:h val="0.149028578131644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SE0012R</a:t>
            </a:r>
            <a:endParaRPr lang="ru-RU" sz="1200" b="1"/>
          </a:p>
        </c:rich>
      </c:tx>
      <c:layout>
        <c:manualLayout>
          <c:xMode val="edge"/>
          <c:yMode val="edge"/>
          <c:x val="0.83785451507800435"/>
          <c:y val="7.434419859528732E-2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306089093684293"/>
          <c:y val="5.0463327500729099E-2"/>
          <c:w val="0.82351421086259224"/>
          <c:h val="0.67897593806360823"/>
        </c:manualLayout>
      </c:layout>
      <c:lineChart>
        <c:grouping val="standard"/>
        <c:varyColors val="0"/>
        <c:ser>
          <c:idx val="0"/>
          <c:order val="0"/>
          <c:tx>
            <c:v>Obs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numRef>
              <c:f>Obs!$H$1:$AA$1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Obs!$H$56:$AA$56</c:f>
              <c:numCache>
                <c:formatCode>0.00</c:formatCode>
                <c:ptCount val="20"/>
                <c:pt idx="0">
                  <c:v>6.5000000000000002E-2</c:v>
                </c:pt>
                <c:pt idx="1">
                  <c:v>7.8000000000000014E-2</c:v>
                </c:pt>
                <c:pt idx="2">
                  <c:v>4.200000000000001E-2</c:v>
                </c:pt>
                <c:pt idx="3">
                  <c:v>8.2000000000000003E-2</c:v>
                </c:pt>
                <c:pt idx="4">
                  <c:v>5.8000000000000003E-2</c:v>
                </c:pt>
                <c:pt idx="5">
                  <c:v>3.2000000000000008E-2</c:v>
                </c:pt>
                <c:pt idx="6">
                  <c:v>5.3999999999999999E-2</c:v>
                </c:pt>
                <c:pt idx="7">
                  <c:v>7.5000000000000011E-2</c:v>
                </c:pt>
                <c:pt idx="8">
                  <c:v>6.3E-2</c:v>
                </c:pt>
                <c:pt idx="9">
                  <c:v>5.8000000000000003E-2</c:v>
                </c:pt>
                <c:pt idx="10">
                  <c:v>3.0000000000000002E-2</c:v>
                </c:pt>
                <c:pt idx="11">
                  <c:v>5.5000000000000007E-2</c:v>
                </c:pt>
                <c:pt idx="12">
                  <c:v>4.3000000000000003E-2</c:v>
                </c:pt>
                <c:pt idx="13">
                  <c:v>4.3000000000000003E-2</c:v>
                </c:pt>
                <c:pt idx="14">
                  <c:v>4.0000000000000008E-2</c:v>
                </c:pt>
                <c:pt idx="15">
                  <c:v>5.7000000000000009E-2</c:v>
                </c:pt>
                <c:pt idx="16">
                  <c:v>2.1000000000000005E-2</c:v>
                </c:pt>
                <c:pt idx="17">
                  <c:v>5.3000000000000005E-2</c:v>
                </c:pt>
                <c:pt idx="18">
                  <c:v>5.6000000000000001E-2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2F-42CE-BBDD-9ED6791C900B}"/>
            </c:ext>
          </c:extLst>
        </c:ser>
        <c:ser>
          <c:idx val="1"/>
          <c:order val="1"/>
          <c:tx>
            <c:v>Mod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numRef>
              <c:f>Obs!$H$1:$AA$1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Mod!$H$56:$AA$56</c:f>
              <c:numCache>
                <c:formatCode>0.00</c:formatCode>
                <c:ptCount val="20"/>
                <c:pt idx="0">
                  <c:v>6.676940000000002E-2</c:v>
                </c:pt>
                <c:pt idx="1">
                  <c:v>5.2302400000000006E-2</c:v>
                </c:pt>
                <c:pt idx="2">
                  <c:v>5.4844799999999999E-2</c:v>
                </c:pt>
                <c:pt idx="3">
                  <c:v>4.9701200000000008E-2</c:v>
                </c:pt>
                <c:pt idx="4">
                  <c:v>5.7657199999999999E-2</c:v>
                </c:pt>
                <c:pt idx="5">
                  <c:v>5.7612300000000012E-2</c:v>
                </c:pt>
                <c:pt idx="6">
                  <c:v>5.9812900000000023E-2</c:v>
                </c:pt>
                <c:pt idx="7">
                  <c:v>6.9589100000000001E-2</c:v>
                </c:pt>
                <c:pt idx="8">
                  <c:v>6.4308900000000016E-2</c:v>
                </c:pt>
                <c:pt idx="9">
                  <c:v>6.2546299999999999E-2</c:v>
                </c:pt>
                <c:pt idx="10">
                  <c:v>3.7597499999999999E-2</c:v>
                </c:pt>
                <c:pt idx="11">
                  <c:v>3.7427900000000007E-2</c:v>
                </c:pt>
                <c:pt idx="12">
                  <c:v>2.7857600000000007E-2</c:v>
                </c:pt>
                <c:pt idx="13">
                  <c:v>2.9278100000000005E-2</c:v>
                </c:pt>
                <c:pt idx="14">
                  <c:v>2.8421600000000002E-2</c:v>
                </c:pt>
                <c:pt idx="15">
                  <c:v>2.5674599999999999E-2</c:v>
                </c:pt>
                <c:pt idx="16">
                  <c:v>2.2445400000000004E-2</c:v>
                </c:pt>
                <c:pt idx="17">
                  <c:v>2.4209100000000004E-2</c:v>
                </c:pt>
                <c:pt idx="18">
                  <c:v>2.3727599999999998E-2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2F-42CE-BBDD-9ED6791C9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24736"/>
        <c:axId val="73526272"/>
      </c:lineChart>
      <c:catAx>
        <c:axId val="7352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526272"/>
        <c:crosses val="autoZero"/>
        <c:auto val="1"/>
        <c:lblAlgn val="ctr"/>
        <c:lblOffset val="100"/>
        <c:noMultiLvlLbl val="0"/>
      </c:catAx>
      <c:valAx>
        <c:axId val="7352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B(a)P in air, ng/m</a:t>
                </a:r>
                <a:r>
                  <a:rPr lang="en-US" sz="1100" b="1" baseline="30000"/>
                  <a:t>3</a:t>
                </a:r>
                <a:endParaRPr lang="ru-RU" sz="1100" b="1" baseline="30000"/>
              </a:p>
            </c:rich>
          </c:tx>
          <c:layout>
            <c:manualLayout>
              <c:xMode val="edge"/>
              <c:yMode val="edge"/>
              <c:x val="1.8296087905968098E-2"/>
              <c:y val="0.1747536274946763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524736"/>
        <c:crosses val="autoZero"/>
        <c:crossBetween val="between"/>
        <c:majorUnit val="4.0000000000000015E-2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5375372466884688"/>
          <c:y val="0.58433114855056512"/>
          <c:w val="0.26160965470484882"/>
          <c:h val="0.16392615727503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2261605555428"/>
          <c:y val="7.2340639894480141E-2"/>
          <c:w val="0.84766600369594758"/>
          <c:h val="0.78062107541352754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PL_Obs!$H$3:$S$3</c:f>
              <c:numCache>
                <c:formatCode>General</c:formatCode>
                <c:ptCount val="12"/>
                <c:pt idx="2">
                  <c:v>1.2697099999999997</c:v>
                </c:pt>
                <c:pt idx="3">
                  <c:v>0.759467</c:v>
                </c:pt>
                <c:pt idx="4">
                  <c:v>0.69246199999999991</c:v>
                </c:pt>
                <c:pt idx="5">
                  <c:v>0.88494499999999998</c:v>
                </c:pt>
                <c:pt idx="6">
                  <c:v>0.62567100000000009</c:v>
                </c:pt>
                <c:pt idx="7">
                  <c:v>0.6100000000000001</c:v>
                </c:pt>
                <c:pt idx="8">
                  <c:v>0.47000000000000003</c:v>
                </c:pt>
                <c:pt idx="9">
                  <c:v>0.67772900000000025</c:v>
                </c:pt>
                <c:pt idx="10">
                  <c:v>0.58181699999999992</c:v>
                </c:pt>
                <c:pt idx="11">
                  <c:v>0.515374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FF-4F6D-A255-5464C4BBFF29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PL_Obs!$H$4:$R$4</c:f>
              <c:numCache>
                <c:formatCode>General</c:formatCode>
                <c:ptCount val="11"/>
                <c:pt idx="0">
                  <c:v>0.53903199999999996</c:v>
                </c:pt>
                <c:pt idx="1">
                  <c:v>0.4392060000000001</c:v>
                </c:pt>
                <c:pt idx="2">
                  <c:v>0.91658399999999973</c:v>
                </c:pt>
                <c:pt idx="3">
                  <c:v>0.78373999999999999</c:v>
                </c:pt>
                <c:pt idx="4">
                  <c:v>0.68762200000000007</c:v>
                </c:pt>
                <c:pt idx="5">
                  <c:v>1.1839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FF-4F6D-A255-5464C4BBFF29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PL_Obs!$H$5:$S$5</c:f>
              <c:numCache>
                <c:formatCode>General</c:formatCode>
                <c:ptCount val="12"/>
                <c:pt idx="4">
                  <c:v>1.51274</c:v>
                </c:pt>
                <c:pt idx="5">
                  <c:v>1.1036299999999999</c:v>
                </c:pt>
                <c:pt idx="6">
                  <c:v>1.524</c:v>
                </c:pt>
                <c:pt idx="7">
                  <c:v>2.4299999999999997</c:v>
                </c:pt>
                <c:pt idx="8">
                  <c:v>3.04</c:v>
                </c:pt>
                <c:pt idx="9">
                  <c:v>2.596878999999999</c:v>
                </c:pt>
                <c:pt idx="10">
                  <c:v>2.3687390000000001</c:v>
                </c:pt>
                <c:pt idx="11">
                  <c:v>2.1987079999999999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FF-4F6D-A255-5464C4BBFF29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PL_Obs!$H$6:$S$6</c:f>
              <c:numCache>
                <c:formatCode>General</c:formatCode>
                <c:ptCount val="12"/>
                <c:pt idx="3">
                  <c:v>0.942411</c:v>
                </c:pt>
                <c:pt idx="4">
                  <c:v>0.96396800000000005</c:v>
                </c:pt>
                <c:pt idx="5">
                  <c:v>0.69644099999999998</c:v>
                </c:pt>
                <c:pt idx="6">
                  <c:v>0.55105999999999999</c:v>
                </c:pt>
                <c:pt idx="7">
                  <c:v>0.81</c:v>
                </c:pt>
                <c:pt idx="8">
                  <c:v>0.64000000000000012</c:v>
                </c:pt>
                <c:pt idx="9">
                  <c:v>0.82486899999999996</c:v>
                </c:pt>
                <c:pt idx="10">
                  <c:v>0.89273800000000003</c:v>
                </c:pt>
                <c:pt idx="11">
                  <c:v>1.0495269999999999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FF-4F6D-A255-5464C4BBFF29}"/>
            </c:ext>
          </c:extLst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PL_Obs!$H$7:$S$7</c:f>
              <c:numCache>
                <c:formatCode>General</c:formatCode>
                <c:ptCount val="12"/>
                <c:pt idx="0">
                  <c:v>1.6519999999999997</c:v>
                </c:pt>
                <c:pt idx="1">
                  <c:v>1.53823</c:v>
                </c:pt>
                <c:pt idx="2">
                  <c:v>1.26441</c:v>
                </c:pt>
                <c:pt idx="3">
                  <c:v>3.3705699999999994</c:v>
                </c:pt>
                <c:pt idx="4">
                  <c:v>2.2113399999999999</c:v>
                </c:pt>
                <c:pt idx="5">
                  <c:v>2.3182199999999997</c:v>
                </c:pt>
                <c:pt idx="6">
                  <c:v>2.7237300000000007</c:v>
                </c:pt>
                <c:pt idx="7">
                  <c:v>2.2400000000000002</c:v>
                </c:pt>
                <c:pt idx="9">
                  <c:v>1.9432419999999999</c:v>
                </c:pt>
                <c:pt idx="10">
                  <c:v>1.3403590000000001</c:v>
                </c:pt>
                <c:pt idx="11">
                  <c:v>3.9540759999999997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FF-4F6D-A255-5464C4BBFF29}"/>
            </c:ext>
          </c:extLst>
        </c:ser>
        <c:ser>
          <c:idx val="5"/>
          <c:order val="5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PL_Obs!$H$8:$S$8</c:f>
              <c:numCache>
                <c:formatCode>General</c:formatCode>
                <c:ptCount val="12"/>
                <c:pt idx="3">
                  <c:v>3.2667099999999998</c:v>
                </c:pt>
                <c:pt idx="4">
                  <c:v>3.0410900000000001</c:v>
                </c:pt>
                <c:pt idx="5">
                  <c:v>4.5975599999999988</c:v>
                </c:pt>
                <c:pt idx="6">
                  <c:v>1.91757</c:v>
                </c:pt>
                <c:pt idx="7">
                  <c:v>2.13</c:v>
                </c:pt>
                <c:pt idx="8">
                  <c:v>1.78</c:v>
                </c:pt>
                <c:pt idx="9">
                  <c:v>2.8985149999999997</c:v>
                </c:pt>
                <c:pt idx="10">
                  <c:v>2.440143</c:v>
                </c:pt>
                <c:pt idx="11">
                  <c:v>1.8488530000000001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FF-4F6D-A255-5464C4BBFF29}"/>
            </c:ext>
          </c:extLst>
        </c:ser>
        <c:ser>
          <c:idx val="6"/>
          <c:order val="6"/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PL_Obs!$H$9:$R$9</c:f>
              <c:numCache>
                <c:formatCode>General</c:formatCode>
                <c:ptCount val="11"/>
                <c:pt idx="5">
                  <c:v>1.6843399999999999</c:v>
                </c:pt>
                <c:pt idx="6">
                  <c:v>1.5242800000000001</c:v>
                </c:pt>
                <c:pt idx="7">
                  <c:v>1.34</c:v>
                </c:pt>
                <c:pt idx="8">
                  <c:v>1.34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9FF-4F6D-A255-5464C4BBFF29}"/>
            </c:ext>
          </c:extLst>
        </c:ser>
        <c:ser>
          <c:idx val="7"/>
          <c:order val="7"/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PL_Obs!$H$10:$R$10</c:f>
              <c:numCache>
                <c:formatCode>General</c:formatCode>
                <c:ptCount val="11"/>
                <c:pt idx="1">
                  <c:v>0.87866699999999998</c:v>
                </c:pt>
                <c:pt idx="2">
                  <c:v>0.91976800000000003</c:v>
                </c:pt>
                <c:pt idx="3">
                  <c:v>1.35473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9FF-4F6D-A255-5464C4BBFF29}"/>
            </c:ext>
          </c:extLst>
        </c:ser>
        <c:ser>
          <c:idx val="8"/>
          <c:order val="8"/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PL_Obs!$H$11:$S$11</c:f>
              <c:numCache>
                <c:formatCode>General</c:formatCode>
                <c:ptCount val="12"/>
                <c:pt idx="1">
                  <c:v>8.3132200000000012</c:v>
                </c:pt>
                <c:pt idx="2">
                  <c:v>4.1966400000000004</c:v>
                </c:pt>
                <c:pt idx="3">
                  <c:v>5.2489299999999997</c:v>
                </c:pt>
                <c:pt idx="4">
                  <c:v>5.6050899999999988</c:v>
                </c:pt>
                <c:pt idx="5">
                  <c:v>6.2356800000000003</c:v>
                </c:pt>
                <c:pt idx="6">
                  <c:v>5.4383400000000011</c:v>
                </c:pt>
                <c:pt idx="7">
                  <c:v>6.42</c:v>
                </c:pt>
                <c:pt idx="8">
                  <c:v>4.1499999999999995</c:v>
                </c:pt>
                <c:pt idx="9">
                  <c:v>3.8472629999999994</c:v>
                </c:pt>
                <c:pt idx="10">
                  <c:v>3.7143600000000001</c:v>
                </c:pt>
                <c:pt idx="11">
                  <c:v>4.0281879999999992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9FF-4F6D-A255-5464C4BBFF29}"/>
            </c:ext>
          </c:extLst>
        </c:ser>
        <c:ser>
          <c:idx val="9"/>
          <c:order val="9"/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PL_Obs!$H$12:$S$12</c:f>
              <c:numCache>
                <c:formatCode>General</c:formatCode>
                <c:ptCount val="12"/>
                <c:pt idx="1">
                  <c:v>4.3032000000000004</c:v>
                </c:pt>
                <c:pt idx="2">
                  <c:v>4.2489600000000003</c:v>
                </c:pt>
                <c:pt idx="3">
                  <c:v>3.4962199999999997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9FF-4F6D-A255-5464C4BBFF29}"/>
            </c:ext>
          </c:extLst>
        </c:ser>
        <c:ser>
          <c:idx val="10"/>
          <c:order val="10"/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PL_Obs!$H$13:$S$13</c:f>
              <c:numCache>
                <c:formatCode>General</c:formatCode>
                <c:ptCount val="12"/>
                <c:pt idx="2">
                  <c:v>5.1677299999999988</c:v>
                </c:pt>
                <c:pt idx="4">
                  <c:v>6.40001</c:v>
                </c:pt>
                <c:pt idx="5">
                  <c:v>6.1079299999999987</c:v>
                </c:pt>
                <c:pt idx="6">
                  <c:v>4.6482200000000002</c:v>
                </c:pt>
                <c:pt idx="7">
                  <c:v>5.25</c:v>
                </c:pt>
                <c:pt idx="9">
                  <c:v>5.0335770000000002</c:v>
                </c:pt>
                <c:pt idx="10">
                  <c:v>5.2570730000000001</c:v>
                </c:pt>
                <c:pt idx="11">
                  <c:v>3.5247989999999998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9FF-4F6D-A255-5464C4BBFF29}"/>
            </c:ext>
          </c:extLst>
        </c:ser>
        <c:ser>
          <c:idx val="11"/>
          <c:order val="11"/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PL_Obs!$H$14:$S$14</c:f>
              <c:numCache>
                <c:formatCode>General</c:formatCode>
                <c:ptCount val="12"/>
                <c:pt idx="3">
                  <c:v>14.141999999999999</c:v>
                </c:pt>
                <c:pt idx="4">
                  <c:v>14.4886</c:v>
                </c:pt>
                <c:pt idx="5">
                  <c:v>10.535300000000001</c:v>
                </c:pt>
                <c:pt idx="6">
                  <c:v>10.5122</c:v>
                </c:pt>
                <c:pt idx="7">
                  <c:v>9.61</c:v>
                </c:pt>
                <c:pt idx="8">
                  <c:v>9.19</c:v>
                </c:pt>
                <c:pt idx="9">
                  <c:v>7.9072389999999997</c:v>
                </c:pt>
                <c:pt idx="10">
                  <c:v>6.872927999999999</c:v>
                </c:pt>
                <c:pt idx="11">
                  <c:v>9.261705000000001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9FF-4F6D-A255-5464C4BBFF29}"/>
            </c:ext>
          </c:extLst>
        </c:ser>
        <c:ser>
          <c:idx val="12"/>
          <c:order val="12"/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PL_Obs!$H$15:$S$15</c:f>
              <c:numCache>
                <c:formatCode>General</c:formatCode>
                <c:ptCount val="12"/>
                <c:pt idx="4">
                  <c:v>4.0039299999999995</c:v>
                </c:pt>
                <c:pt idx="5">
                  <c:v>7.0472099999999998</c:v>
                </c:pt>
                <c:pt idx="6">
                  <c:v>4.8329799999999992</c:v>
                </c:pt>
                <c:pt idx="7">
                  <c:v>7.96</c:v>
                </c:pt>
                <c:pt idx="8">
                  <c:v>5.44</c:v>
                </c:pt>
                <c:pt idx="9">
                  <c:v>3.8360339999999997</c:v>
                </c:pt>
                <c:pt idx="10">
                  <c:v>4.2216490000000011</c:v>
                </c:pt>
                <c:pt idx="11">
                  <c:v>5.1854309999999995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9FF-4F6D-A255-5464C4BBFF29}"/>
            </c:ext>
          </c:extLst>
        </c:ser>
        <c:ser>
          <c:idx val="13"/>
          <c:order val="13"/>
          <c:spPr>
            <a:ln w="317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PL_Obs!$H$2:$S$2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PL_Obs!$H$1:$S$1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9FF-4F6D-A255-5464C4BBF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582272"/>
        <c:axId val="70583808"/>
      </c:lineChart>
      <c:catAx>
        <c:axId val="705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583808"/>
        <c:crosses val="autoZero"/>
        <c:auto val="1"/>
        <c:lblAlgn val="ctr"/>
        <c:lblOffset val="100"/>
        <c:noMultiLvlLbl val="0"/>
      </c:catAx>
      <c:valAx>
        <c:axId val="70583808"/>
        <c:scaling>
          <c:logBase val="10"/>
          <c:orientation val="minMax"/>
          <c:max val="20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B(a)P in air, ng/m</a:t>
                </a:r>
                <a:r>
                  <a:rPr lang="en-US" b="1" baseline="30000"/>
                  <a:t>3</a:t>
                </a:r>
                <a:endParaRPr lang="ru-RU" b="1" baseline="30000"/>
              </a:p>
            </c:rich>
          </c:tx>
          <c:layout>
            <c:manualLayout>
              <c:xMode val="edge"/>
              <c:yMode val="edge"/>
              <c:x val="2.5091143963521533E-2"/>
              <c:y val="0.2066293766923642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58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78621041721457"/>
          <c:y val="7.5382503792530531E-2"/>
          <c:w val="0.80382799890681644"/>
          <c:h val="0.76482169086662344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IT_Obs!$H$3:$S$3</c:f>
              <c:numCache>
                <c:formatCode>General</c:formatCode>
                <c:ptCount val="12"/>
                <c:pt idx="0">
                  <c:v>0.32666700000000015</c:v>
                </c:pt>
                <c:pt idx="1">
                  <c:v>0.372145</c:v>
                </c:pt>
                <c:pt idx="2">
                  <c:v>0.42788100000000007</c:v>
                </c:pt>
                <c:pt idx="3">
                  <c:v>0.38000000000000006</c:v>
                </c:pt>
                <c:pt idx="4">
                  <c:v>0.37998700000000007</c:v>
                </c:pt>
                <c:pt idx="6">
                  <c:v>0.32977200000000007</c:v>
                </c:pt>
                <c:pt idx="7">
                  <c:v>0.29000000000000004</c:v>
                </c:pt>
                <c:pt idx="8">
                  <c:v>0.33300000000000007</c:v>
                </c:pt>
                <c:pt idx="9">
                  <c:v>0.3595620000000001</c:v>
                </c:pt>
                <c:pt idx="10">
                  <c:v>0.33910600000000007</c:v>
                </c:pt>
                <c:pt idx="11">
                  <c:v>0.23232800000000001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2B-46E4-AAD5-B7A559AFA787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IT_Obs!$H$4:$S$4</c:f>
              <c:numCache>
                <c:formatCode>General</c:formatCode>
                <c:ptCount val="12"/>
                <c:pt idx="2">
                  <c:v>0.61336400000000002</c:v>
                </c:pt>
                <c:pt idx="3">
                  <c:v>0.61557899999999999</c:v>
                </c:pt>
                <c:pt idx="4">
                  <c:v>0.92328599999999994</c:v>
                </c:pt>
                <c:pt idx="5">
                  <c:v>0.73614500000000016</c:v>
                </c:pt>
                <c:pt idx="6">
                  <c:v>0.51759199999999994</c:v>
                </c:pt>
                <c:pt idx="7">
                  <c:v>0.56000000000000005</c:v>
                </c:pt>
                <c:pt idx="9">
                  <c:v>0.54502700000000004</c:v>
                </c:pt>
                <c:pt idx="10">
                  <c:v>0.61645499999999998</c:v>
                </c:pt>
                <c:pt idx="11">
                  <c:v>0.50573999999999997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2B-46E4-AAD5-B7A559AFA787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IT_Obs!$H$5:$S$5</c:f>
              <c:numCache>
                <c:formatCode>General</c:formatCode>
                <c:ptCount val="12"/>
                <c:pt idx="0">
                  <c:v>1.3245499999999999</c:v>
                </c:pt>
                <c:pt idx="1">
                  <c:v>1.5433999999999999</c:v>
                </c:pt>
                <c:pt idx="2">
                  <c:v>1.1858899999999999</c:v>
                </c:pt>
                <c:pt idx="3">
                  <c:v>1.0916699999999997</c:v>
                </c:pt>
                <c:pt idx="4">
                  <c:v>1.0209999999999997</c:v>
                </c:pt>
                <c:pt idx="5">
                  <c:v>1.32222</c:v>
                </c:pt>
                <c:pt idx="6">
                  <c:v>1.0757199999999998</c:v>
                </c:pt>
                <c:pt idx="7">
                  <c:v>0.98</c:v>
                </c:pt>
                <c:pt idx="8">
                  <c:v>1.1100000000000001</c:v>
                </c:pt>
                <c:pt idx="9">
                  <c:v>0.96065500000000015</c:v>
                </c:pt>
                <c:pt idx="10">
                  <c:v>1.075758</c:v>
                </c:pt>
                <c:pt idx="11">
                  <c:v>0.67260200000000014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2B-46E4-AAD5-B7A559AFA787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IT_Obs!$H$6:$S$6</c:f>
              <c:numCache>
                <c:formatCode>General</c:formatCode>
                <c:ptCount val="12"/>
                <c:pt idx="2">
                  <c:v>6.0880200000000009E-2</c:v>
                </c:pt>
                <c:pt idx="3">
                  <c:v>0.10975799999999998</c:v>
                </c:pt>
                <c:pt idx="4">
                  <c:v>0.14263899999999999</c:v>
                </c:pt>
                <c:pt idx="5">
                  <c:v>8.5000000000000006E-2</c:v>
                </c:pt>
                <c:pt idx="6">
                  <c:v>6.043720000000001E-2</c:v>
                </c:pt>
                <c:pt idx="7">
                  <c:v>6.0000000000000005E-2</c:v>
                </c:pt>
                <c:pt idx="9">
                  <c:v>6.1290999999999998E-2</c:v>
                </c:pt>
                <c:pt idx="10">
                  <c:v>6.7230999999999999E-2</c:v>
                </c:pt>
                <c:pt idx="11">
                  <c:v>6.7056000000000018E-2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2B-46E4-AAD5-B7A559AFA787}"/>
            </c:ext>
          </c:extLst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IT_Obs!$H$7:$S$7</c:f>
              <c:numCache>
                <c:formatCode>General</c:formatCode>
                <c:ptCount val="12"/>
                <c:pt idx="1">
                  <c:v>0.26598200000000005</c:v>
                </c:pt>
                <c:pt idx="2">
                  <c:v>0.37903400000000004</c:v>
                </c:pt>
                <c:pt idx="3">
                  <c:v>0.46151700000000001</c:v>
                </c:pt>
                <c:pt idx="4">
                  <c:v>0.54692700000000005</c:v>
                </c:pt>
                <c:pt idx="5">
                  <c:v>0.52193599999999996</c:v>
                </c:pt>
                <c:pt idx="6">
                  <c:v>0.38380400000000009</c:v>
                </c:pt>
                <c:pt idx="7">
                  <c:v>0.30000000000000004</c:v>
                </c:pt>
                <c:pt idx="9">
                  <c:v>0.38464700000000002</c:v>
                </c:pt>
                <c:pt idx="10">
                  <c:v>0.40861500000000001</c:v>
                </c:pt>
                <c:pt idx="11">
                  <c:v>0.19714200000000001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2B-46E4-AAD5-B7A559AFA787}"/>
            </c:ext>
          </c:extLst>
        </c:ser>
        <c:ser>
          <c:idx val="5"/>
          <c:order val="5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IT_Obs!$H$8:$S$8</c:f>
              <c:numCache>
                <c:formatCode>General</c:formatCode>
                <c:ptCount val="12"/>
                <c:pt idx="2">
                  <c:v>5.5706300000000007E-2</c:v>
                </c:pt>
                <c:pt idx="3">
                  <c:v>9.0000000000000011E-2</c:v>
                </c:pt>
                <c:pt idx="4">
                  <c:v>8.4198100000000026E-2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2B-46E4-AAD5-B7A559AFA787}"/>
            </c:ext>
          </c:extLst>
        </c:ser>
        <c:ser>
          <c:idx val="6"/>
          <c:order val="6"/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IT_Obs!$H$9:$R$9</c:f>
              <c:numCache>
                <c:formatCode>General</c:formatCode>
                <c:ptCount val="11"/>
                <c:pt idx="2">
                  <c:v>0.32847900000000008</c:v>
                </c:pt>
                <c:pt idx="3">
                  <c:v>0.38583300000000009</c:v>
                </c:pt>
                <c:pt idx="4">
                  <c:v>0.447357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2B-46E4-AAD5-B7A559AFA787}"/>
            </c:ext>
          </c:extLst>
        </c:ser>
        <c:ser>
          <c:idx val="7"/>
          <c:order val="7"/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IT_Obs!$H$10:$R$10</c:f>
              <c:numCache>
                <c:formatCode>General</c:formatCode>
                <c:ptCount val="11"/>
                <c:pt idx="4">
                  <c:v>2.4510199999999998</c:v>
                </c:pt>
                <c:pt idx="5">
                  <c:v>2.29983</c:v>
                </c:pt>
                <c:pt idx="7">
                  <c:v>1.45</c:v>
                </c:pt>
                <c:pt idx="9">
                  <c:v>2.0501499999999995</c:v>
                </c:pt>
                <c:pt idx="10">
                  <c:v>2.1045389999999999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02B-46E4-AAD5-B7A559AFA787}"/>
            </c:ext>
          </c:extLst>
        </c:ser>
        <c:ser>
          <c:idx val="8"/>
          <c:order val="8"/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IT_Obs!$H$11:$S$11</c:f>
              <c:numCache>
                <c:formatCode>General</c:formatCode>
                <c:ptCount val="12"/>
                <c:pt idx="4">
                  <c:v>3.7008299999999998</c:v>
                </c:pt>
                <c:pt idx="6">
                  <c:v>2.3174999999999994</c:v>
                </c:pt>
                <c:pt idx="7">
                  <c:v>1.9500000000000002</c:v>
                </c:pt>
                <c:pt idx="8">
                  <c:v>3.18</c:v>
                </c:pt>
                <c:pt idx="9">
                  <c:v>3.6354639999999994</c:v>
                </c:pt>
                <c:pt idx="10">
                  <c:v>1.7284929999999998</c:v>
                </c:pt>
                <c:pt idx="11">
                  <c:v>1.2401089999999999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02B-46E4-AAD5-B7A559AFA787}"/>
            </c:ext>
          </c:extLst>
        </c:ser>
        <c:ser>
          <c:idx val="9"/>
          <c:order val="9"/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IT_Obs!$H$12:$S$12</c:f>
              <c:numCache>
                <c:formatCode>General</c:formatCode>
                <c:ptCount val="12"/>
                <c:pt idx="3">
                  <c:v>0.63302300000000011</c:v>
                </c:pt>
                <c:pt idx="4">
                  <c:v>0.78611900000000001</c:v>
                </c:pt>
                <c:pt idx="5">
                  <c:v>0.67899600000000015</c:v>
                </c:pt>
                <c:pt idx="7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02B-46E4-AAD5-B7A559AFA787}"/>
            </c:ext>
          </c:extLst>
        </c:ser>
        <c:ser>
          <c:idx val="10"/>
          <c:order val="10"/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IT_Obs!$H$13:$S$13</c:f>
              <c:numCache>
                <c:formatCode>General</c:formatCode>
                <c:ptCount val="12"/>
                <c:pt idx="2">
                  <c:v>1.85931</c:v>
                </c:pt>
                <c:pt idx="3">
                  <c:v>1.78257</c:v>
                </c:pt>
                <c:pt idx="4">
                  <c:v>1.6600299999999999</c:v>
                </c:pt>
                <c:pt idx="5">
                  <c:v>1.24485</c:v>
                </c:pt>
                <c:pt idx="6">
                  <c:v>1.4014299999999997</c:v>
                </c:pt>
                <c:pt idx="7">
                  <c:v>1.37</c:v>
                </c:pt>
                <c:pt idx="9">
                  <c:v>1.324398</c:v>
                </c:pt>
                <c:pt idx="10">
                  <c:v>1.4034169999999997</c:v>
                </c:pt>
                <c:pt idx="11">
                  <c:v>1.0182420000000001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02B-46E4-AAD5-B7A559AFA787}"/>
            </c:ext>
          </c:extLst>
        </c:ser>
        <c:ser>
          <c:idx val="11"/>
          <c:order val="11"/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IT_Obs!$H$14:$S$14</c:f>
              <c:numCache>
                <c:formatCode>General</c:formatCode>
                <c:ptCount val="12"/>
                <c:pt idx="3">
                  <c:v>1.9863500000000003</c:v>
                </c:pt>
                <c:pt idx="4">
                  <c:v>2.1775799999999998</c:v>
                </c:pt>
                <c:pt idx="5">
                  <c:v>2.4170399999999996</c:v>
                </c:pt>
                <c:pt idx="7">
                  <c:v>1.58</c:v>
                </c:pt>
                <c:pt idx="9">
                  <c:v>2.0928029999999995</c:v>
                </c:pt>
                <c:pt idx="10">
                  <c:v>1.9821050000000002</c:v>
                </c:pt>
                <c:pt idx="11">
                  <c:v>1.7593979999999998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02B-46E4-AAD5-B7A559AFA787}"/>
            </c:ext>
          </c:extLst>
        </c:ser>
        <c:ser>
          <c:idx val="12"/>
          <c:order val="12"/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IT_Obs!$H$15:$S$15</c:f>
              <c:numCache>
                <c:formatCode>General</c:formatCode>
                <c:ptCount val="12"/>
                <c:pt idx="0">
                  <c:v>0.3660000000000001</c:v>
                </c:pt>
                <c:pt idx="1">
                  <c:v>0.61044399999999999</c:v>
                </c:pt>
                <c:pt idx="2">
                  <c:v>0.42664300000000011</c:v>
                </c:pt>
                <c:pt idx="3">
                  <c:v>0.43083300000000002</c:v>
                </c:pt>
                <c:pt idx="4">
                  <c:v>0.50771199999999994</c:v>
                </c:pt>
                <c:pt idx="6">
                  <c:v>0.48571600000000004</c:v>
                </c:pt>
                <c:pt idx="7">
                  <c:v>0.4</c:v>
                </c:pt>
                <c:pt idx="8">
                  <c:v>0.43700000000000006</c:v>
                </c:pt>
                <c:pt idx="9">
                  <c:v>0.44289600000000001</c:v>
                </c:pt>
                <c:pt idx="10">
                  <c:v>0.49968200000000007</c:v>
                </c:pt>
                <c:pt idx="11">
                  <c:v>0.29232800000000009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02B-46E4-AAD5-B7A559AFA787}"/>
            </c:ext>
          </c:extLst>
        </c:ser>
        <c:ser>
          <c:idx val="13"/>
          <c:order val="13"/>
          <c:spPr>
            <a:ln w="317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IT_Obs!$H$2:$S$2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IT_Obs!$H$1:$S$1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02B-46E4-AAD5-B7A559AFA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961792"/>
        <c:axId val="70988160"/>
      </c:lineChart>
      <c:catAx>
        <c:axId val="7096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988160"/>
        <c:crosses val="autoZero"/>
        <c:auto val="1"/>
        <c:lblAlgn val="ctr"/>
        <c:lblOffset val="100"/>
        <c:noMultiLvlLbl val="0"/>
      </c:catAx>
      <c:valAx>
        <c:axId val="7098816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B(a)P in air, ng/m</a:t>
                </a:r>
                <a:r>
                  <a:rPr lang="en-US" b="1" baseline="30000">
                    <a:solidFill>
                      <a:sysClr val="windowText" lastClr="000000"/>
                    </a:solidFill>
                  </a:rPr>
                  <a:t>3</a:t>
                </a:r>
                <a:endParaRPr lang="ru-RU" b="1" baseline="300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336607727570401E-2"/>
              <c:y val="0.1929726215415733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96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33921342346941413"/>
          <c:y val="0.64370921524717695"/>
          <c:w val="0.46956195308592324"/>
          <c:h val="0.17741337378699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rgbClr val="00B0F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FE-441A-B607-DAE775F6C3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FE-441A-B607-DAE775F6C3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FE-441A-B607-DAE775F6C35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FE-441A-B607-DAE775F6C35B}"/>
              </c:ext>
            </c:extLst>
          </c:dPt>
          <c:cat>
            <c:strRef>
              <c:f>Лист1!$C$39005:$R$39005</c:f>
              <c:strCache>
                <c:ptCount val="16"/>
                <c:pt idx="0">
                  <c:v>DahA</c:v>
                </c:pt>
                <c:pt idx="1">
                  <c:v>BbF</c:v>
                </c:pt>
                <c:pt idx="2">
                  <c:v>BaP</c:v>
                </c:pt>
                <c:pt idx="3">
                  <c:v>IND</c:v>
                </c:pt>
                <c:pt idx="4">
                  <c:v>BkF</c:v>
                </c:pt>
                <c:pt idx="5">
                  <c:v>BaA</c:v>
                </c:pt>
                <c:pt idx="6">
                  <c:v>NAP</c:v>
                </c:pt>
                <c:pt idx="7">
                  <c:v>ANTH</c:v>
                </c:pt>
                <c:pt idx="8">
                  <c:v>BghiP</c:v>
                </c:pt>
                <c:pt idx="9">
                  <c:v>CHRY</c:v>
                </c:pt>
                <c:pt idx="10">
                  <c:v>PHEN</c:v>
                </c:pt>
                <c:pt idx="11">
                  <c:v>ACY</c:v>
                </c:pt>
                <c:pt idx="12">
                  <c:v>FLU</c:v>
                </c:pt>
                <c:pt idx="13">
                  <c:v>ACE</c:v>
                </c:pt>
                <c:pt idx="14">
                  <c:v>FLTH</c:v>
                </c:pt>
                <c:pt idx="15">
                  <c:v>PYR</c:v>
                </c:pt>
              </c:strCache>
            </c:strRef>
          </c:cat>
          <c:val>
            <c:numRef>
              <c:f>Лист1!$C$39006:$R$39006</c:f>
              <c:numCache>
                <c:formatCode>0.00E+00</c:formatCode>
                <c:ptCount val="16"/>
                <c:pt idx="0">
                  <c:v>39.320467900774901</c:v>
                </c:pt>
                <c:pt idx="1">
                  <c:v>20.119118395299314</c:v>
                </c:pt>
                <c:pt idx="2">
                  <c:v>18.366135916929331</c:v>
                </c:pt>
                <c:pt idx="3">
                  <c:v>5.2578488251821422</c:v>
                </c:pt>
                <c:pt idx="4">
                  <c:v>4.9994505742907975</c:v>
                </c:pt>
                <c:pt idx="5">
                  <c:v>4.0286450568429757</c:v>
                </c:pt>
                <c:pt idx="6">
                  <c:v>2.9751444309899342</c:v>
                </c:pt>
                <c:pt idx="7">
                  <c:v>1.4622803266835864</c:v>
                </c:pt>
                <c:pt idx="8">
                  <c:v>1.0168563661976144</c:v>
                </c:pt>
                <c:pt idx="9">
                  <c:v>0.80027102089364099</c:v>
                </c:pt>
                <c:pt idx="10">
                  <c:v>0.63768022560069959</c:v>
                </c:pt>
                <c:pt idx="11">
                  <c:v>0.36721102274103801</c:v>
                </c:pt>
                <c:pt idx="12">
                  <c:v>0.23893603673297256</c:v>
                </c:pt>
                <c:pt idx="13">
                  <c:v>0.20185182634824442</c:v>
                </c:pt>
                <c:pt idx="14">
                  <c:v>0.11908727495485874</c:v>
                </c:pt>
                <c:pt idx="15">
                  <c:v>8.9014799535194117E-2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FE-441A-B607-DAE775F6C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74857856"/>
        <c:axId val="74867840"/>
      </c:barChart>
      <c:catAx>
        <c:axId val="7485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867840"/>
        <c:crosses val="autoZero"/>
        <c:auto val="1"/>
        <c:lblAlgn val="ctr"/>
        <c:lblOffset val="100"/>
        <c:noMultiLvlLbl val="0"/>
      </c:catAx>
      <c:valAx>
        <c:axId val="7486784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Contribution. %</a:t>
                </a:r>
                <a:endParaRPr lang="ru-RU" b="1"/>
              </a:p>
            </c:rich>
          </c:tx>
          <c:layout>
            <c:manualLayout>
              <c:xMode val="edge"/>
              <c:yMode val="edge"/>
              <c:x val="1.7457719585379158E-2"/>
              <c:y val="0.2329465587634878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85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ES!$A$75</c:f>
              <c:strCache>
                <c:ptCount val="1"/>
                <c:pt idx="0">
                  <c:v>Previous estimate</c:v>
                </c:pt>
              </c:strCache>
            </c:strRef>
          </c:tx>
          <c:spPr>
            <a:ln w="44450"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ES!$B$71:$S$71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ES!$B$72:$S$72</c:f>
              <c:numCache>
                <c:formatCode>General</c:formatCode>
                <c:ptCount val="18"/>
                <c:pt idx="0">
                  <c:v>70.931410191225524</c:v>
                </c:pt>
                <c:pt idx="1">
                  <c:v>70.385266582402409</c:v>
                </c:pt>
                <c:pt idx="2">
                  <c:v>72.471645476851947</c:v>
                </c:pt>
                <c:pt idx="3">
                  <c:v>50.253616656079991</c:v>
                </c:pt>
                <c:pt idx="4">
                  <c:v>49.727851872259883</c:v>
                </c:pt>
                <c:pt idx="5">
                  <c:v>43.571936118809759</c:v>
                </c:pt>
                <c:pt idx="6">
                  <c:v>45.069759206590909</c:v>
                </c:pt>
                <c:pt idx="7">
                  <c:v>41.569144860161806</c:v>
                </c:pt>
                <c:pt idx="8">
                  <c:v>42.509282523770558</c:v>
                </c:pt>
                <c:pt idx="9">
                  <c:v>44.85262959047423</c:v>
                </c:pt>
                <c:pt idx="10">
                  <c:v>46.232362918799545</c:v>
                </c:pt>
                <c:pt idx="11">
                  <c:v>45.793127881857529</c:v>
                </c:pt>
                <c:pt idx="12">
                  <c:v>44.435244076534154</c:v>
                </c:pt>
                <c:pt idx="13">
                  <c:v>47.353807911693337</c:v>
                </c:pt>
                <c:pt idx="14">
                  <c:v>44.411800123873228</c:v>
                </c:pt>
                <c:pt idx="15">
                  <c:v>44.197896266284651</c:v>
                </c:pt>
                <c:pt idx="16">
                  <c:v>41.518148771990901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F5-456D-AC9D-A3A79BF6CC9C}"/>
            </c:ext>
          </c:extLst>
        </c:ser>
        <c:ser>
          <c:idx val="1"/>
          <c:order val="1"/>
          <c:tx>
            <c:strRef>
              <c:f>ES!$A$76</c:f>
              <c:strCache>
                <c:ptCount val="1"/>
                <c:pt idx="0">
                  <c:v>Refined estimate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ES!$B$71:$S$71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ES!$B$73:$S$73</c:f>
              <c:numCache>
                <c:formatCode>General</c:formatCode>
                <c:ptCount val="18"/>
                <c:pt idx="0">
                  <c:v>28.076930194137624</c:v>
                </c:pt>
                <c:pt idx="1">
                  <c:v>26.297973070703865</c:v>
                </c:pt>
                <c:pt idx="2">
                  <c:v>29.458701046481121</c:v>
                </c:pt>
                <c:pt idx="3">
                  <c:v>27.088604683741284</c:v>
                </c:pt>
                <c:pt idx="4">
                  <c:v>26.226781103650985</c:v>
                </c:pt>
                <c:pt idx="5">
                  <c:v>27.766585320292513</c:v>
                </c:pt>
                <c:pt idx="6">
                  <c:v>27.662336130986883</c:v>
                </c:pt>
                <c:pt idx="7">
                  <c:v>27.132640724427954</c:v>
                </c:pt>
                <c:pt idx="8">
                  <c:v>29.316145348715906</c:v>
                </c:pt>
                <c:pt idx="9">
                  <c:v>29.724461734036144</c:v>
                </c:pt>
                <c:pt idx="10">
                  <c:v>30.227351724590289</c:v>
                </c:pt>
                <c:pt idx="11">
                  <c:v>25.568068882581318</c:v>
                </c:pt>
                <c:pt idx="12">
                  <c:v>30.854791850901066</c:v>
                </c:pt>
                <c:pt idx="13">
                  <c:v>26.237879835541367</c:v>
                </c:pt>
                <c:pt idx="14">
                  <c:v>28.691618757548603</c:v>
                </c:pt>
                <c:pt idx="15">
                  <c:v>31.76144892949571</c:v>
                </c:pt>
                <c:pt idx="16">
                  <c:v>28.098345856277607</c:v>
                </c:pt>
                <c:pt idx="17">
                  <c:v>27.823930702602478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F5-456D-AC9D-A3A79BF6C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871936"/>
        <c:axId val="74873472"/>
      </c:lineChart>
      <c:catAx>
        <c:axId val="7487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74873472"/>
        <c:crosses val="autoZero"/>
        <c:auto val="1"/>
        <c:lblAlgn val="ctr"/>
        <c:lblOffset val="100"/>
        <c:noMultiLvlLbl val="0"/>
      </c:catAx>
      <c:valAx>
        <c:axId val="74873472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B(a)P, tonnes/year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3734816808906737E-2"/>
              <c:y val="0.230523189837079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487193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0.58569</cdr:x>
      <cdr:y>0.34254</cdr:y>
    </cdr:from>
    <cdr:to>
      <cdr:x>0.90693</cdr:x>
      <cdr:y>0.59871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53365" y="1057098"/>
          <a:ext cx="1181100" cy="790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400" dirty="0">
              <a:solidFill>
                <a:schemeClr val="bg1"/>
              </a:solidFill>
            </a:rPr>
            <a:t>Residential Combustion
61%</a:t>
          </a:r>
        </a:p>
      </cdr:txBody>
    </cdr:sp>
  </cdr:relSizeAnchor>
  <cdr:relSizeAnchor xmlns:cdr="http://schemas.openxmlformats.org/drawingml/2006/chartDrawing">
    <cdr:from>
      <cdr:x>0.03387</cdr:x>
      <cdr:y>0.29933</cdr:y>
    </cdr:from>
    <cdr:to>
      <cdr:x>0.27481</cdr:x>
      <cdr:y>0.46291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4538" y="923748"/>
          <a:ext cx="885826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200" dirty="0"/>
            <a:t>Agriculture
6%</a:t>
          </a:r>
        </a:p>
        <a:p xmlns:a="http://schemas.openxmlformats.org/drawingml/2006/main">
          <a:endParaRPr lang="ru-RU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0.5876</cdr:x>
      <cdr:y>0.32798</cdr:y>
    </cdr:from>
    <cdr:to>
      <cdr:x>0.8907</cdr:x>
      <cdr:y>0.59032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383" y="1012170"/>
          <a:ext cx="1114425" cy="809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400" dirty="0">
              <a:solidFill>
                <a:schemeClr val="bg1"/>
              </a:solidFill>
            </a:rPr>
            <a:t>Residential Combustion
40%</a:t>
          </a:r>
          <a:endParaRPr lang="en-US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56A07-F7C8-4C51-86A7-7DCD1A29E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4B224A-1D33-4C67-982E-72EF93054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61943-9D04-4E09-BBA8-E637E543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0B852A-4488-40A6-B6E3-586D176F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F2AF5-486F-44F7-A778-A346CE72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D7893-4145-41D0-B34B-39DF571F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873E3-EF9A-408D-A0EA-AD67AEB14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EA9E62-F920-4B18-A1CB-72013D06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79C3A-8E29-4DE3-86C4-80184136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C4E38-6F0D-40BA-9EA8-4CB55223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1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35E666-B37E-40F6-B6E2-BC81C854C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D84026-7576-4597-AAC2-E4E9DB2AE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A2CFC-F388-42A5-B4C3-2EE36F3E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E2D8D-AEDC-43D3-9D5F-70AA6F00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CFD898-6FCA-4ADD-A8F5-4EC64E91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0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7680D-AE51-4070-AC64-75AE5EFE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64F1F-B53B-4863-A60B-A8001CC76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125F4-5292-4FAA-8EC3-310B3C8F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5DE7F-35AE-463A-89C7-8792B257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869C8-A4D2-46B8-B5E9-4E99B32B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4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0AB67-5D86-4BC7-8221-CEC563D7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4EF6CE-E4E7-4345-8871-DF04002E5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DEA790-7F88-4CE0-9E97-B7DBDA88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FA143-A8D7-425D-9A90-9B049593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0530B-7B43-4F57-AC99-2883B55A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5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9B34C-E602-478F-9056-FC0AA044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3E1D6-0FA2-4BAD-9CCA-52B92F6EB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807A7F-2BA4-4A51-B3C8-FDC720E57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DABA5F-C7F9-4947-B02D-56F63ECB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4E5651-7559-4BDC-8A65-33B9FAA6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22411E-A8E6-4409-AC7E-13A42F1E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7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82B02-F9DB-49C3-969F-11F36152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9B8CBD-0ED2-44D2-8DC8-B0349F77B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667985-972B-4C80-B1DB-7D01A468E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18114D-142C-4269-A897-B069A0A75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556194-0508-4959-A002-37BEC5272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8D52C6-250E-4432-A2E3-F28FCCEA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DC1AFB-EAAB-478C-8AFF-8EFD9E7E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6C0528-B01F-408C-9E85-AD367017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9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27916-AD91-4A64-A8CC-25844C36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011070-AB12-49B1-9154-38504AB5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848D49-8917-4948-A86E-88E0C8D6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98A4E8-CD50-474D-B4EB-A033FB4C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917E73-2EC6-4A65-BFEF-E864153BE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B9BD66-A670-4C04-9578-CF2B091D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99715B-2A0D-4BDD-A0E7-1462AF24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0F5BC-BDDB-40CA-90A1-49CE1576A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F76F1A-E4EE-4D5A-BC49-DCCF98300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8E693E-497D-4D2E-804F-4CDE331F8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680450-C16D-4B84-9034-9EC555FF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6450A2-7CC8-4D3C-8F3D-9AFD90F0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EA1476-F90E-4995-B898-375FFA01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6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5B961-699E-4DEB-9341-0557ED40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D5E7A4-3478-44DF-AF0F-A9CBDE1CC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899ACE-D62E-4328-BDB4-E2A667C12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E6E3CB-0881-447B-B6CA-48B450EA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404-4356-4372-8F5B-54F7415B7D8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F64A4E-0830-4807-B895-D8E85866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5E3EEE-35CD-4D46-AF7A-BD864634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9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320C3-93E2-46C5-890E-35C0C29C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D1D77-0D4E-498B-90A4-828227298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CB43B6-A48F-4B09-A178-701F581C3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C404-4356-4372-8F5B-54F7415B7D81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3D691D-4A81-4730-804D-7C70D5397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2766D6-6671-4F8E-984B-AD0ED3DB6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04934-A2C5-4379-9076-F5208F24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>
            <a:extLst>
              <a:ext uri="{FF2B5EF4-FFF2-40B4-BE49-F238E27FC236}">
                <a16:creationId xmlns:a16="http://schemas.microsoft.com/office/drawing/2014/main" id="{3E3B4660-E94E-46D3-A816-76578BA6C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16" y="1752600"/>
            <a:ext cx="11900170" cy="1331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000099"/>
                </a:solidFill>
                <a:latin typeface="Tahoma" pitchFamily="34" charset="0"/>
              </a:rPr>
              <a:t>Assessment of PAH pollution levels, key sources and trends</a:t>
            </a:r>
            <a:endParaRPr lang="ru-RU" sz="32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0FE33D2-3FC5-49CF-89DC-122B5D79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983" y="3904034"/>
            <a:ext cx="8476034" cy="6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120000"/>
            </a:pPr>
            <a:r>
              <a:rPr lang="en-US" altLang="ru-RU" sz="2400" dirty="0">
                <a:latin typeface="Calibri" pitchFamily="34" charset="0"/>
              </a:rPr>
              <a:t>A. Gusev, N. </a:t>
            </a:r>
            <a:r>
              <a:rPr lang="en-US" altLang="ru-RU" sz="2400" dirty="0" err="1">
                <a:latin typeface="Calibri" pitchFamily="34" charset="0"/>
              </a:rPr>
              <a:t>Batrakova</a:t>
            </a:r>
            <a:r>
              <a:rPr lang="en-US" altLang="ru-RU" sz="2400" dirty="0">
                <a:latin typeface="Calibri" pitchFamily="34" charset="0"/>
              </a:rPr>
              <a:t>, V. </a:t>
            </a:r>
            <a:r>
              <a:rPr lang="en-US" altLang="ru-RU" sz="2400" dirty="0" err="1">
                <a:latin typeface="Calibri" pitchFamily="34" charset="0"/>
              </a:rPr>
              <a:t>Shatalov</a:t>
            </a:r>
            <a:r>
              <a:rPr lang="en-US" altLang="ru-RU" sz="2400" dirty="0">
                <a:latin typeface="Calibri" pitchFamily="34" charset="0"/>
              </a:rPr>
              <a:t>, O. </a:t>
            </a:r>
            <a:r>
              <a:rPr lang="en-US" altLang="ru-RU" sz="2400" dirty="0" err="1">
                <a:latin typeface="Calibri" pitchFamily="34" charset="0"/>
              </a:rPr>
              <a:t>Rozovskaya</a:t>
            </a:r>
            <a:endParaRPr lang="en-US" altLang="ru-RU" sz="2400" dirty="0">
              <a:latin typeface="Calibri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7C4A6453-B0DB-408B-B7C1-3398409A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735456"/>
            <a:ext cx="1190017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Calibri" pitchFamily="34" charset="0"/>
                <a:ea typeface="PMingLiU" pitchFamily="18" charset="-120"/>
              </a:rPr>
              <a:t>24th meeting of the Joint Convention/WHO Task Force on the Health Aspects of Long-range	 Transboundary Air Pollution, Bonn, Germany (virtual meeting)</a:t>
            </a:r>
          </a:p>
          <a:p>
            <a:pPr algn="ctr"/>
            <a:r>
              <a:rPr lang="en-US" sz="2400" dirty="0">
                <a:latin typeface="Calibri" pitchFamily="34" charset="0"/>
                <a:ea typeface="PMingLiU" pitchFamily="18" charset="-120"/>
              </a:rPr>
              <a:t>10–11 May 2021</a:t>
            </a:r>
          </a:p>
          <a:p>
            <a:pPr algn="ctr"/>
            <a:endParaRPr lang="ru-RU" sz="2400" dirty="0">
              <a:latin typeface="Calibri" pitchFamily="34" charset="0"/>
              <a:ea typeface="PMingLiU" pitchFamily="18" charset="-120"/>
            </a:endParaRP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03216" y="5396386"/>
            <a:ext cx="998537" cy="863600"/>
            <a:chOff x="92" y="3959"/>
            <a:chExt cx="384" cy="333"/>
          </a:xfrm>
        </p:grpSpPr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16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0113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00000000-0008-0000-0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413539"/>
              </p:ext>
            </p:extLst>
          </p:nvPr>
        </p:nvGraphicFramePr>
        <p:xfrm>
          <a:off x="6649047" y="4256146"/>
          <a:ext cx="3920729" cy="223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8">
            <a:extLst>
              <a:ext uri="{FF2B5EF4-FFF2-40B4-BE49-F238E27FC236}">
                <a16:creationId xmlns:a16="http://schemas.microsoft.com/office/drawing/2014/main" id="{40D7F910-BC0A-4695-BA5D-3E59920A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36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Research to improve PAH pollution assessment</a:t>
            </a:r>
            <a:endParaRPr lang="en-GB" dirty="0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B12BBE61-82AB-40C8-BECA-30D9192C2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5695"/>
            <a:ext cx="12191999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/>
              <a:t>National scale studies on B(a)P (Spain, France, Poland) 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9AF88C17-8473-49E8-B378-2CD75139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749" y="1369259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Project domains</a:t>
            </a:r>
            <a:endParaRPr lang="ru-RU" sz="1600" dirty="0"/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23406813-E4EF-44FB-A308-BE2DD197F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662" y="1459429"/>
            <a:ext cx="6252321" cy="248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9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Past and on-going studies (2017-2021):</a:t>
            </a:r>
            <a:endParaRPr lang="en-US" sz="1900" b="1" dirty="0">
              <a:solidFill>
                <a:srgbClr val="7030A0"/>
              </a:solidFill>
            </a:endParaRP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900" dirty="0">
                <a:ea typeface="Tahoma" panose="020B0604030504040204" pitchFamily="34" charset="0"/>
                <a:cs typeface="Tahoma" panose="020B0604030504040204" pitchFamily="34" charset="0"/>
              </a:rPr>
              <a:t>Multi-model study of B(a)P pollution in Spain and France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  <a:tabLst>
                <a:tab pos="271463" algn="l"/>
              </a:tabLst>
            </a:pPr>
            <a:r>
              <a:rPr lang="en-US" sz="1900" dirty="0">
                <a:ea typeface="Tahoma" panose="020B0604030504040204" pitchFamily="34" charset="0"/>
                <a:cs typeface="Tahoma" panose="020B0604030504040204" pitchFamily="34" charset="0"/>
              </a:rPr>
              <a:t>Analysis and improvement of </a:t>
            </a:r>
            <a:r>
              <a:rPr lang="en-US" sz="19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B(a)P emissions from key sectors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>
                <a:ea typeface="Tahoma" panose="020B0604030504040204" pitchFamily="34" charset="0"/>
                <a:cs typeface="Tahoma" panose="020B0604030504040204" pitchFamily="34" charset="0"/>
              </a:rPr>
              <a:t>(agriculture, domestic heating)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  <a:tabLst>
                <a:tab pos="271463" algn="l"/>
              </a:tabLst>
            </a:pPr>
            <a:r>
              <a:rPr lang="en-US" sz="1900" dirty="0">
                <a:ea typeface="Tahoma" panose="020B0604030504040204" pitchFamily="34" charset="0"/>
                <a:cs typeface="Tahoma" panose="020B0604030504040204" pitchFamily="34" charset="0"/>
              </a:rPr>
              <a:t>Analysis of model parameterizations for B(a)P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900" dirty="0">
                <a:ea typeface="Tahoma" panose="020B0604030504040204" pitchFamily="34" charset="0"/>
                <a:cs typeface="Tahoma" panose="020B0604030504040204" pitchFamily="34" charset="0"/>
              </a:rPr>
              <a:t>Initiation of a new case study for Poland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00" dirty="0">
                <a:ea typeface="Tahoma" panose="020B0604030504040204" pitchFamily="34" charset="0"/>
                <a:cs typeface="Tahoma" panose="020B0604030504040204" pitchFamily="34" charset="0"/>
              </a:rPr>
              <a:t>(2020-2021)</a:t>
            </a:r>
            <a:endParaRPr lang="en-US" sz="1900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 Box 43">
            <a:extLst>
              <a:ext uri="{FF2B5EF4-FFF2-40B4-BE49-F238E27FC236}">
                <a16:creationId xmlns:a16="http://schemas.microsoft.com/office/drawing/2014/main" id="{07D7F5A0-52DF-4229-A60E-5D81F9B1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049" y="4626895"/>
            <a:ext cx="4904737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19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Refinement of B(a)P emissions (Spain):</a:t>
            </a:r>
            <a:endParaRPr lang="en-US" sz="1900" dirty="0"/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900" dirty="0">
                <a:ea typeface="Tahoma" panose="020B0604030504040204" pitchFamily="34" charset="0"/>
                <a:cs typeface="Tahoma" panose="020B0604030504040204" pitchFamily="34" charset="0"/>
              </a:rPr>
              <a:t>Updated total emission is </a:t>
            </a:r>
            <a:r>
              <a:rPr lang="en-US" sz="19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30-60% lower</a:t>
            </a:r>
            <a:r>
              <a:rPr lang="en-US" sz="19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71463" indent="-271463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900" dirty="0">
                <a:ea typeface="Tahoma" panose="020B0604030504040204" pitchFamily="34" charset="0"/>
                <a:cs typeface="Tahoma" panose="020B0604030504040204" pitchFamily="34" charset="0"/>
              </a:rPr>
              <a:t>The dominating sector changed from “Agriculture” to “</a:t>
            </a:r>
            <a:r>
              <a:rPr lang="en-US" sz="19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Residential combustion</a:t>
            </a:r>
            <a:r>
              <a:rPr lang="en-US" sz="1900" dirty="0"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DE2582A-6D0B-4C17-8953-CE2064BCBA3F}"/>
              </a:ext>
            </a:extLst>
          </p:cNvPr>
          <p:cNvGrpSpPr/>
          <p:nvPr/>
        </p:nvGrpSpPr>
        <p:grpSpPr>
          <a:xfrm>
            <a:off x="7601664" y="4026821"/>
            <a:ext cx="2743200" cy="1819418"/>
            <a:chOff x="5871089" y="4350671"/>
            <a:chExt cx="2743200" cy="1819418"/>
          </a:xfrm>
        </p:grpSpPr>
        <p:sp>
          <p:nvSpPr>
            <p:cNvPr id="30" name="Text Box 7">
              <a:extLst>
                <a:ext uri="{FF2B5EF4-FFF2-40B4-BE49-F238E27FC236}">
                  <a16:creationId xmlns:a16="http://schemas.microsoft.com/office/drawing/2014/main" id="{FF1775CF-717F-49AB-B4EB-717A949F7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1089" y="4350671"/>
              <a:ext cx="2743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B(a)P emissions in Spain</a:t>
              </a:r>
              <a:endParaRPr lang="ru-RU" sz="1600" dirty="0"/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C9B56ABF-10FF-4149-A857-7F441B1F019E}"/>
                </a:ext>
              </a:extLst>
            </p:cNvPr>
            <p:cNvGrpSpPr/>
            <p:nvPr/>
          </p:nvGrpSpPr>
          <p:grpSpPr>
            <a:xfrm>
              <a:off x="6707201" y="4986810"/>
              <a:ext cx="1891559" cy="1183279"/>
              <a:chOff x="6707201" y="4986810"/>
              <a:chExt cx="1891559" cy="118327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0375EB-A793-4D76-9E3E-8B630C3ACFA8}"/>
                  </a:ext>
                </a:extLst>
              </p:cNvPr>
              <p:cNvSpPr txBox="1"/>
              <p:nvPr/>
            </p:nvSpPr>
            <p:spPr>
              <a:xfrm>
                <a:off x="6850076" y="4986810"/>
                <a:ext cx="1748684" cy="33855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Previous estimates</a:t>
                </a:r>
              </a:p>
            </p:txBody>
          </p: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F3416D26-F722-4115-A325-57A471C9B671}"/>
                  </a:ext>
                </a:extLst>
              </p:cNvPr>
              <p:cNvCxnSpPr/>
              <p:nvPr/>
            </p:nvCxnSpPr>
            <p:spPr>
              <a:xfrm flipV="1">
                <a:off x="6707201" y="5170812"/>
                <a:ext cx="142875" cy="1"/>
              </a:xfrm>
              <a:prstGeom prst="line">
                <a:avLst/>
              </a:prstGeom>
              <a:ln w="317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6426751A-28CE-4890-95FC-E9BB216F0D94}"/>
                  </a:ext>
                </a:extLst>
              </p:cNvPr>
              <p:cNvCxnSpPr/>
              <p:nvPr/>
            </p:nvCxnSpPr>
            <p:spPr>
              <a:xfrm flipV="1">
                <a:off x="6710652" y="6170088"/>
                <a:ext cx="142875" cy="1"/>
              </a:xfrm>
              <a:prstGeom prst="line">
                <a:avLst/>
              </a:prstGeom>
              <a:ln w="3175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Рисунок 35" descr="pl-fr-es-domains.png">
            <a:extLst>
              <a:ext uri="{FF2B5EF4-FFF2-40B4-BE49-F238E27FC236}">
                <a16:creationId xmlns:a16="http://schemas.microsoft.com/office/drawing/2014/main" id="{D1C63967-EB21-4AFB-B480-C49373F762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3761" y="1743617"/>
            <a:ext cx="2453176" cy="210675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575F42-0AA6-4D84-AF4E-B4304D736416}"/>
              </a:ext>
            </a:extLst>
          </p:cNvPr>
          <p:cNvSpPr txBox="1"/>
          <p:nvPr/>
        </p:nvSpPr>
        <p:spPr>
          <a:xfrm>
            <a:off x="2056964" y="3359480"/>
            <a:ext cx="6912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Spain</a:t>
            </a:r>
            <a:endParaRPr lang="ru-RU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4E21F5-D2E8-49E7-ACAD-FDEEDAED6A5F}"/>
              </a:ext>
            </a:extLst>
          </p:cNvPr>
          <p:cNvSpPr txBox="1"/>
          <p:nvPr/>
        </p:nvSpPr>
        <p:spPr>
          <a:xfrm>
            <a:off x="2402599" y="3059993"/>
            <a:ext cx="6912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France</a:t>
            </a:r>
            <a:endParaRPr lang="ru-RU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CD310A-1ED4-45EA-A8D2-305C7DD5D2A7}"/>
              </a:ext>
            </a:extLst>
          </p:cNvPr>
          <p:cNvSpPr txBox="1"/>
          <p:nvPr/>
        </p:nvSpPr>
        <p:spPr>
          <a:xfrm>
            <a:off x="2660066" y="2756822"/>
            <a:ext cx="719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/>
              <a:t>Poland</a:t>
            </a:r>
            <a:endParaRPr lang="ru-RU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3055E0-22D7-4540-8D1E-F1F1377CF732}"/>
              </a:ext>
            </a:extLst>
          </p:cNvPr>
          <p:cNvSpPr txBox="1"/>
          <p:nvPr/>
        </p:nvSpPr>
        <p:spPr>
          <a:xfrm>
            <a:off x="8580651" y="5652094"/>
            <a:ext cx="1671676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Refined estimates</a:t>
            </a: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" y="6296025"/>
            <a:ext cx="572690" cy="495300"/>
            <a:chOff x="92" y="3959"/>
            <a:chExt cx="384" cy="333"/>
          </a:xfrm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/>
            </a:p>
          </p:txBody>
        </p:sp>
        <p:pic>
          <p:nvPicPr>
            <p:cNvPr id="28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0124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3">
            <a:extLst>
              <a:ext uri="{FF2B5EF4-FFF2-40B4-BE49-F238E27FC236}">
                <a16:creationId xmlns:a16="http://schemas.microsoft.com/office/drawing/2014/main" id="{52FF7570-211E-41DD-9FB3-D8FA50EB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53" y="1393704"/>
            <a:ext cx="7761448" cy="289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tabLst>
                <a:tab pos="271463" algn="l"/>
              </a:tabLst>
            </a:pPr>
            <a:r>
              <a:rPr 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Program of the study (2020-2021):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Simulations of B(a)P and other PAH levels in the country involving detailed national data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Model evaluation of updated national PAH emissions inventory and scenarios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Analysis of residential combustion contribution to PAH levels in the country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Estimates of exceedances of the EU and WHO air quality guidelines for PAHs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Inter-comparison of GLEMOS and GEM-AQ model results for B(a)P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17DD63B-8FF2-4688-9507-915914AD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36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Research to improve B(a)P pollution assessment</a:t>
            </a:r>
            <a:endParaRPr lang="en-GB" dirty="0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CA3A3CE-2FD0-4249-9593-40DC67DF4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08902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/>
              <a:t>National scale studies on B(a)P/PAH pollution (Poland)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997FC1-AB24-4C5E-8F0A-3CCF5573E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04" y="1901437"/>
            <a:ext cx="2144238" cy="2144238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EB399D-2942-4049-8FFC-178F32C804A2}"/>
              </a:ext>
            </a:extLst>
          </p:cNvPr>
          <p:cNvSpPr txBox="1"/>
          <p:nvPr/>
        </p:nvSpPr>
        <p:spPr>
          <a:xfrm>
            <a:off x="8392803" y="1324852"/>
            <a:ext cx="3008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+mn-lt"/>
              </a:rPr>
              <a:t>Observed B(a)P conc (2018) EMEP+AIRBASE</a:t>
            </a:r>
            <a:endParaRPr lang="ru-RU" sz="1600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109DAD-4859-428F-B5AB-4BB131A19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722" y="3073768"/>
            <a:ext cx="761252" cy="9719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5AACD8-84F3-4B04-A4A2-5F60A25827C1}"/>
              </a:ext>
            </a:extLst>
          </p:cNvPr>
          <p:cNvSpPr txBox="1"/>
          <p:nvPr/>
        </p:nvSpPr>
        <p:spPr>
          <a:xfrm>
            <a:off x="10889333" y="2776401"/>
            <a:ext cx="11100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+mn-lt"/>
              </a:rPr>
              <a:t>B(a)P, ng m</a:t>
            </a:r>
            <a:r>
              <a:rPr lang="en-US" sz="1200" baseline="30000" dirty="0">
                <a:latin typeface="+mn-lt"/>
              </a:rPr>
              <a:t>-3</a:t>
            </a:r>
            <a:endParaRPr lang="ru-RU" sz="1200" baseline="30000" dirty="0">
              <a:latin typeface="+mn-lt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45225034-1C17-4856-940F-7A91F2EFC77B}"/>
              </a:ext>
            </a:extLst>
          </p:cNvPr>
          <p:cNvGraphicFramePr>
            <a:graphicFrameLocks/>
          </p:cNvGraphicFramePr>
          <p:nvPr/>
        </p:nvGraphicFramePr>
        <p:xfrm>
          <a:off x="1524000" y="4795287"/>
          <a:ext cx="4110111" cy="188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2685FC8-D743-476C-81FC-93C2E57F8637}"/>
              </a:ext>
            </a:extLst>
          </p:cNvPr>
          <p:cNvSpPr txBox="1"/>
          <p:nvPr/>
        </p:nvSpPr>
        <p:spPr>
          <a:xfrm>
            <a:off x="1305910" y="4420943"/>
            <a:ext cx="4546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Long-term changes of B(a)P emissions</a:t>
            </a:r>
            <a:endParaRPr lang="ru-RU" sz="1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DA3D7B-DD5D-44E3-83BE-3C4B81F1BF81}"/>
              </a:ext>
            </a:extLst>
          </p:cNvPr>
          <p:cNvSpPr txBox="1"/>
          <p:nvPr/>
        </p:nvSpPr>
        <p:spPr>
          <a:xfrm>
            <a:off x="3412927" y="5928687"/>
            <a:ext cx="173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Previous inventory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ADF7C2-EA5E-43C9-A3C5-97722A4921D4}"/>
              </a:ext>
            </a:extLst>
          </p:cNvPr>
          <p:cNvSpPr txBox="1"/>
          <p:nvPr/>
        </p:nvSpPr>
        <p:spPr>
          <a:xfrm>
            <a:off x="3407289" y="4926405"/>
            <a:ext cx="1788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Updated inventory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557AE14-D75D-4D0C-9F2F-86CEA35EDAAC}"/>
              </a:ext>
            </a:extLst>
          </p:cNvPr>
          <p:cNvCxnSpPr/>
          <p:nvPr/>
        </p:nvCxnSpPr>
        <p:spPr>
          <a:xfrm flipV="1">
            <a:off x="3246879" y="5095683"/>
            <a:ext cx="150162" cy="1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8FCD42A-9DBE-4B10-8C3F-0FC57F59BF3F}"/>
              </a:ext>
            </a:extLst>
          </p:cNvPr>
          <p:cNvCxnSpPr/>
          <p:nvPr/>
        </p:nvCxnSpPr>
        <p:spPr>
          <a:xfrm flipV="1">
            <a:off x="3258385" y="6092426"/>
            <a:ext cx="150162" cy="1"/>
          </a:xfrm>
          <a:prstGeom prst="line">
            <a:avLst/>
          </a:prstGeom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15A4DF1-91A1-4218-9E7D-9BD8A9F80421}"/>
              </a:ext>
            </a:extLst>
          </p:cNvPr>
          <p:cNvSpPr txBox="1"/>
          <p:nvPr/>
        </p:nvSpPr>
        <p:spPr>
          <a:xfrm>
            <a:off x="5862447" y="4416432"/>
            <a:ext cx="482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Spatial distribution of B(a)P emissions</a:t>
            </a:r>
            <a:endParaRPr lang="ru-RU" sz="1600" b="1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BA421E-FEF7-4098-928D-3CED7EB146C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93804" y="5048621"/>
            <a:ext cx="1572385" cy="157238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2F998ED-FE67-4469-AE59-4276E0F568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00" y="5048620"/>
            <a:ext cx="1572385" cy="157238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CC1224F-5BDC-43B4-A477-B869F61CA8B0}"/>
              </a:ext>
            </a:extLst>
          </p:cNvPr>
          <p:cNvSpPr txBox="1"/>
          <p:nvPr/>
        </p:nvSpPr>
        <p:spPr>
          <a:xfrm>
            <a:off x="8771344" y="4695176"/>
            <a:ext cx="1788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Updated inventory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8F3B7B-A7D0-4C6B-9B4C-9961C4DBC2DA}"/>
              </a:ext>
            </a:extLst>
          </p:cNvPr>
          <p:cNvSpPr txBox="1"/>
          <p:nvPr/>
        </p:nvSpPr>
        <p:spPr>
          <a:xfrm>
            <a:off x="6083782" y="4710067"/>
            <a:ext cx="1735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Previous inventory</a:t>
            </a: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" y="6296025"/>
            <a:ext cx="572690" cy="495300"/>
            <a:chOff x="92" y="3959"/>
            <a:chExt cx="384" cy="333"/>
          </a:xfrm>
        </p:grpSpPr>
        <p:sp>
          <p:nvSpPr>
            <p:cNvPr id="24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25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169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83636F-1AC1-4492-B0A5-EBE444ACA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670" y="2219049"/>
            <a:ext cx="3391487" cy="2756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F76D1D-02BF-43E2-9902-FA47F779A9A1}"/>
              </a:ext>
            </a:extLst>
          </p:cNvPr>
          <p:cNvSpPr txBox="1"/>
          <p:nvPr/>
        </p:nvSpPr>
        <p:spPr>
          <a:xfrm>
            <a:off x="7775806" y="1823962"/>
            <a:ext cx="4018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Model domain and B(a)P emissions</a:t>
            </a:r>
            <a:endParaRPr lang="ru-RU" sz="1600" b="1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1B7D663-3A04-4156-BFC8-0FD9304E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36827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Multi-model study of B(a)P pollution</a:t>
            </a:r>
            <a:endParaRPr lang="en-GB" dirty="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16F60619-EB54-460C-A250-73245FBB3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95309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it-IT" sz="2000" b="1" dirty="0"/>
              <a:t>Contribution to EuroDelta-Carb model intercomparison project (TFMM)</a:t>
            </a:r>
          </a:p>
        </p:txBody>
      </p:sp>
      <p:sp>
        <p:nvSpPr>
          <p:cNvPr id="13" name="Text Box 43">
            <a:extLst>
              <a:ext uri="{FF2B5EF4-FFF2-40B4-BE49-F238E27FC236}">
                <a16:creationId xmlns:a16="http://schemas.microsoft.com/office/drawing/2014/main" id="{B2CEE972-C9B3-4D7A-9611-4A21AF18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99" y="1292031"/>
            <a:ext cx="6901954" cy="262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Objectives :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Multi-model assessment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of B(a)P pollution levels and exceedances of air quality guidelines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Analyzing relationship between </a:t>
            </a:r>
            <a:r>
              <a:rPr lang="en-US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B(a)P </a:t>
            </a: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PM</a:t>
            </a:r>
            <a:r>
              <a:rPr lang="en-US" dirty="0">
                <a:solidFill>
                  <a:srgbClr val="00B300">
                    <a:lumMod val="7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transport and fate (including PM components – OC, EC)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Contribute to analysis of consistency of </a:t>
            </a:r>
            <a:r>
              <a:rPr lang="en-US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residential wood burning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emissions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2B7277-B867-44BC-9F17-CB9378A67D53}"/>
              </a:ext>
            </a:extLst>
          </p:cNvPr>
          <p:cNvSpPr txBox="1"/>
          <p:nvPr/>
        </p:nvSpPr>
        <p:spPr>
          <a:xfrm>
            <a:off x="531999" y="3813274"/>
            <a:ext cx="215599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Modeling groups:</a:t>
            </a:r>
          </a:p>
        </p:txBody>
      </p:sp>
      <p:graphicFrame>
        <p:nvGraphicFramePr>
          <p:cNvPr id="15" name="Group 229">
            <a:extLst>
              <a:ext uri="{FF2B5EF4-FFF2-40B4-BE49-F238E27FC236}">
                <a16:creationId xmlns:a16="http://schemas.microsoft.com/office/drawing/2014/main" id="{DFDD5829-92AD-482A-BD2C-DFE4A82852DA}"/>
              </a:ext>
            </a:extLst>
          </p:cNvPr>
          <p:cNvGraphicFramePr>
            <a:graphicFrameLocks noGrp="1"/>
          </p:cNvGraphicFramePr>
          <p:nvPr/>
        </p:nvGraphicFramePr>
        <p:xfrm>
          <a:off x="715089" y="4386291"/>
          <a:ext cx="6823848" cy="2011680"/>
        </p:xfrm>
        <a:graphic>
          <a:graphicData uri="http://schemas.openxmlformats.org/drawingml/2006/table">
            <a:tbl>
              <a:tblPr/>
              <a:tblGrid>
                <a:gridCol w="1979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9780">
                  <a:extLst>
                    <a:ext uri="{9D8B030D-6E8A-4147-A177-3AD203B41FA5}">
                      <a16:colId xmlns:a16="http://schemas.microsoft.com/office/drawing/2014/main" val="66957949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Institution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Participants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EMEP/MSC-E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GLEMOS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Alexey Gusev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INERIS (France)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CHIMERE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Augustin Colette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FMI (Finland)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SILAM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Rostislav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Kouznetsov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Evegeny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Kadantsev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61437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CIEMAT (Spain)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CHIMERE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Marta Garcia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Vivanco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ENEA (Italy)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MINNI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Mihaela Mircea, Ilaria Delia, Mario Adani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" y="6296025"/>
            <a:ext cx="572690" cy="495300"/>
            <a:chOff x="92" y="3959"/>
            <a:chExt cx="384" cy="333"/>
          </a:xfrm>
        </p:grpSpPr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/>
            </a:p>
          </p:txBody>
        </p:sp>
        <p:pic>
          <p:nvPicPr>
            <p:cNvPr id="18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1602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1130630" y="1103537"/>
            <a:ext cx="10263491" cy="469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Aft>
                <a:spcPts val="800"/>
              </a:spcAft>
              <a:buClr>
                <a:schemeClr val="tx2"/>
              </a:buClr>
            </a:pPr>
            <a:r>
              <a:rPr lang="en-US" sz="2400" b="1" dirty="0"/>
              <a:t>Research activities</a:t>
            </a:r>
          </a:p>
          <a:p>
            <a:pPr marL="800100" lvl="1" indent="-342900"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Analysis of trends </a:t>
            </a:r>
            <a:r>
              <a:rPr lang="en-US" sz="2000" dirty="0"/>
              <a:t>and key sources of </a:t>
            </a:r>
            <a:r>
              <a:rPr lang="en-US" sz="2000" dirty="0">
                <a:solidFill>
                  <a:schemeClr val="accent6"/>
                </a:solidFill>
              </a:rPr>
              <a:t>PAH</a:t>
            </a:r>
            <a:r>
              <a:rPr lang="en-US" sz="2000" dirty="0"/>
              <a:t> pollution in the EMEP region</a:t>
            </a:r>
          </a:p>
          <a:p>
            <a:pPr marL="800100" lvl="1" indent="-342900"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Multi-model analysis of B(a)P </a:t>
            </a:r>
            <a:r>
              <a:rPr lang="en-US" sz="2000" dirty="0">
                <a:ea typeface="宋体" pitchFamily="2" charset="-122"/>
              </a:rPr>
              <a:t>pollution in 2017/2018 using data of intensive winter monitoring campaign (</a:t>
            </a:r>
            <a:r>
              <a:rPr lang="en-US" sz="2000" dirty="0" err="1">
                <a:ea typeface="宋体" pitchFamily="2" charset="-122"/>
              </a:rPr>
              <a:t>EuroDelta</a:t>
            </a:r>
            <a:r>
              <a:rPr lang="en-US" sz="2000" dirty="0">
                <a:ea typeface="宋体" pitchFamily="2" charset="-122"/>
              </a:rPr>
              <a:t>-Carb)</a:t>
            </a:r>
            <a:endParaRPr lang="ru-RU" sz="2000" dirty="0">
              <a:ea typeface="宋体" pitchFamily="2" charset="-122"/>
            </a:endParaRPr>
          </a:p>
          <a:p>
            <a:pPr marL="800100" lvl="1" indent="-342900"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Case study on </a:t>
            </a:r>
            <a:r>
              <a:rPr lang="en-US" sz="2000" dirty="0">
                <a:solidFill>
                  <a:schemeClr val="accent6"/>
                </a:solidFill>
              </a:rPr>
              <a:t>B(a)P pollution in Poland</a:t>
            </a:r>
          </a:p>
          <a:p>
            <a:pPr marL="800100" lvl="1" indent="-342900"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Analysis and attribution of long-term changes </a:t>
            </a:r>
            <a:r>
              <a:rPr lang="en-US" sz="2000" dirty="0">
                <a:ea typeface="宋体" pitchFamily="2" charset="-122"/>
              </a:rPr>
              <a:t>of PAH pollution on global/regional scale </a:t>
            </a:r>
            <a:br>
              <a:rPr lang="en-US" sz="2000" dirty="0">
                <a:ea typeface="宋体" pitchFamily="2" charset="-122"/>
              </a:rPr>
            </a:br>
            <a:r>
              <a:rPr lang="en-US" sz="2000" dirty="0">
                <a:ea typeface="宋体" pitchFamily="2" charset="-122"/>
              </a:rPr>
              <a:t>(in co-operation with TF HTAP)</a:t>
            </a:r>
          </a:p>
          <a:p>
            <a:pPr marL="728663" lvl="1" indent="-271463">
              <a:spcAft>
                <a:spcPts val="800"/>
              </a:spcAft>
              <a:buClr>
                <a:schemeClr val="tx2"/>
              </a:buClr>
            </a:pPr>
            <a:endParaRPr lang="en-US" dirty="0">
              <a:ea typeface="宋体" pitchFamily="2" charset="-122"/>
            </a:endParaRPr>
          </a:p>
          <a:p>
            <a:pPr marL="271463" lvl="1" indent="-271463" fontAlgn="base">
              <a:spcAft>
                <a:spcPts val="800"/>
              </a:spcAft>
              <a:buClr>
                <a:srgbClr val="1F497D"/>
              </a:buClr>
              <a:defRPr/>
            </a:pP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Co-operation</a:t>
            </a:r>
          </a:p>
          <a:p>
            <a:pPr marL="800100" lvl="1" indent="-342900">
              <a:spcAft>
                <a:spcPts val="800"/>
              </a:spcAft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 charset="0"/>
              </a:rPr>
              <a:t>Data exchange with </a:t>
            </a:r>
            <a:r>
              <a:rPr lang="en-US" sz="2000" dirty="0">
                <a:solidFill>
                  <a:schemeClr val="accent6"/>
                </a:solidFill>
                <a:cs typeface="Arial" charset="0"/>
              </a:rPr>
              <a:t>TF Health 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on </a:t>
            </a:r>
            <a:r>
              <a:rPr lang="en-US" sz="2000" dirty="0">
                <a:solidFill>
                  <a:schemeClr val="accent6"/>
                </a:solidFill>
                <a:cs typeface="Arial" charset="0"/>
              </a:rPr>
              <a:t>B(a)P/PAH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concentration and </a:t>
            </a:r>
            <a:r>
              <a:rPr lang="en-US" sz="2000" dirty="0">
                <a:solidFill>
                  <a:schemeClr val="accent6"/>
                </a:solidFill>
                <a:cs typeface="Arial" charset="0"/>
              </a:rPr>
              <a:t>exceedances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of target values to assess population exposure</a:t>
            </a:r>
            <a:endParaRPr lang="ru-RU" sz="20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Aft>
                <a:spcPts val="800"/>
              </a:spcAft>
              <a:buClr>
                <a:srgbClr val="1F497D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Co-operation with international organizations (HELCOM, …)</a:t>
            </a:r>
            <a:r>
              <a:rPr lang="ru-RU" sz="2000" dirty="0"/>
              <a:t> </a:t>
            </a:r>
            <a:endParaRPr lang="en-US" sz="2000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0D00D50-CAB5-4020-A339-9571D5226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36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Ongoing and further EMEP activities on PAHs</a:t>
            </a:r>
            <a:endParaRPr lang="en-GB" dirty="0"/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" y="6296025"/>
            <a:ext cx="572690" cy="495300"/>
            <a:chOff x="92" y="3959"/>
            <a:chExt cx="384" cy="333"/>
          </a:xfrm>
        </p:grpSpPr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8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id="{80C64642-D9BD-47E5-9251-47E6D9B2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48" y="772060"/>
            <a:ext cx="11994203" cy="74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3" indent="-4763" algn="ctr"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Contribution to analysis of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 Protocol effectiveness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 co-operation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with TFTEI, TFH (workplan 1.1.1.1)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41CF388-3089-4E34-A1B0-D927B5DED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48" y="94649"/>
            <a:ext cx="1199420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en-US" dirty="0"/>
              <a:t>PAH pollution and population exposure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09518-26E0-43F6-B3A6-7FA6F9BBFB80}"/>
              </a:ext>
            </a:extLst>
          </p:cNvPr>
          <p:cNvSpPr txBox="1"/>
          <p:nvPr/>
        </p:nvSpPr>
        <p:spPr>
          <a:xfrm>
            <a:off x="943673" y="1582679"/>
            <a:ext cx="8707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Long-Term Strategy for the Convention (2020-2030):</a:t>
            </a:r>
          </a:p>
          <a:p>
            <a:pPr>
              <a:lnSpc>
                <a:spcPct val="150000"/>
              </a:lnSpc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“Unintentional releases of PAHs are still a concern”</a:t>
            </a:r>
          </a:p>
          <a:p>
            <a:pPr>
              <a:lnSpc>
                <a:spcPct val="150000"/>
              </a:lnSpc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“Continue scientific research on POP transport and trends with a focus on PAHs”</a:t>
            </a:r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id="{BC3AD202-ED39-486B-AD3B-7BE65A188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73" y="3358226"/>
            <a:ext cx="6478531" cy="292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Main issues considered in the MSC-E report on PAHs:</a:t>
            </a:r>
          </a:p>
          <a:p>
            <a:pPr marL="271463" indent="-271463"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2000" dirty="0">
                <a:solidFill>
                  <a:srgbClr val="70AD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Trends</a:t>
            </a:r>
            <a:r>
              <a:rPr lang="en-US" sz="20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in B(a)P pollution and </a:t>
            </a:r>
            <a:r>
              <a:rPr lang="en-US" sz="2000" dirty="0">
                <a:solidFill>
                  <a:srgbClr val="70AD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exceedances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 of limit values</a:t>
            </a:r>
            <a:endParaRPr lang="ru-RU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1463" indent="-271463"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2000" dirty="0">
                <a:solidFill>
                  <a:srgbClr val="70AD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Key emission sectors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and temporal changes of their contributions</a:t>
            </a:r>
          </a:p>
          <a:p>
            <a:pPr marL="271463" indent="-271463"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Exposure to </a:t>
            </a:r>
            <a:r>
              <a:rPr lang="en-US" sz="2000" dirty="0">
                <a:solidFill>
                  <a:srgbClr val="70AD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mixture of 16 toxic PAHs</a:t>
            </a:r>
          </a:p>
          <a:p>
            <a:pPr marL="271463" indent="-271463"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Contribution of </a:t>
            </a:r>
            <a:r>
              <a:rPr lang="en-US" sz="2000" dirty="0">
                <a:solidFill>
                  <a:srgbClr val="70AD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PAHs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000" dirty="0">
                <a:solidFill>
                  <a:srgbClr val="70AD47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PM adverse effects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37CDAC-DC8B-4929-9AA5-BCDB49D16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435" y="3548979"/>
            <a:ext cx="1981200" cy="2806232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C9386E-02EE-42F2-B815-98C17FF85603}"/>
              </a:ext>
            </a:extLst>
          </p:cNvPr>
          <p:cNvSpPr txBox="1"/>
          <p:nvPr/>
        </p:nvSpPr>
        <p:spPr>
          <a:xfrm>
            <a:off x="9396189" y="290264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Progress Report on PAHs (2020)</a:t>
            </a:r>
            <a:endParaRPr lang="ru-RU" b="1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" y="6296025"/>
            <a:ext cx="572690" cy="495300"/>
            <a:chOff x="92" y="3959"/>
            <a:chExt cx="384" cy="33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13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1440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FA1CBF76-F19B-4D32-8658-940A4E62A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03639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en-US" dirty="0"/>
              <a:t>PAH emissions: key sectors and temporal changes</a:t>
            </a:r>
            <a:endParaRPr lang="ru-RU" dirty="0"/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A5F861D4-55A4-44D5-A363-85832BB59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36" y="865845"/>
            <a:ext cx="6895739" cy="22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PAH emissions: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Biomass/fossil fuels combustion is the main source of PAHs emission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The largest contribution is made by Residential combustion sector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PAHs are co-emitted with PM from sectors related to combustion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PAH emissions do not change significantly over the past ~20 years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09CF23-DF19-4F8A-B746-9555446BF155}"/>
              </a:ext>
            </a:extLst>
          </p:cNvPr>
          <p:cNvSpPr/>
          <p:nvPr/>
        </p:nvSpPr>
        <p:spPr>
          <a:xfrm>
            <a:off x="3154392" y="3518666"/>
            <a:ext cx="5883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4 PAHs and PM</a:t>
            </a:r>
            <a:r>
              <a:rPr lang="en-US" b="1" baseline="-25000" dirty="0"/>
              <a:t>2.5</a:t>
            </a:r>
            <a:r>
              <a:rPr lang="en-US" b="1" dirty="0"/>
              <a:t> sectoral emissions (CEIP)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A95989-309C-4484-848A-01A0A1F62D37}"/>
              </a:ext>
            </a:extLst>
          </p:cNvPr>
          <p:cNvSpPr/>
          <p:nvPr/>
        </p:nvSpPr>
        <p:spPr>
          <a:xfrm>
            <a:off x="4341962" y="4143721"/>
            <a:ext cx="994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4 PAHs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24205E-2315-4A33-BE1B-F331D99EA83C}"/>
              </a:ext>
            </a:extLst>
          </p:cNvPr>
          <p:cNvSpPr/>
          <p:nvPr/>
        </p:nvSpPr>
        <p:spPr>
          <a:xfrm>
            <a:off x="8801818" y="4251995"/>
            <a:ext cx="994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PM</a:t>
            </a:r>
            <a:r>
              <a:rPr lang="en-US" b="1" baseline="-25000" dirty="0"/>
              <a:t>2.5</a:t>
            </a:r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D95DC3F-A25A-41AC-AEFA-2DFDBB3BEAC4}"/>
              </a:ext>
            </a:extLst>
          </p:cNvPr>
          <p:cNvGraphicFramePr>
            <a:graphicFrameLocks/>
          </p:cNvGraphicFramePr>
          <p:nvPr/>
        </p:nvGraphicFramePr>
        <p:xfrm>
          <a:off x="1704261" y="3895902"/>
          <a:ext cx="367665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567883F0-CCB0-433F-8D03-6687CFED120B}"/>
              </a:ext>
            </a:extLst>
          </p:cNvPr>
          <p:cNvGraphicFramePr>
            <a:graphicFrameLocks/>
          </p:cNvGraphicFramePr>
          <p:nvPr/>
        </p:nvGraphicFramePr>
        <p:xfrm>
          <a:off x="6069217" y="3921780"/>
          <a:ext cx="367665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9115D9E-74A0-438F-980C-59FFCC30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005801"/>
              </p:ext>
            </p:extLst>
          </p:nvPr>
        </p:nvGraphicFramePr>
        <p:xfrm>
          <a:off x="7823673" y="958854"/>
          <a:ext cx="4143983" cy="2347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" y="6296025"/>
            <a:ext cx="572690" cy="495300"/>
            <a:chOff x="92" y="3959"/>
            <a:chExt cx="384" cy="333"/>
          </a:xfrm>
        </p:grpSpPr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17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3579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18AF3BD7-4630-425C-BF0C-E0B20E008EF4}"/>
              </a:ext>
            </a:extLst>
          </p:cNvPr>
          <p:cNvGraphicFramePr>
            <a:graphicFrameLocks/>
          </p:cNvGraphicFramePr>
          <p:nvPr/>
        </p:nvGraphicFramePr>
        <p:xfrm>
          <a:off x="5040066" y="4391026"/>
          <a:ext cx="5286376" cy="170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4716EA5-7347-4B08-B023-DFEA686AE503}"/>
              </a:ext>
            </a:extLst>
          </p:cNvPr>
          <p:cNvGraphicFramePr>
            <a:graphicFrameLocks/>
          </p:cNvGraphicFramePr>
          <p:nvPr/>
        </p:nvGraphicFramePr>
        <p:xfrm>
          <a:off x="5057322" y="2562226"/>
          <a:ext cx="5286376" cy="170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840385C7-255D-4767-9CDF-A82856184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01019"/>
            <a:ext cx="115728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en-US" dirty="0"/>
              <a:t>Long-term changes of B(a)P pollution in the EMEP region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5C86DF-5A84-4B1E-9F05-1AF7D11C9C0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98" y="3002368"/>
            <a:ext cx="3078000" cy="25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81F870-C16B-4779-AE99-007BB0FE4324}"/>
              </a:ext>
            </a:extLst>
          </p:cNvPr>
          <p:cNvSpPr txBox="1"/>
          <p:nvPr/>
        </p:nvSpPr>
        <p:spPr>
          <a:xfrm>
            <a:off x="1766839" y="2590801"/>
            <a:ext cx="307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B(a)P concentrations (2018)</a:t>
            </a: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02A00840-141D-42A3-B7BE-AFB54D7B2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49" y="7786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 err="1"/>
              <a:t>Modelled</a:t>
            </a:r>
            <a:r>
              <a:rPr lang="en-US" sz="2000" b="1" dirty="0"/>
              <a:t> </a:t>
            </a:r>
            <a:r>
              <a:rPr lang="en-US" sz="2000" b="1" dirty="0" err="1"/>
              <a:t>vs</a:t>
            </a:r>
            <a:r>
              <a:rPr lang="en-US" sz="2000" b="1" dirty="0"/>
              <a:t> measured B(a)P air concentrations at EMEP sites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22B388E-B744-4FC9-8DFB-483A07818996}"/>
              </a:ext>
            </a:extLst>
          </p:cNvPr>
          <p:cNvSpPr/>
          <p:nvPr/>
        </p:nvSpPr>
        <p:spPr>
          <a:xfrm>
            <a:off x="3081555" y="3870343"/>
            <a:ext cx="258792" cy="27604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93C5E29-1E83-412F-96FC-3309A29B8187}"/>
              </a:ext>
            </a:extLst>
          </p:cNvPr>
          <p:cNvSpPr/>
          <p:nvPr/>
        </p:nvSpPr>
        <p:spPr>
          <a:xfrm>
            <a:off x="3003917" y="4454434"/>
            <a:ext cx="258792" cy="27604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05B8E43-A163-47F0-981D-0BFA539370B8}"/>
              </a:ext>
            </a:extLst>
          </p:cNvPr>
          <p:cNvCxnSpPr>
            <a:cxnSpLocks/>
          </p:cNvCxnSpPr>
          <p:nvPr/>
        </p:nvCxnSpPr>
        <p:spPr>
          <a:xfrm flipV="1">
            <a:off x="3362325" y="3657600"/>
            <a:ext cx="2114551" cy="3238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51921A9-E5B8-4F32-A1E2-9AC2929074EE}"/>
              </a:ext>
            </a:extLst>
          </p:cNvPr>
          <p:cNvCxnSpPr>
            <a:cxnSpLocks/>
            <a:stCxn id="24" idx="7"/>
          </p:cNvCxnSpPr>
          <p:nvPr/>
        </p:nvCxnSpPr>
        <p:spPr>
          <a:xfrm>
            <a:off x="3224810" y="4494859"/>
            <a:ext cx="218539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">
            <a:extLst>
              <a:ext uri="{FF2B5EF4-FFF2-40B4-BE49-F238E27FC236}">
                <a16:creationId xmlns:a16="http://schemas.microsoft.com/office/drawing/2014/main" id="{C91F7BDD-3BE6-42DD-9E91-2BCE234F7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147" y="1428858"/>
            <a:ext cx="9410303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Modelled B(a)P concentrations generally correspond EMEP measurements</a:t>
            </a:r>
          </a:p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No significant decrease of B(a)P concentrations in modelling results and measurements</a:t>
            </a: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780A94-434D-4B05-ACC2-BA537B5156AD}"/>
              </a:ext>
            </a:extLst>
          </p:cNvPr>
          <p:cNvSpPr txBox="1"/>
          <p:nvPr/>
        </p:nvSpPr>
        <p:spPr>
          <a:xfrm>
            <a:off x="1746713" y="5522158"/>
            <a:ext cx="30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EMEP sites with long-term measurements of B(a)P</a:t>
            </a: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" y="6296025"/>
            <a:ext cx="572690" cy="495300"/>
            <a:chOff x="92" y="3959"/>
            <a:chExt cx="384" cy="333"/>
          </a:xfrm>
        </p:grpSpPr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22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0806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DCB5A4CD-C1CF-4BEA-92A1-E43CC2A8C37B}"/>
              </a:ext>
            </a:extLst>
          </p:cNvPr>
          <p:cNvGraphicFramePr>
            <a:graphicFrameLocks/>
          </p:cNvGraphicFramePr>
          <p:nvPr/>
        </p:nvGraphicFramePr>
        <p:xfrm>
          <a:off x="5181601" y="1201854"/>
          <a:ext cx="4881563" cy="216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D2F8395A-715F-4DF1-8BA3-2C53162F86A5}"/>
              </a:ext>
            </a:extLst>
          </p:cNvPr>
          <p:cNvGraphicFramePr>
            <a:graphicFrameLocks/>
          </p:cNvGraphicFramePr>
          <p:nvPr/>
        </p:nvGraphicFramePr>
        <p:xfrm>
          <a:off x="5198897" y="3352727"/>
          <a:ext cx="4864267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1E8D918-5B21-476A-8186-5C2C32E9D462}"/>
              </a:ext>
            </a:extLst>
          </p:cNvPr>
          <p:cNvSpPr txBox="1"/>
          <p:nvPr/>
        </p:nvSpPr>
        <p:spPr>
          <a:xfrm>
            <a:off x="2661244" y="794524"/>
            <a:ext cx="686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Observed B(a)P concentrations in period 2007-2018 (EU EEA AIRBASE)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46171-6E5F-4E8D-9ADA-0F329B3FF7C7}"/>
              </a:ext>
            </a:extLst>
          </p:cNvPr>
          <p:cNvSpPr txBox="1"/>
          <p:nvPr/>
        </p:nvSpPr>
        <p:spPr>
          <a:xfrm>
            <a:off x="5858180" y="1219457"/>
            <a:ext cx="82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7C82B-59E2-4CC8-9C38-914810280B5B}"/>
              </a:ext>
            </a:extLst>
          </p:cNvPr>
          <p:cNvSpPr txBox="1"/>
          <p:nvPr/>
        </p:nvSpPr>
        <p:spPr>
          <a:xfrm>
            <a:off x="6101644" y="3436824"/>
            <a:ext cx="58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Italy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03672-7042-406F-9A25-5FC62786C784}"/>
              </a:ext>
            </a:extLst>
          </p:cNvPr>
          <p:cNvSpPr txBox="1"/>
          <p:nvPr/>
        </p:nvSpPr>
        <p:spPr>
          <a:xfrm>
            <a:off x="9706445" y="2583286"/>
            <a:ext cx="105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EU target limit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6E961D0-460E-4A0E-B3C6-2518493676FF}"/>
              </a:ext>
            </a:extLst>
          </p:cNvPr>
          <p:cNvCxnSpPr>
            <a:cxnSpLocks/>
          </p:cNvCxnSpPr>
          <p:nvPr/>
        </p:nvCxnSpPr>
        <p:spPr>
          <a:xfrm flipV="1">
            <a:off x="9821107" y="3106506"/>
            <a:ext cx="539750" cy="88139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B66B139-AD82-403B-8B14-0B01327CDAF5}"/>
              </a:ext>
            </a:extLst>
          </p:cNvPr>
          <p:cNvCxnSpPr>
            <a:cxnSpLocks/>
          </p:cNvCxnSpPr>
          <p:nvPr/>
        </p:nvCxnSpPr>
        <p:spPr>
          <a:xfrm>
            <a:off x="9821107" y="2331820"/>
            <a:ext cx="398842" cy="31363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8D73849-51A3-4475-96C2-74B105FC9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30" y="1201853"/>
            <a:ext cx="3138380" cy="285505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0C9472DB-5D97-4569-861D-190A4B2A723C}"/>
              </a:ext>
            </a:extLst>
          </p:cNvPr>
          <p:cNvSpPr/>
          <p:nvPr/>
        </p:nvSpPr>
        <p:spPr>
          <a:xfrm>
            <a:off x="3590513" y="2436637"/>
            <a:ext cx="564544" cy="55922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7EDF1278-7940-4364-BEB9-6DC11BF4ECC1}"/>
              </a:ext>
            </a:extLst>
          </p:cNvPr>
          <p:cNvCxnSpPr>
            <a:cxnSpLocks/>
          </p:cNvCxnSpPr>
          <p:nvPr/>
        </p:nvCxnSpPr>
        <p:spPr>
          <a:xfrm flipV="1">
            <a:off x="4155058" y="1684644"/>
            <a:ext cx="1616011" cy="8986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69847EA6-B0FE-46D6-B2A0-1B38C8CEB622}"/>
              </a:ext>
            </a:extLst>
          </p:cNvPr>
          <p:cNvSpPr/>
          <p:nvPr/>
        </p:nvSpPr>
        <p:spPr>
          <a:xfrm rot="18981925">
            <a:off x="3234554" y="2873605"/>
            <a:ext cx="506553" cy="82204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CF2B22E1-A3BE-46ED-9DE8-F6B8845B13CB}"/>
              </a:ext>
            </a:extLst>
          </p:cNvPr>
          <p:cNvCxnSpPr>
            <a:cxnSpLocks/>
          </p:cNvCxnSpPr>
          <p:nvPr/>
        </p:nvCxnSpPr>
        <p:spPr>
          <a:xfrm>
            <a:off x="3810000" y="3490635"/>
            <a:ext cx="1820174" cy="1780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D0D198B5-A27E-49D4-97F4-6BD5371D9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917" y="5478542"/>
            <a:ext cx="8449499" cy="1298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Implications to the analysis of POP Protocol effectiveness:</a:t>
            </a:r>
          </a:p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Lack of decrease in B(a)P pollution levels and emission during recent ~10-20 years</a:t>
            </a:r>
          </a:p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Exceedances of air quality guidelines are still existed in some of EMEP countries </a:t>
            </a:r>
            <a:endParaRPr lang="en-GB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28338C8-F894-44A8-8DCA-C335A5ABD829}"/>
              </a:ext>
            </a:extLst>
          </p:cNvPr>
          <p:cNvSpPr/>
          <p:nvPr/>
        </p:nvSpPr>
        <p:spPr>
          <a:xfrm>
            <a:off x="4069431" y="3124200"/>
            <a:ext cx="412896" cy="3664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4472F5A-2C92-46B7-9CE8-A5C6CAAD36D3}"/>
              </a:ext>
            </a:extLst>
          </p:cNvPr>
          <p:cNvSpPr/>
          <p:nvPr/>
        </p:nvSpPr>
        <p:spPr>
          <a:xfrm>
            <a:off x="3810000" y="2071966"/>
            <a:ext cx="412896" cy="3664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52196BD-F924-4FB9-BCC3-1A2F9F5C47B6}"/>
              </a:ext>
            </a:extLst>
          </p:cNvPr>
          <p:cNvSpPr/>
          <p:nvPr/>
        </p:nvSpPr>
        <p:spPr>
          <a:xfrm>
            <a:off x="2667000" y="2452966"/>
            <a:ext cx="412896" cy="3664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F479829-C78F-4498-981A-DCAD189FE5EF}"/>
              </a:ext>
            </a:extLst>
          </p:cNvPr>
          <p:cNvSpPr/>
          <p:nvPr/>
        </p:nvSpPr>
        <p:spPr>
          <a:xfrm>
            <a:off x="2286000" y="3048000"/>
            <a:ext cx="412896" cy="3664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6A55324C-DD0A-46B4-8D6C-37839B0B7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6" y="101019"/>
            <a:ext cx="95440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en-US" dirty="0"/>
              <a:t>Long-term changes of B(a)P pollution in the EMEP region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F7AE62-CA8D-4DB7-BEC8-01FB2FC467A6}"/>
              </a:ext>
            </a:extLst>
          </p:cNvPr>
          <p:cNvSpPr txBox="1"/>
          <p:nvPr/>
        </p:nvSpPr>
        <p:spPr>
          <a:xfrm>
            <a:off x="1788270" y="4172027"/>
            <a:ext cx="331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High concentrations near or above air quality guidelines (2018)</a:t>
            </a:r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" y="6296025"/>
            <a:ext cx="572690" cy="495300"/>
            <a:chOff x="92" y="3959"/>
            <a:chExt cx="384" cy="333"/>
          </a:xfrm>
        </p:grpSpPr>
        <p:sp>
          <p:nvSpPr>
            <p:cNvPr id="25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26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3197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6553199" y="1548825"/>
            <a:ext cx="3669198" cy="3711952"/>
            <a:chOff x="5029199" y="1548825"/>
            <a:chExt cx="3669198" cy="37119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199" y="2133600"/>
              <a:ext cx="3534857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5120239" y="1548825"/>
              <a:ext cx="346392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Population in areas with exceeded </a:t>
              </a:r>
              <a:r>
                <a:rPr lang="en-US" sz="1600" dirty="0">
                  <a:solidFill>
                    <a:srgbClr val="0070C0"/>
                  </a:solidFill>
                </a:rPr>
                <a:t>EU/WHO limits</a:t>
              </a:r>
              <a:r>
                <a:rPr lang="en-US" sz="1600" dirty="0"/>
                <a:t> for B(a)P</a:t>
              </a:r>
              <a:endParaRPr lang="ru-RU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78629" y="4953000"/>
              <a:ext cx="774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 </a:t>
              </a:r>
              <a:r>
                <a:rPr lang="en-US" sz="1400" dirty="0" err="1"/>
                <a:t>ng</a:t>
              </a:r>
              <a:r>
                <a:rPr lang="en-US" sz="1400" dirty="0"/>
                <a:t>/m</a:t>
              </a:r>
              <a:r>
                <a:rPr lang="en-US" sz="1400" baseline="30000" dirty="0"/>
                <a:t>3</a:t>
              </a:r>
              <a:endParaRPr lang="ru-RU" sz="1400" baseline="30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6200" y="4950023"/>
              <a:ext cx="1002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0.12 </a:t>
              </a:r>
              <a:r>
                <a:rPr lang="en-US" sz="1400" dirty="0" err="1"/>
                <a:t>ng</a:t>
              </a:r>
              <a:r>
                <a:rPr lang="en-US" sz="1400" dirty="0"/>
                <a:t>/m</a:t>
              </a:r>
              <a:r>
                <a:rPr lang="en-US" sz="1400" baseline="30000" dirty="0"/>
                <a:t>3</a:t>
              </a:r>
              <a:endParaRPr lang="ru-RU" sz="1400" baseline="30000" dirty="0"/>
            </a:p>
          </p:txBody>
        </p:sp>
      </p:grpSp>
      <p:pic>
        <p:nvPicPr>
          <p:cNvPr id="17" name="Рисунок 16" descr="BaP_2017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1" y="3657600"/>
            <a:ext cx="3886201" cy="2776866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12246" y="3777215"/>
            <a:ext cx="26835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B(a)P air concentration (2017)</a:t>
            </a:r>
            <a:endParaRPr lang="ru-RU" sz="1600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524000" y="104775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99"/>
                </a:solidFill>
                <a:latin typeface="Tahoma" pitchFamily="34" charset="0"/>
              </a:rPr>
              <a:t>Human exposure to high B(a)P levels</a:t>
            </a:r>
            <a:endParaRPr lang="ru-RU" sz="28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524000" y="762001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 fontAlgn="base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</a:pPr>
            <a:r>
              <a:rPr lang="en-US" sz="2000" b="1" dirty="0">
                <a:latin typeface="Calibri" pitchFamily="34" charset="0"/>
                <a:cs typeface="Arial" charset="0"/>
              </a:rPr>
              <a:t>Contribution to analysis of the effectiveness of POP Protocol (TFTEI)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2302422" y="6385412"/>
            <a:ext cx="7919975" cy="381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 algn="ctr">
              <a:buNone/>
            </a:pPr>
            <a:r>
              <a:rPr lang="en-US" altLang="ru-RU" sz="1800" dirty="0">
                <a:latin typeface="+mn-lt"/>
              </a:rPr>
              <a:t>Information on exceedances can be delivered to TF Health/WHO PAH group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67600" y="4191000"/>
            <a:ext cx="381000" cy="609600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448800" y="2362200"/>
            <a:ext cx="381000" cy="2362200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52600" y="1235100"/>
            <a:ext cx="4038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/>
              <a:t>B(a)P emissions  (2017)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086601" y="5358826"/>
            <a:ext cx="116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~10% of population</a:t>
            </a:r>
            <a:endParaRPr lang="ru-RU" sz="1600" baseline="300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67801" y="5334001"/>
            <a:ext cx="116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~70% of population</a:t>
            </a:r>
            <a:endParaRPr lang="ru-RU" sz="1600" baseline="30000" dirty="0">
              <a:solidFill>
                <a:srgbClr val="C00000"/>
              </a:solidFill>
            </a:endParaRPr>
          </a:p>
        </p:txBody>
      </p:sp>
      <p:pic>
        <p:nvPicPr>
          <p:cNvPr id="22" name="Рисунок 21" descr="BaP emiss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1" y="1578000"/>
            <a:ext cx="3471509" cy="2232000"/>
          </a:xfrm>
          <a:prstGeom prst="rect">
            <a:avLst/>
          </a:prstGeom>
        </p:spPr>
      </p:pic>
      <p:grpSp>
        <p:nvGrpSpPr>
          <p:cNvPr id="18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" y="6296025"/>
            <a:ext cx="572690" cy="495300"/>
            <a:chOff x="92" y="3959"/>
            <a:chExt cx="384" cy="333"/>
          </a:xfrm>
        </p:grpSpPr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23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C741EE-9B39-46D1-85E7-CAAF778A2E11}"/>
              </a:ext>
            </a:extLst>
          </p:cNvPr>
          <p:cNvSpPr/>
          <p:nvPr/>
        </p:nvSpPr>
        <p:spPr>
          <a:xfrm>
            <a:off x="1812681" y="1183335"/>
            <a:ext cx="879391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PAHs are emitted to the atmosphere as a </a:t>
            </a:r>
            <a:r>
              <a:rPr lang="en-US" sz="20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mixture of different compounds</a:t>
            </a:r>
          </a:p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Number of considered </a:t>
            </a:r>
            <a:r>
              <a:rPr lang="en-US" sz="20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PAHs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differs in various international organizations and countries</a:t>
            </a:r>
          </a:p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Carcinogenic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 (CEQ), </a:t>
            </a:r>
            <a:r>
              <a:rPr lang="en-US" sz="20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mutagenic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 (MEQ), and dioxin-related </a:t>
            </a:r>
            <a:r>
              <a:rPr lang="en-US" sz="20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toxicity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 (TEQ) </a:t>
            </a:r>
            <a:r>
              <a:rPr lang="en-US" sz="20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equivalents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 can be estimated for PAH mixture</a:t>
            </a: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D60B13A-993B-4926-B587-2842608CBB4A}"/>
              </a:ext>
            </a:extLst>
          </p:cNvPr>
          <p:cNvSpPr/>
          <p:nvPr/>
        </p:nvSpPr>
        <p:spPr>
          <a:xfrm>
            <a:off x="2121588" y="3954543"/>
            <a:ext cx="1431985" cy="1131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7A7889-E06F-4DC9-A4B0-6786609D1AA7}"/>
              </a:ext>
            </a:extLst>
          </p:cNvPr>
          <p:cNvSpPr/>
          <p:nvPr/>
        </p:nvSpPr>
        <p:spPr>
          <a:xfrm>
            <a:off x="2285489" y="4055572"/>
            <a:ext cx="1104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4 PAHs</a:t>
            </a:r>
          </a:p>
          <a:p>
            <a:pPr algn="ctr"/>
            <a:r>
              <a:rPr lang="en-US" dirty="0" err="1"/>
              <a:t>BaP</a:t>
            </a:r>
            <a:r>
              <a:rPr lang="en-US" dirty="0"/>
              <a:t>, </a:t>
            </a:r>
            <a:r>
              <a:rPr lang="en-US" dirty="0" err="1"/>
              <a:t>BbF</a:t>
            </a:r>
            <a:r>
              <a:rPr lang="en-US" dirty="0"/>
              <a:t>, </a:t>
            </a:r>
          </a:p>
          <a:p>
            <a:pPr algn="ctr"/>
            <a:r>
              <a:rPr lang="en-US" dirty="0" err="1"/>
              <a:t>BkF</a:t>
            </a:r>
            <a:r>
              <a:rPr lang="en-US" dirty="0"/>
              <a:t>, IND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E9D802-A097-40D2-A327-D9F892511258}"/>
              </a:ext>
            </a:extLst>
          </p:cNvPr>
          <p:cNvSpPr/>
          <p:nvPr/>
        </p:nvSpPr>
        <p:spPr>
          <a:xfrm>
            <a:off x="2141797" y="3619024"/>
            <a:ext cx="1441613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POP Protocol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C8F40C1-FB1E-4AA6-998E-D85B36FCCFBD}"/>
              </a:ext>
            </a:extLst>
          </p:cNvPr>
          <p:cNvSpPr/>
          <p:nvPr/>
        </p:nvSpPr>
        <p:spPr>
          <a:xfrm>
            <a:off x="4642504" y="3984053"/>
            <a:ext cx="2087593" cy="12838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4515F75-3F22-43AF-91C7-0F39C92BD87D}"/>
              </a:ext>
            </a:extLst>
          </p:cNvPr>
          <p:cNvSpPr/>
          <p:nvPr/>
        </p:nvSpPr>
        <p:spPr>
          <a:xfrm>
            <a:off x="7743701" y="3984053"/>
            <a:ext cx="2570671" cy="16994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132662-D9B7-4817-B61A-326A653E52AF}"/>
              </a:ext>
            </a:extLst>
          </p:cNvPr>
          <p:cNvSpPr/>
          <p:nvPr/>
        </p:nvSpPr>
        <p:spPr>
          <a:xfrm>
            <a:off x="4840911" y="4020084"/>
            <a:ext cx="169077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8 PAHs</a:t>
            </a:r>
          </a:p>
          <a:p>
            <a:pPr lvl="0" algn="ctr"/>
            <a:r>
              <a:rPr lang="en-US" dirty="0" err="1"/>
              <a:t>BaP</a:t>
            </a:r>
            <a:r>
              <a:rPr lang="en-US" dirty="0"/>
              <a:t>, </a:t>
            </a:r>
            <a:r>
              <a:rPr lang="en-US" dirty="0" err="1"/>
              <a:t>BeP</a:t>
            </a:r>
            <a:r>
              <a:rPr lang="en-US" dirty="0"/>
              <a:t>, </a:t>
            </a:r>
            <a:r>
              <a:rPr lang="en-US" dirty="0" err="1"/>
              <a:t>BaA</a:t>
            </a:r>
            <a:r>
              <a:rPr lang="en-US" dirty="0"/>
              <a:t>, </a:t>
            </a:r>
            <a:r>
              <a:rPr lang="en-US" dirty="0" err="1"/>
              <a:t>DahA</a:t>
            </a:r>
            <a:r>
              <a:rPr lang="en-US" dirty="0"/>
              <a:t>, </a:t>
            </a:r>
            <a:r>
              <a:rPr lang="en-US" dirty="0" err="1"/>
              <a:t>BbF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 err="1"/>
              <a:t>BjF</a:t>
            </a:r>
            <a:r>
              <a:rPr lang="en-US" dirty="0"/>
              <a:t>, </a:t>
            </a:r>
            <a:r>
              <a:rPr lang="en-US" dirty="0" err="1"/>
              <a:t>BkF</a:t>
            </a:r>
            <a:r>
              <a:rPr lang="en-US" dirty="0"/>
              <a:t>, </a:t>
            </a:r>
            <a:r>
              <a:rPr lang="en-US" dirty="0" err="1"/>
              <a:t>Chry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1DA6D01-66A4-4377-ADE5-1547CAD8F8C2}"/>
              </a:ext>
            </a:extLst>
          </p:cNvPr>
          <p:cNvSpPr/>
          <p:nvPr/>
        </p:nvSpPr>
        <p:spPr>
          <a:xfrm>
            <a:off x="4496442" y="3619024"/>
            <a:ext cx="2412776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 Air Directive/ECHA*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9691743-FDC8-4304-8643-AE3DDDD9CEAF}"/>
              </a:ext>
            </a:extLst>
          </p:cNvPr>
          <p:cNvSpPr/>
          <p:nvPr/>
        </p:nvSpPr>
        <p:spPr>
          <a:xfrm>
            <a:off x="8090062" y="3620536"/>
            <a:ext cx="1955407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US EPA Priority list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FCDB185-71C7-4059-9DF9-8C0E2853C0D1}"/>
              </a:ext>
            </a:extLst>
          </p:cNvPr>
          <p:cNvSpPr/>
          <p:nvPr/>
        </p:nvSpPr>
        <p:spPr>
          <a:xfrm>
            <a:off x="7804085" y="4095091"/>
            <a:ext cx="24638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16 PAHs</a:t>
            </a:r>
            <a:r>
              <a:rPr lang="ru-RU" b="1" dirty="0"/>
              <a:t> </a:t>
            </a:r>
            <a:endParaRPr lang="en-US" b="1" dirty="0"/>
          </a:p>
          <a:p>
            <a:pPr lvl="0" algn="ctr"/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BaP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BaA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BbF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BkF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DahA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Chry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IND,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Acy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Flth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Pyr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Nap, Flu, Ace,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BghiP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Ant,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Phen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2086FDE-72F8-4644-8084-BECC2152A2F8}"/>
              </a:ext>
            </a:extLst>
          </p:cNvPr>
          <p:cNvSpPr/>
          <p:nvPr/>
        </p:nvSpPr>
        <p:spPr>
          <a:xfrm>
            <a:off x="3369633" y="5725363"/>
            <a:ext cx="3669146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* ECHA – European Chemical Agency</a:t>
            </a: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" y="6296025"/>
            <a:ext cx="572690" cy="495300"/>
            <a:chOff x="92" y="3959"/>
            <a:chExt cx="384" cy="333"/>
          </a:xfrm>
        </p:grpSpPr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17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8">
            <a:extLst>
              <a:ext uri="{FF2B5EF4-FFF2-40B4-BE49-F238E27FC236}">
                <a16:creationId xmlns:a16="http://schemas.microsoft.com/office/drawing/2014/main" id="{614ADCB1-DF9A-45CB-952D-F819AB1D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063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en-US" dirty="0"/>
              <a:t>Evaluation of exposure to mixture of toxic PAHs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3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C741EE-9B39-46D1-85E7-CAAF778A2E11}"/>
              </a:ext>
            </a:extLst>
          </p:cNvPr>
          <p:cNvSpPr/>
          <p:nvPr/>
        </p:nvSpPr>
        <p:spPr>
          <a:xfrm>
            <a:off x="612734" y="928388"/>
            <a:ext cx="7879513" cy="156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Experimental model simulations of 16 PAHs based on expert estimates of emissions (Pekin University project PKU-FUEL, 2015)</a:t>
            </a:r>
            <a:endParaRPr lang="ru-RU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B(a)P-equivalent concentrations of 16 PAHs exceed EU target value in many countries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DCDCAE0-A409-44C4-97DD-DAC3592B4309}"/>
              </a:ext>
            </a:extLst>
          </p:cNvPr>
          <p:cNvGrpSpPr/>
          <p:nvPr/>
        </p:nvGrpSpPr>
        <p:grpSpPr>
          <a:xfrm>
            <a:off x="8778337" y="3760240"/>
            <a:ext cx="3020401" cy="2628576"/>
            <a:chOff x="4541509" y="3145388"/>
            <a:chExt cx="3020401" cy="2628576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9D43431-E339-495E-BC97-4AE6E22E9326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110" y="3757964"/>
              <a:ext cx="2520000" cy="2016000"/>
            </a:xfrm>
            <a:prstGeom prst="rect">
              <a:avLst/>
            </a:prstGeom>
            <a:ln w="22225">
              <a:solidFill>
                <a:schemeClr val="tx2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324304-925C-46B5-B8F5-4E266D22A109}"/>
                </a:ext>
              </a:extLst>
            </p:cNvPr>
            <p:cNvSpPr txBox="1"/>
            <p:nvPr/>
          </p:nvSpPr>
          <p:spPr>
            <a:xfrm>
              <a:off x="4541509" y="3145388"/>
              <a:ext cx="30204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B(a)P equivalent concentrations </a:t>
              </a:r>
              <a:br>
                <a:rPr lang="en-US" sz="1400" b="1" dirty="0"/>
              </a:br>
              <a:r>
                <a:rPr lang="en-US" sz="1400" b="1" dirty="0"/>
                <a:t>of </a:t>
              </a:r>
              <a:r>
                <a:rPr lang="en-US" sz="1400" b="1" dirty="0">
                  <a:solidFill>
                    <a:srgbClr val="00B050"/>
                  </a:solidFill>
                </a:rPr>
                <a:t>16 PAHs</a:t>
              </a:r>
              <a:r>
                <a:rPr lang="en-US" sz="1400" b="1" dirty="0"/>
                <a:t> (ng TEQ m</a:t>
              </a:r>
              <a:r>
                <a:rPr lang="en-US" sz="1400" b="1" baseline="30000" dirty="0"/>
                <a:t>-3</a:t>
              </a:r>
              <a:r>
                <a:rPr lang="en-US" sz="1400" b="1" dirty="0"/>
                <a:t>)</a:t>
              </a:r>
              <a:endParaRPr lang="ru-RU" sz="1400" b="1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8132791-8606-4EB3-AB9B-790E2C137EB7}"/>
              </a:ext>
            </a:extLst>
          </p:cNvPr>
          <p:cNvGrpSpPr/>
          <p:nvPr/>
        </p:nvGrpSpPr>
        <p:grpSpPr>
          <a:xfrm>
            <a:off x="8958937" y="902486"/>
            <a:ext cx="3020401" cy="2625595"/>
            <a:chOff x="941999" y="3134380"/>
            <a:chExt cx="3020401" cy="262559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F8A4658-8C14-45B4-BA16-763853AA2332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600" y="3743975"/>
              <a:ext cx="2520000" cy="2016000"/>
            </a:xfrm>
            <a:prstGeom prst="rect">
              <a:avLst/>
            </a:prstGeom>
            <a:ln w="22225">
              <a:solidFill>
                <a:schemeClr val="tx2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C895AD-07F1-4765-A231-9D7CF2D92D0E}"/>
                </a:ext>
              </a:extLst>
            </p:cNvPr>
            <p:cNvSpPr txBox="1"/>
            <p:nvPr/>
          </p:nvSpPr>
          <p:spPr>
            <a:xfrm>
              <a:off x="941999" y="3134380"/>
              <a:ext cx="30204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B(a)P equivalent concentrations </a:t>
              </a:r>
              <a:br>
                <a:rPr lang="en-US" sz="1400" b="1" dirty="0"/>
              </a:br>
              <a:r>
                <a:rPr lang="en-US" sz="1400" b="1" dirty="0"/>
                <a:t>of </a:t>
              </a:r>
              <a:r>
                <a:rPr lang="en-US" sz="1400" b="1" dirty="0">
                  <a:solidFill>
                    <a:srgbClr val="00B050"/>
                  </a:solidFill>
                </a:rPr>
                <a:t>4 PAHs</a:t>
              </a:r>
              <a:r>
                <a:rPr lang="en-US" sz="1400" b="1" dirty="0"/>
                <a:t> (ng TEQ m</a:t>
              </a:r>
              <a:r>
                <a:rPr lang="en-US" sz="1400" b="1" baseline="30000" dirty="0"/>
                <a:t>-3</a:t>
              </a:r>
              <a:r>
                <a:rPr lang="en-US" sz="1400" b="1" dirty="0"/>
                <a:t>)</a:t>
              </a:r>
              <a:endParaRPr lang="ru-RU" sz="1400" b="1" dirty="0"/>
            </a:p>
          </p:txBody>
        </p:sp>
      </p:grp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233363D-71E6-4597-B35C-D5FFA1978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870222"/>
              </p:ext>
            </p:extLst>
          </p:nvPr>
        </p:nvGraphicFramePr>
        <p:xfrm>
          <a:off x="1293092" y="3198774"/>
          <a:ext cx="5134278" cy="216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5D2AD60-1843-49CE-ADFC-86C2860CF3BE}"/>
              </a:ext>
            </a:extLst>
          </p:cNvPr>
          <p:cNvSpPr txBox="1"/>
          <p:nvPr/>
        </p:nvSpPr>
        <p:spPr>
          <a:xfrm>
            <a:off x="1151958" y="2654309"/>
            <a:ext cx="3826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Contributions </a:t>
            </a:r>
            <a:r>
              <a:rPr lang="en-US" sz="1600" dirty="0">
                <a:solidFill>
                  <a:srgbClr val="00B050"/>
                </a:solidFill>
              </a:rPr>
              <a:t>of 16 PAHs</a:t>
            </a:r>
            <a:r>
              <a:rPr lang="en-US" sz="1600" dirty="0"/>
              <a:t> to total B(a)P equivalent concentrations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E6FD365A-B753-46C6-B583-135EA3C87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65" y="5495004"/>
            <a:ext cx="7677150" cy="7017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Inclusion of additional PAH compounds into the assessment may help to characterize population exposure to toxic PAHs more accurately </a:t>
            </a:r>
            <a:endParaRPr lang="en-GB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" y="6296025"/>
            <a:ext cx="572690" cy="495300"/>
            <a:chOff x="92" y="3959"/>
            <a:chExt cx="384" cy="333"/>
          </a:xfrm>
        </p:grpSpPr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18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8">
            <a:extLst>
              <a:ext uri="{FF2B5EF4-FFF2-40B4-BE49-F238E27FC236}">
                <a16:creationId xmlns:a16="http://schemas.microsoft.com/office/drawing/2014/main" id="{614ADCB1-DF9A-45CB-952D-F819AB1D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06394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en-US" dirty="0"/>
              <a:t>Evaluation of exposure to mixture of toxic PAHs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863402-3320-4668-90B8-A6EDD82F0752}"/>
              </a:ext>
            </a:extLst>
          </p:cNvPr>
          <p:cNvSpPr txBox="1"/>
          <p:nvPr/>
        </p:nvSpPr>
        <p:spPr>
          <a:xfrm>
            <a:off x="4971683" y="2594955"/>
            <a:ext cx="2607885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i="1" dirty="0"/>
              <a:t>B(a)</a:t>
            </a:r>
            <a:r>
              <a:rPr lang="en-US" i="1" dirty="0" err="1"/>
              <a:t>P</a:t>
            </a:r>
            <a:r>
              <a:rPr lang="en-US" i="1" baseline="-25000" dirty="0" err="1"/>
              <a:t>eq</a:t>
            </a:r>
            <a:r>
              <a:rPr lang="en-US" i="1" dirty="0"/>
              <a:t> = </a:t>
            </a:r>
            <a:r>
              <a:rPr lang="en-US" sz="2800" i="1" dirty="0">
                <a:latin typeface="Symbol" pitchFamily="18" charset="2"/>
              </a:rPr>
              <a:t>S</a:t>
            </a:r>
            <a:r>
              <a:rPr lang="en-US" i="1" dirty="0"/>
              <a:t> (</a:t>
            </a:r>
            <a:r>
              <a:rPr lang="en-US" i="1" dirty="0" err="1"/>
              <a:t>C</a:t>
            </a:r>
            <a:r>
              <a:rPr lang="en-US" i="1" baseline="-25000" dirty="0" err="1"/>
              <a:t>PAHi</a:t>
            </a:r>
            <a:r>
              <a:rPr lang="en-US" i="1" dirty="0"/>
              <a:t> * </a:t>
            </a:r>
            <a:r>
              <a:rPr lang="en-US" i="1" dirty="0" err="1"/>
              <a:t>TEF</a:t>
            </a:r>
            <a:r>
              <a:rPr lang="en-US" i="1" baseline="-25000" dirty="0" err="1"/>
              <a:t>i</a:t>
            </a:r>
            <a:r>
              <a:rPr lang="en-US" i="1" dirty="0"/>
              <a:t>)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971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442D010C-7940-43CF-A863-CEB18148CAB2}"/>
              </a:ext>
            </a:extLst>
          </p:cNvPr>
          <p:cNvCxnSpPr/>
          <p:nvPr/>
        </p:nvCxnSpPr>
        <p:spPr>
          <a:xfrm rot="5400000">
            <a:off x="3722118" y="-659140"/>
            <a:ext cx="73566" cy="95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>
            <a:extLst>
              <a:ext uri="{FF2B5EF4-FFF2-40B4-BE49-F238E27FC236}">
                <a16:creationId xmlns:a16="http://schemas.microsoft.com/office/drawing/2014/main" id="{71278566-EEEA-4161-88A2-24791D3FC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4649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99"/>
                </a:solidFill>
                <a:latin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defTabSz="914400">
              <a:defRPr>
                <a:latin typeface="Arial" charset="0"/>
              </a:defRPr>
            </a:lvl6pPr>
            <a:lvl7pPr defTabSz="914400">
              <a:defRPr>
                <a:latin typeface="Arial" charset="0"/>
              </a:defRPr>
            </a:lvl7pPr>
            <a:lvl8pPr defTabSz="914400">
              <a:defRPr>
                <a:latin typeface="Arial" charset="0"/>
              </a:defRPr>
            </a:lvl8pPr>
            <a:lvl9pPr defTabSz="914400">
              <a:defRPr>
                <a:latin typeface="Arial" charset="0"/>
              </a:defRPr>
            </a:lvl9pPr>
          </a:lstStyle>
          <a:p>
            <a:r>
              <a:rPr lang="en-US" dirty="0"/>
              <a:t>Contribution of PAHs to PM adverse effects</a:t>
            </a:r>
            <a:endParaRPr lang="ru-RU" dirty="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DFC500F0-387B-4EFD-B52D-C753B6853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003" y="3535956"/>
            <a:ext cx="3562709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3" indent="-4763"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chemical composition may include: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D952F4AE-F00B-4C89-91EE-75407F45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534" y="926394"/>
            <a:ext cx="9761517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Air quality assessment for PM is often based on </a:t>
            </a:r>
            <a:r>
              <a:rPr lang="en-US" sz="20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PM mass concentration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without considering sources and chemical composition of particles</a:t>
            </a:r>
          </a:p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Impact of PM on human health may be more significant due to the </a:t>
            </a:r>
            <a:r>
              <a:rPr lang="en-US" sz="20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presence of toxic constituents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 (e.g. PAHs, PCDD/Fs,…)</a:t>
            </a: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Analysis of </a:t>
            </a:r>
            <a:r>
              <a:rPr lang="en-US" sz="20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PAH toxicity can contribute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 to evaluation of adverse effects of PM on human health 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15C6A09-67FC-4AB1-8495-6D48BB3B17DE}"/>
              </a:ext>
            </a:extLst>
          </p:cNvPr>
          <p:cNvGrpSpPr/>
          <p:nvPr/>
        </p:nvGrpSpPr>
        <p:grpSpPr>
          <a:xfrm>
            <a:off x="1988429" y="4399934"/>
            <a:ext cx="4197394" cy="1848466"/>
            <a:chOff x="1098691" y="4126464"/>
            <a:chExt cx="4197394" cy="1848466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6BF8309-4547-42D8-82CE-7F4B2738414E}"/>
                </a:ext>
              </a:extLst>
            </p:cNvPr>
            <p:cNvSpPr/>
            <p:nvPr/>
          </p:nvSpPr>
          <p:spPr>
            <a:xfrm>
              <a:off x="3510417" y="4126464"/>
              <a:ext cx="1785668" cy="1848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129B9087-1996-4927-89CD-CEE77BE26330}"/>
                </a:ext>
              </a:extLst>
            </p:cNvPr>
            <p:cNvCxnSpPr>
              <a:cxnSpLocks/>
            </p:cNvCxnSpPr>
            <p:nvPr/>
          </p:nvCxnSpPr>
          <p:spPr>
            <a:xfrm>
              <a:off x="1206950" y="4286040"/>
              <a:ext cx="27723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40AFAFC-F914-4859-BA6D-09D797E16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691" y="4327231"/>
              <a:ext cx="3562709" cy="454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763" indent="-4763">
                <a:spcBef>
                  <a:spcPct val="40000"/>
                </a:spcBef>
                <a:buClr>
                  <a:schemeClr val="tx2"/>
                </a:buClr>
              </a:pPr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Organic components </a:t>
              </a:r>
              <a:b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(e.g. PAHs, PCDD/Fs, …)</a:t>
              </a:r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73E9F75D-B63B-4276-B4B8-0BD70CB66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253" y="4606916"/>
              <a:ext cx="1193327" cy="579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763" indent="-4763" algn="ctr">
                <a:spcBef>
                  <a:spcPct val="40000"/>
                </a:spcBef>
                <a:buClr>
                  <a:schemeClr val="tx2"/>
                </a:buClr>
              </a:pP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PM</a:t>
              </a: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0FA883F3-D013-47E8-8C12-208C276906F7}"/>
                </a:ext>
              </a:extLst>
            </p:cNvPr>
            <p:cNvCxnSpPr>
              <a:cxnSpLocks/>
            </p:cNvCxnSpPr>
            <p:nvPr/>
          </p:nvCxnSpPr>
          <p:spPr>
            <a:xfrm>
              <a:off x="1237588" y="4896482"/>
              <a:ext cx="2242191" cy="38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8B54B4B3-7C2E-4DB4-88D6-05046F406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552" y="4856171"/>
              <a:ext cx="3236186" cy="454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763" indent="-4763">
                <a:spcBef>
                  <a:spcPct val="40000"/>
                </a:spcBef>
                <a:buClr>
                  <a:schemeClr val="tx2"/>
                </a:buClr>
              </a:pPr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Heavy metals </a:t>
              </a:r>
              <a:b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(e.g. Cd, Pb, …)</a:t>
              </a:r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3F5624E-F509-4B63-90E0-D02CDFEE240E}"/>
                </a:ext>
              </a:extLst>
            </p:cNvPr>
            <p:cNvCxnSpPr>
              <a:cxnSpLocks/>
            </p:cNvCxnSpPr>
            <p:nvPr/>
          </p:nvCxnSpPr>
          <p:spPr>
            <a:xfrm>
              <a:off x="1237588" y="5388766"/>
              <a:ext cx="23621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9AA68DDB-C3FA-42F1-8306-502C703DAFA2}"/>
                </a:ext>
              </a:extLst>
            </p:cNvPr>
            <p:cNvCxnSpPr>
              <a:cxnSpLocks/>
            </p:cNvCxnSpPr>
            <p:nvPr/>
          </p:nvCxnSpPr>
          <p:spPr>
            <a:xfrm>
              <a:off x="1206950" y="5776523"/>
              <a:ext cx="30061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0D3E36-B4BE-41FE-81E3-E1A7D74B8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552" y="5439405"/>
              <a:ext cx="3236186" cy="454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763" indent="-4763">
                <a:spcBef>
                  <a:spcPct val="40000"/>
                </a:spcBef>
                <a:buClr>
                  <a:schemeClr val="tx2"/>
                </a:buClr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Other components</a:t>
              </a:r>
            </a:p>
          </p:txBody>
        </p:sp>
      </p:grpSp>
      <p:sp>
        <p:nvSpPr>
          <p:cNvPr id="11" name="Rectangle 25">
            <a:extLst>
              <a:ext uri="{FF2B5EF4-FFF2-40B4-BE49-F238E27FC236}">
                <a16:creationId xmlns:a16="http://schemas.microsoft.com/office/drawing/2014/main" id="{502343F3-8BAB-425C-88B4-6CCF0C959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824" y="3569426"/>
            <a:ext cx="4038374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3" indent="-4763" algn="ctr">
              <a:spcBef>
                <a:spcPct val="4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effects of PM and PAHs/HMs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E11AA72C-3A10-4B05-8193-B897A8917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79" y="4182045"/>
            <a:ext cx="3359564" cy="168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Respiratory diseases</a:t>
            </a:r>
          </a:p>
          <a:p>
            <a:pPr marL="285750" indent="-285750"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Cardiovascular and cardiopulmonary diseases</a:t>
            </a:r>
          </a:p>
          <a:p>
            <a:pPr marL="285750" indent="-285750"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Carcinogenic and mutagenic effects</a:t>
            </a:r>
          </a:p>
          <a:p>
            <a:pPr marL="285750" indent="-285750">
              <a:spcBef>
                <a:spcPct val="4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4F9337F-1F1A-489C-8F66-0FD78C4D3E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75" y="6296025"/>
            <a:ext cx="572690" cy="495300"/>
            <a:chOff x="92" y="3959"/>
            <a:chExt cx="384" cy="333"/>
          </a:xfrm>
        </p:grpSpPr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DFCB6980-A7FD-4EEA-8E5C-15244A462D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Tahoma" pitchFamily="34" charset="0"/>
              </a:endParaRPr>
            </a:p>
          </p:txBody>
        </p:sp>
        <p:pic>
          <p:nvPicPr>
            <p:cNvPr id="23" name="Picture 12" descr="Logo1">
              <a:extLst>
                <a:ext uri="{FF2B5EF4-FFF2-40B4-BE49-F238E27FC236}">
                  <a16:creationId xmlns:a16="http://schemas.microsoft.com/office/drawing/2014/main" id="{3C3911BA-D2BF-441D-85DD-89EF99D56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91644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1478</Words>
  <Application>Microsoft Office PowerPoint</Application>
  <PresentationFormat>Широкоэкранный</PresentationFormat>
  <Paragraphs>177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Gusev</dc:creator>
  <cp:lastModifiedBy>Alexey Gusev</cp:lastModifiedBy>
  <cp:revision>32</cp:revision>
  <dcterms:created xsi:type="dcterms:W3CDTF">2021-04-22T07:42:58Z</dcterms:created>
  <dcterms:modified xsi:type="dcterms:W3CDTF">2021-05-11T04:51:27Z</dcterms:modified>
</cp:coreProperties>
</file>