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290" r:id="rId2"/>
    <p:sldId id="759" r:id="rId3"/>
    <p:sldId id="805" r:id="rId4"/>
    <p:sldId id="801" r:id="rId5"/>
    <p:sldId id="802" r:id="rId6"/>
    <p:sldId id="790" r:id="rId7"/>
    <p:sldId id="806" r:id="rId8"/>
    <p:sldId id="797" r:id="rId9"/>
    <p:sldId id="808" r:id="rId10"/>
    <p:sldId id="791" r:id="rId11"/>
    <p:sldId id="795" r:id="rId12"/>
    <p:sldId id="792" r:id="rId13"/>
    <p:sldId id="793" r:id="rId14"/>
    <p:sldId id="810" r:id="rId15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3399"/>
    <a:srgbClr val="CC00CC"/>
    <a:srgbClr val="FFFFFF"/>
    <a:srgbClr val="00FF00"/>
    <a:srgbClr val="256EFF"/>
    <a:srgbClr val="FF9900"/>
    <a:srgbClr val="CCCC00"/>
    <a:srgbClr val="93CDDD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5" autoAdjust="0"/>
    <p:restoredTop sz="88276" autoAdjust="0"/>
  </p:normalViewPr>
  <p:slideViewPr>
    <p:cSldViewPr snapToGrid="0">
      <p:cViewPr varScale="1">
        <p:scale>
          <a:sx n="131" d="100"/>
          <a:sy n="131" d="100"/>
        </p:scale>
        <p:origin x="-96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9360-427A-49D4-A87F-17C798B53C2B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3BF8-C7D5-42CF-B5F5-8EFB71E19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673F134-7368-434D-BBCC-4C50952AC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F4D41-8953-400B-A0A1-098C73AB319D}" type="slidenum">
              <a:rPr lang="ru-RU"/>
              <a:pPr/>
              <a:t>1</a:t>
            </a:fld>
            <a:endParaRPr 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i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3F134-7368-434D-BBCC-4C50952AC90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1E1A3-34E9-4A7E-93ED-B1A601E3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D7079-A236-4507-B17A-1DAD8A690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9076"/>
            <a:ext cx="2057400" cy="4295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9076"/>
            <a:ext cx="6019800" cy="4295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5DBE3-B54E-491F-B1DE-4F02EE36B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076"/>
            <a:ext cx="8229600" cy="4619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844154"/>
            <a:ext cx="8229600" cy="367069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6802-554F-4DCA-B30E-83FD91B3C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076"/>
            <a:ext cx="8229600" cy="4619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844154"/>
            <a:ext cx="4038600" cy="36706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44154"/>
            <a:ext cx="4038600" cy="36706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DD721-AFEB-4927-9013-F6F718FA6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F57EC-1D70-40C0-B22C-265357FB6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45BE-C640-44BF-9D12-0D39E169E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44154"/>
            <a:ext cx="4038600" cy="3670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44154"/>
            <a:ext cx="4038600" cy="3670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F301-161A-47E8-AFB6-10ADB397A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0B536-E178-4DFE-BE86-9F0D320FF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A344-832A-4545-B7AB-DC9F710F0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4DFBB-BBAE-48D3-9EA2-33FEBECB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97F6-768C-4F4C-B04A-C9C16960C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5A5D-B3A6-4FC3-BD73-465D0923F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6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44154"/>
            <a:ext cx="8229600" cy="367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6ACEBEE-214E-4240-8089-1F94BFF8E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266084" y="4826330"/>
            <a:ext cx="28660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Calibri" pitchFamily="34" charset="0"/>
              </a:rPr>
              <a:t>TF HTAP Workshop</a:t>
            </a:r>
            <a:r>
              <a:rPr lang="en-US" sz="1400" baseline="0" dirty="0" smtClean="0">
                <a:latin typeface="Calibri" pitchFamily="34" charset="0"/>
              </a:rPr>
              <a:t> on Hg</a:t>
            </a:r>
            <a:r>
              <a:rPr lang="en-US" sz="1400" dirty="0" smtClean="0">
                <a:latin typeface="Calibri" pitchFamily="34" charset="0"/>
              </a:rPr>
              <a:t>, April 2021</a:t>
            </a:r>
            <a:endParaRPr lang="ru-RU" sz="140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627063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09220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500188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908175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31616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5pPr>
      <a:lvl6pPr marL="277336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6pPr>
      <a:lvl7pPr marL="323056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7pPr>
      <a:lvl8pPr marL="368776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8pPr>
      <a:lvl9pPr marL="414496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0412" y="914398"/>
            <a:ext cx="8443181" cy="160627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3600" dirty="0" smtClean="0">
                <a:latin typeface="Calibri" pitchFamily="34" charset="0"/>
              </a:rPr>
              <a:t>Analysis and source attribution of long-term Hg pollution trends:</a:t>
            </a:r>
            <a:endParaRPr lang="ru-RU" sz="2800" dirty="0" smtClean="0">
              <a:latin typeface="Calibri" pitchFamily="34" charset="0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37483" y="3087831"/>
            <a:ext cx="6269038" cy="460982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2000" dirty="0" smtClean="0">
                <a:latin typeface="Calibri" pitchFamily="34" charset="0"/>
              </a:rPr>
              <a:t>Oleg Travnikov, EMEP/MSC-E</a:t>
            </a:r>
            <a:endParaRPr lang="ru-RU" sz="2000" dirty="0" smtClean="0">
              <a:latin typeface="Calibri" pitchFamily="34" charset="0"/>
            </a:endParaRPr>
          </a:p>
        </p:txBody>
      </p:sp>
      <p:grpSp>
        <p:nvGrpSpPr>
          <p:cNvPr id="7" name="Group 10"/>
          <p:cNvGrpSpPr>
            <a:grpSpLocks noChangeAspect="1"/>
          </p:cNvGrpSpPr>
          <p:nvPr/>
        </p:nvGrpSpPr>
        <p:grpSpPr bwMode="auto">
          <a:xfrm>
            <a:off x="4212002" y="3669153"/>
            <a:ext cx="720000" cy="622703"/>
            <a:chOff x="92" y="3959"/>
            <a:chExt cx="384" cy="333"/>
          </a:xfrm>
        </p:grpSpPr>
        <p:sp>
          <p:nvSpPr>
            <p:cNvPr id="8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9" name="Picture 12" descr="Log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50412" y="2333769"/>
            <a:ext cx="8443181" cy="50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Proposal for multi-model assessment</a:t>
            </a:r>
            <a:endParaRPr kumimoji="0" lang="ru-RU" sz="28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" y="219076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 smtClean="0">
                <a:solidFill>
                  <a:schemeClr val="tx2"/>
                </a:solidFill>
                <a:ea typeface="+mj-ea"/>
                <a:cs typeface="+mj-cs"/>
              </a:rPr>
              <a:t>Participating Hg transport models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1659" y="1014025"/>
          <a:ext cx="6655632" cy="33162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1684680"/>
                <a:gridCol w="2704257"/>
                <a:gridCol w="226669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Model</a:t>
                      </a:r>
                      <a:endParaRPr lang="ru-RU" sz="1600" b="1" i="0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Institution (user)</a:t>
                      </a:r>
                      <a:endParaRPr lang="ru-RU" sz="1600" b="1" i="0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Type</a:t>
                      </a:r>
                      <a:endParaRPr lang="ru-RU" sz="1600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B4"/>
                    </a:solidFill>
                  </a:tcPr>
                </a:tc>
              </a:tr>
              <a:tr h="20267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ECHMERIT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CNR-IIA (Italy)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Atmospheric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6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GEM-MACH-Hg</a:t>
                      </a:r>
                    </a:p>
                  </a:txBody>
                  <a:tcPr marT="34290" marB="3429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Environment and Climate Change Canada (Canada)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Atmospheric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4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GEOS-</a:t>
                      </a:r>
                      <a:r>
                        <a:rPr lang="en-US" sz="1600" b="0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Chem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Harvard University (USA)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Atmosphere/land/ocean  coupled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2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GEOS-</a:t>
                      </a:r>
                      <a:r>
                        <a:rPr lang="en-US" sz="1600" b="0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Chem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MIT (USA)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Atmosphere/land/ocean  coupled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6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GLEMOS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EMEP/MSC-E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Atmospheric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GBC-</a:t>
                      </a:r>
                      <a:r>
                        <a:rPr lang="en-US" sz="1600" b="0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boxmodel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Harvard University (USA)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Box, multi-media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MECOSMO</a:t>
                      </a:r>
                      <a:endParaRPr lang="en-US" sz="16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HZG (Germany)</a:t>
                      </a:r>
                      <a:endParaRPr lang="en-US" sz="1600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latin typeface="Calibri" pitchFamily="34" charset="0"/>
                        </a:rPr>
                        <a:t>Oceanic</a:t>
                      </a:r>
                      <a:endParaRPr lang="ru-RU" sz="1600" kern="1200" dirty="0" smtClean="0">
                        <a:latin typeface="Calibri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753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" y="219076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 smtClean="0">
                <a:solidFill>
                  <a:schemeClr val="tx2"/>
                </a:solidFill>
                <a:ea typeface="+mj-ea"/>
                <a:cs typeface="+mj-cs"/>
              </a:rPr>
              <a:t>Modelling: Limitations and uncertainties</a:t>
            </a:r>
          </a:p>
        </p:txBody>
      </p:sp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674378" y="1033238"/>
            <a:ext cx="5154100" cy="34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/>
              <a:t>Atmospheric transport models do not account for long-term changes in </a:t>
            </a:r>
            <a:r>
              <a:rPr lang="en-US" dirty="0" smtClean="0">
                <a:solidFill>
                  <a:srgbClr val="6600FF"/>
                </a:solidFill>
              </a:rPr>
              <a:t>secondary/legacy emissions</a:t>
            </a:r>
          </a:p>
          <a:p>
            <a:pPr marL="447675" indent="-4476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dirty="0" smtClean="0"/>
              <a:t>	</a:t>
            </a:r>
            <a:r>
              <a:rPr lang="en-US" sz="1400" i="1" u="sng" dirty="0" smtClean="0"/>
              <a:t>Solutions:</a:t>
            </a:r>
            <a:r>
              <a:rPr lang="en-US" sz="1400" i="1" dirty="0" smtClean="0"/>
              <a:t> </a:t>
            </a:r>
            <a:r>
              <a:rPr lang="en-US" sz="1400" i="1" dirty="0" smtClean="0">
                <a:solidFill>
                  <a:srgbClr val="6600FF"/>
                </a:solidFill>
              </a:rPr>
              <a:t>(1)</a:t>
            </a:r>
            <a:r>
              <a:rPr lang="en-US" sz="1400" i="1" dirty="0" smtClean="0"/>
              <a:t> Top-down estimates of secondary emission changes based on long-term measurements; </a:t>
            </a:r>
            <a:r>
              <a:rPr lang="en-US" sz="1400" i="1" dirty="0" smtClean="0">
                <a:solidFill>
                  <a:srgbClr val="6600FF"/>
                </a:solidFill>
              </a:rPr>
              <a:t>(2) </a:t>
            </a:r>
            <a:r>
              <a:rPr lang="en-US" sz="1400" i="1" dirty="0" smtClean="0"/>
              <a:t>Coupling to multi-media box models; </a:t>
            </a:r>
            <a:r>
              <a:rPr lang="en-US" sz="1400" i="1" dirty="0" smtClean="0">
                <a:solidFill>
                  <a:srgbClr val="6600FF"/>
                </a:solidFill>
              </a:rPr>
              <a:t>(3)</a:t>
            </a:r>
            <a:r>
              <a:rPr lang="en-US" sz="1400" i="1" dirty="0" smtClean="0"/>
              <a:t> Application of simplified metrics (e.g. EAMD, </a:t>
            </a:r>
            <a:r>
              <a:rPr lang="en-US" sz="1400" i="1" dirty="0" err="1" smtClean="0"/>
              <a:t>Selin</a:t>
            </a:r>
            <a:r>
              <a:rPr lang="en-US" sz="1400" i="1" dirty="0" smtClean="0"/>
              <a:t> 2018)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/>
              <a:t>Uncertainties of </a:t>
            </a:r>
            <a:r>
              <a:rPr lang="en-US" dirty="0" smtClean="0">
                <a:solidFill>
                  <a:srgbClr val="6600FF"/>
                </a:solidFill>
              </a:rPr>
              <a:t>Hg atmospheric chemistry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/>
              <a:t>No direct link to human and ecosystem exposure changes</a:t>
            </a:r>
          </a:p>
          <a:p>
            <a:pPr marL="447675" indent="-4476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dirty="0" smtClean="0"/>
              <a:t>        </a:t>
            </a:r>
            <a:r>
              <a:rPr lang="en-US" sz="1400" i="1" u="sng" dirty="0" smtClean="0"/>
              <a:t>Solution:</a:t>
            </a:r>
            <a:r>
              <a:rPr lang="en-US" sz="1400" i="1" dirty="0" smtClean="0"/>
              <a:t> Coupling to aquatic and terrestrial </a:t>
            </a:r>
            <a:r>
              <a:rPr lang="en-US" sz="1400" i="1" dirty="0" smtClean="0">
                <a:solidFill>
                  <a:srgbClr val="6600FF"/>
                </a:solidFill>
              </a:rPr>
              <a:t>biogeochemical models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81232" y="1172843"/>
            <a:ext cx="265963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Hg cycling in the environment</a:t>
            </a:r>
            <a:endParaRPr lang="ru-RU" sz="1600" dirty="0"/>
          </a:p>
        </p:txBody>
      </p:sp>
      <p:grpSp>
        <p:nvGrpSpPr>
          <p:cNvPr id="6" name="Группа 13"/>
          <p:cNvGrpSpPr/>
          <p:nvPr/>
        </p:nvGrpSpPr>
        <p:grpSpPr>
          <a:xfrm>
            <a:off x="6037123" y="1511751"/>
            <a:ext cx="2747857" cy="2494886"/>
            <a:chOff x="1147395" y="1800819"/>
            <a:chExt cx="2747857" cy="2494886"/>
          </a:xfrm>
        </p:grpSpPr>
        <p:pic>
          <p:nvPicPr>
            <p:cNvPr id="8" name="Picture 9" descr="Hg_cycling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9691" y="1800819"/>
              <a:ext cx="2715561" cy="2491265"/>
            </a:xfrm>
            <a:prstGeom prst="rect">
              <a:avLst/>
            </a:prstGeom>
            <a:noFill/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147395" y="4049484"/>
              <a:ext cx="155789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000" i="1" dirty="0" smtClean="0"/>
                <a:t>© UNEP/AMAP</a:t>
              </a:r>
              <a:r>
                <a:rPr lang="en-US" sz="1000" dirty="0"/>
                <a:t>, 2008</a:t>
              </a:r>
              <a:endParaRPr lang="ru-RU" sz="1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9753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6114507" y="3733740"/>
            <a:ext cx="144000" cy="144000"/>
          </a:xfrm>
          <a:prstGeom prst="ellipse">
            <a:avLst/>
          </a:prstGeom>
          <a:solidFill>
            <a:srgbClr val="FF99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Равнобедренный треугольник 20"/>
          <p:cNvSpPr>
            <a:spLocks noChangeAspect="1"/>
          </p:cNvSpPr>
          <p:nvPr/>
        </p:nvSpPr>
        <p:spPr>
          <a:xfrm>
            <a:off x="6092229" y="4338851"/>
            <a:ext cx="188557" cy="162000"/>
          </a:xfrm>
          <a:prstGeom prst="triangle">
            <a:avLst/>
          </a:prstGeom>
          <a:solidFill>
            <a:srgbClr val="00FF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0059" y="1265924"/>
            <a:ext cx="3455614" cy="233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" y="219076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 smtClean="0">
                <a:solidFill>
                  <a:schemeClr val="tx2"/>
                </a:solidFill>
                <a:ea typeface="+mj-ea"/>
                <a:cs typeface="+mj-cs"/>
              </a:rPr>
              <a:t>Data needs: Anthropogenic emissions</a:t>
            </a:r>
          </a:p>
        </p:txBody>
      </p:sp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799367" y="1270051"/>
            <a:ext cx="4081819" cy="299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b="1" dirty="0" smtClean="0">
                <a:solidFill>
                  <a:srgbClr val="6600FF"/>
                </a:solidFill>
              </a:rPr>
              <a:t>Requirements: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/>
              <a:t>Global coverage, spatially distributed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/>
              <a:t>Consistent time series (1990-2019)     in different source regions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err="1" smtClean="0"/>
              <a:t>Speciated</a:t>
            </a:r>
            <a:r>
              <a:rPr lang="en-US" dirty="0" smtClean="0"/>
              <a:t> emissions (Hg</a:t>
            </a:r>
            <a:r>
              <a:rPr lang="en-US" baseline="30000" dirty="0" smtClean="0"/>
              <a:t>0</a:t>
            </a:r>
            <a:r>
              <a:rPr lang="en-US" dirty="0" smtClean="0"/>
              <a:t>, Hg</a:t>
            </a:r>
            <a:r>
              <a:rPr lang="en-US" baseline="30000" dirty="0" smtClean="0"/>
              <a:t>2+</a:t>
            </a:r>
            <a:r>
              <a:rPr lang="en-US" dirty="0" smtClean="0"/>
              <a:t>, Hg</a:t>
            </a:r>
            <a:r>
              <a:rPr lang="en-US" baseline="-25000" dirty="0" smtClean="0"/>
              <a:t>part</a:t>
            </a:r>
            <a:r>
              <a:rPr lang="en-US" dirty="0" smtClean="0"/>
              <a:t>)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Vertical distribution 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Seasonal variation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/>
              <a:t>Emission projections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380002" y="3686526"/>
            <a:ext cx="17039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GMA 2013 / GMA 2018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spect="1" noChangeArrowheads="1"/>
          </p:cNvSpPr>
          <p:nvPr/>
        </p:nvSpPr>
        <p:spPr bwMode="auto">
          <a:xfrm>
            <a:off x="6114507" y="4045392"/>
            <a:ext cx="144000" cy="144000"/>
          </a:xfrm>
          <a:prstGeom prst="rect">
            <a:avLst/>
          </a:prstGeom>
          <a:solidFill>
            <a:srgbClr val="256E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385444" y="3995930"/>
            <a:ext cx="10465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EDGARv4.tox2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379992" y="4312057"/>
            <a:ext cx="14303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Streets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et al. (2019)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0881" y="953875"/>
            <a:ext cx="2748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Global Hg emission inventories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9753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" y="219076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 smtClean="0">
                <a:solidFill>
                  <a:schemeClr val="tx2"/>
                </a:solidFill>
                <a:ea typeface="+mj-ea"/>
                <a:cs typeface="+mj-cs"/>
              </a:rPr>
              <a:t>Data needs: Measurements</a:t>
            </a:r>
          </a:p>
        </p:txBody>
      </p:sp>
      <p:pic>
        <p:nvPicPr>
          <p:cNvPr id="3" name="Рисунок 2" descr="measuremen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9161" y="1368617"/>
            <a:ext cx="3687489" cy="185480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278957" y="3845566"/>
            <a:ext cx="144000" cy="144000"/>
          </a:xfrm>
          <a:prstGeom prst="ellipse">
            <a:avLst/>
          </a:prstGeom>
          <a:solidFill>
            <a:srgbClr val="CC00CC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6544452" y="3804930"/>
            <a:ext cx="13311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Hg wet deposition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5"/>
          <p:cNvSpPr>
            <a:spLocks noChangeAspect="1" noChangeArrowheads="1"/>
          </p:cNvSpPr>
          <p:nvPr/>
        </p:nvSpPr>
        <p:spPr bwMode="auto">
          <a:xfrm>
            <a:off x="6278957" y="3525730"/>
            <a:ext cx="144000" cy="144000"/>
          </a:xfrm>
          <a:prstGeom prst="rect">
            <a:avLst/>
          </a:prstGeom>
          <a:solidFill>
            <a:srgbClr val="00B050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6549894" y="3489424"/>
            <a:ext cx="18153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Hg</a:t>
            </a:r>
            <a:r>
              <a:rPr lang="en-US" sz="1400" baseline="30000" dirty="0" smtClean="0">
                <a:solidFill>
                  <a:srgbClr val="000000"/>
                </a:solidFill>
                <a:cs typeface="Arial" pitchFamily="34" charset="0"/>
              </a:rPr>
              <a:t>0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 / TGM concentration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551" y="2512955"/>
            <a:ext cx="2067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Hg networks / campaigns</a:t>
            </a:r>
            <a:endParaRPr lang="en-US" sz="14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04067" y="2828720"/>
          <a:ext cx="3860018" cy="203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0504"/>
                <a:gridCol w="1289370"/>
                <a:gridCol w="1480144"/>
              </a:tblGrid>
              <a:tr h="149721">
                <a:tc>
                  <a:txBody>
                    <a:bodyPr/>
                    <a:lstStyle/>
                    <a:p>
                      <a:r>
                        <a:rPr lang="en-US" sz="1100" b="0" i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Network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Region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Data type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484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EMEP</a:t>
                      </a:r>
                    </a:p>
                  </a:txBody>
                  <a:tcPr marL="90000" marR="90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Europe</a:t>
                      </a: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air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conc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/ wet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dep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GMOS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Global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air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conc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/ wet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dep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NADP/MDN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North America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wet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dep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AMNet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North America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air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conc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NAtChem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North America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air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conc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484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AMAP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Arctic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air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conc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484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CARIBIC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Global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air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conc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476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Ship cruises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Oceans</a:t>
                      </a: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air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conc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476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…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0000" marR="90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…</a:t>
                      </a: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…</a:t>
                      </a:r>
                    </a:p>
                  </a:txBody>
                  <a:tcPr marL="90000" marR="90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16293" y="1632548"/>
            <a:ext cx="313154" cy="123111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800" dirty="0" smtClean="0"/>
              <a:t>EMEP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5587266" y="1949410"/>
            <a:ext cx="569634" cy="123111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800" dirty="0" smtClean="0"/>
              <a:t>NADP/MDN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7330546" y="1363930"/>
            <a:ext cx="332390" cy="123111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800" dirty="0" smtClean="0"/>
              <a:t>AMAP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7667140" y="2338631"/>
            <a:ext cx="338802" cy="123111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800" dirty="0" smtClean="0"/>
              <a:t>GMOS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6410665" y="1818938"/>
            <a:ext cx="370862" cy="123111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800" dirty="0" err="1" smtClean="0"/>
              <a:t>AMNet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49906" y="2359463"/>
            <a:ext cx="338802" cy="123111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800" dirty="0" smtClean="0"/>
              <a:t>GMOS</a:t>
            </a:r>
            <a:endParaRPr 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6207830" y="1517427"/>
            <a:ext cx="473454" cy="123111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800" dirty="0" err="1" smtClean="0"/>
              <a:t>NAtChem</a:t>
            </a:r>
            <a:endParaRPr lang="en-US" sz="800" dirty="0"/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36230" y="908237"/>
            <a:ext cx="4450210" cy="14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b="1" dirty="0" smtClean="0">
                <a:solidFill>
                  <a:srgbClr val="6600FF"/>
                </a:solidFill>
              </a:rPr>
              <a:t>Requirements: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/>
              <a:t>Air concentration (Hg</a:t>
            </a:r>
            <a:r>
              <a:rPr lang="en-US" baseline="30000" dirty="0" smtClean="0"/>
              <a:t>0</a:t>
            </a:r>
            <a:r>
              <a:rPr lang="en-US" dirty="0" smtClean="0"/>
              <a:t>/TGM), wet deposition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/>
              <a:t>Long time series or different time periods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25827" y="953875"/>
            <a:ext cx="220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Hg monitoring networks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9753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" y="219076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 smtClean="0">
                <a:solidFill>
                  <a:schemeClr val="tx2"/>
                </a:solidFill>
                <a:ea typeface="+mj-ea"/>
                <a:cs typeface="+mj-cs"/>
              </a:rPr>
              <a:t>Following discussion sessions</a:t>
            </a:r>
          </a:p>
        </p:txBody>
      </p:sp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2219209" y="1522284"/>
            <a:ext cx="564027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2000" b="1" dirty="0" smtClean="0">
                <a:solidFill>
                  <a:srgbClr val="003399"/>
                </a:solidFill>
              </a:rPr>
              <a:t>Session 1. </a:t>
            </a:r>
            <a:r>
              <a:rPr lang="en-US" sz="2000" dirty="0" err="1" smtClean="0">
                <a:solidFill>
                  <a:srgbClr val="6600FF"/>
                </a:solidFill>
              </a:rPr>
              <a:t>Modelling</a:t>
            </a:r>
            <a:r>
              <a:rPr lang="en-US" sz="2000" dirty="0" smtClean="0">
                <a:solidFill>
                  <a:srgbClr val="6600FF"/>
                </a:solidFill>
              </a:rPr>
              <a:t> </a:t>
            </a:r>
            <a:r>
              <a:rPr lang="en-US" sz="2000" dirty="0" smtClean="0"/>
              <a:t>needs and opportunities 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2000" b="1" dirty="0" smtClean="0">
                <a:solidFill>
                  <a:srgbClr val="003399"/>
                </a:solidFill>
              </a:rPr>
              <a:t>Session 2. </a:t>
            </a:r>
            <a:r>
              <a:rPr lang="en-US" sz="2000" dirty="0" smtClean="0">
                <a:solidFill>
                  <a:srgbClr val="6600FF"/>
                </a:solidFill>
              </a:rPr>
              <a:t>Emissions </a:t>
            </a:r>
            <a:r>
              <a:rPr lang="en-US" sz="2000" dirty="0" smtClean="0"/>
              <a:t>needs and opportunities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2000" b="1" dirty="0" smtClean="0">
                <a:solidFill>
                  <a:srgbClr val="003399"/>
                </a:solidFill>
              </a:rPr>
              <a:t>Session 3. </a:t>
            </a:r>
            <a:r>
              <a:rPr lang="en-US" sz="2000" dirty="0" smtClean="0">
                <a:solidFill>
                  <a:srgbClr val="6600FF"/>
                </a:solidFill>
              </a:rPr>
              <a:t>Observational </a:t>
            </a:r>
            <a:r>
              <a:rPr lang="en-US" sz="2000" dirty="0" smtClean="0"/>
              <a:t>needs and opportunities </a:t>
            </a:r>
          </a:p>
        </p:txBody>
      </p:sp>
    </p:spTree>
    <p:extLst>
      <p:ext uri="{BB962C8B-B14F-4D97-AF65-F5344CB8AC3E}">
        <p14:creationId xmlns="" xmlns:p14="http://schemas.microsoft.com/office/powerpoint/2010/main" val="19753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" y="219076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 smtClean="0">
                <a:solidFill>
                  <a:schemeClr val="tx2"/>
                </a:solidFill>
                <a:ea typeface="+mj-ea"/>
                <a:cs typeface="+mj-cs"/>
              </a:rPr>
              <a:t>HTAP assessment of Hg trends</a:t>
            </a: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966955" y="1058634"/>
            <a:ext cx="7734359" cy="314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b="1" dirty="0" smtClean="0">
                <a:solidFill>
                  <a:srgbClr val="0033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Objectives </a:t>
            </a:r>
            <a:r>
              <a:rPr lang="en-US" dirty="0" smtClean="0">
                <a:solidFill>
                  <a:srgbClr val="0033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(based on the policy-relevant questions)</a:t>
            </a:r>
            <a:r>
              <a:rPr lang="en-US" b="1" dirty="0" smtClean="0">
                <a:solidFill>
                  <a:srgbClr val="003399"/>
                </a:solidFill>
              </a:rPr>
              <a:t>:</a:t>
            </a: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6600FF"/>
                </a:solidFill>
              </a:rPr>
              <a:t>Retrospective analysis </a:t>
            </a:r>
            <a:r>
              <a:rPr lang="en-US" dirty="0" smtClean="0"/>
              <a:t>of Hg pollution trends in various regions of the globe based on model estimates and measurement data</a:t>
            </a: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/>
              <a:t>Attribution of Hg concentration and deposition trends to changes in </a:t>
            </a:r>
            <a:r>
              <a:rPr lang="en-US" dirty="0" smtClean="0">
                <a:solidFill>
                  <a:srgbClr val="6600FF"/>
                </a:solidFill>
              </a:rPr>
              <a:t>regional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6600FF"/>
                </a:solidFill>
              </a:rPr>
              <a:t>extra-regional anthropogenic emissions</a:t>
            </a: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/>
              <a:t>Analysis of </a:t>
            </a:r>
            <a:r>
              <a:rPr lang="en-US" dirty="0" smtClean="0">
                <a:solidFill>
                  <a:srgbClr val="6600FF"/>
                </a:solidFill>
              </a:rPr>
              <a:t>other factors </a:t>
            </a:r>
            <a:r>
              <a:rPr lang="en-US" dirty="0" smtClean="0"/>
              <a:t>affecting long-term Hg pollution changes (secondary emissions, meteorology, chemistry, land cover, sea ice extent etc.)</a:t>
            </a:r>
          </a:p>
          <a:p>
            <a:pPr marL="268288" indent="-268288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6600FF"/>
                </a:solidFill>
              </a:rPr>
              <a:t>Projection of future levels </a:t>
            </a:r>
            <a:r>
              <a:rPr lang="en-US" dirty="0" smtClean="0"/>
              <a:t>of Hg atmospheric pollution based emission scenarios</a:t>
            </a:r>
          </a:p>
        </p:txBody>
      </p:sp>
    </p:spTree>
    <p:extLst>
      <p:ext uri="{BB962C8B-B14F-4D97-AF65-F5344CB8AC3E}">
        <p14:creationId xmlns="" xmlns:p14="http://schemas.microsoft.com/office/powerpoint/2010/main" val="19753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" y="219076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 smtClean="0">
                <a:solidFill>
                  <a:schemeClr val="tx2"/>
                </a:solidFill>
                <a:ea typeface="+mj-ea"/>
                <a:cs typeface="+mj-cs"/>
              </a:rPr>
              <a:t>Pilot simulations (testing the approach)</a:t>
            </a:r>
          </a:p>
        </p:txBody>
      </p:sp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729234" y="1223259"/>
            <a:ext cx="4419887" cy="291464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b="1" dirty="0" smtClean="0">
                <a:solidFill>
                  <a:srgbClr val="6600FF"/>
                </a:solidFill>
              </a:rPr>
              <a:t>Model set-up: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b="1" dirty="0" smtClean="0"/>
              <a:t>Model:</a:t>
            </a:r>
            <a:r>
              <a:rPr lang="en-US" dirty="0" smtClean="0"/>
              <a:t> GLEMOS (v2.2.2)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b="1" dirty="0" smtClean="0"/>
              <a:t>Simulations period:</a:t>
            </a:r>
            <a:r>
              <a:rPr lang="en-US" dirty="0" smtClean="0"/>
              <a:t> 1990-2018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b="1" dirty="0" smtClean="0"/>
              <a:t>Emissions:</a:t>
            </a:r>
            <a:r>
              <a:rPr lang="en-US" dirty="0" smtClean="0"/>
              <a:t> </a:t>
            </a:r>
            <a:r>
              <a:rPr lang="en-US" i="1" dirty="0" smtClean="0"/>
              <a:t>Streets et al.</a:t>
            </a:r>
            <a:r>
              <a:rPr lang="en-US" dirty="0" smtClean="0"/>
              <a:t> (2019),            UNEP/AMAP (GMA 2013, GMA 2018)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b="1" dirty="0" smtClean="0"/>
              <a:t>Meteorology: </a:t>
            </a:r>
            <a:r>
              <a:rPr lang="en-US" dirty="0" smtClean="0"/>
              <a:t>ECMWF reanalysis,          WRF pre-processing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b="1" dirty="0" smtClean="0"/>
              <a:t>Chemical reactants: </a:t>
            </a:r>
            <a:r>
              <a:rPr lang="en-US" dirty="0" smtClean="0"/>
              <a:t>GEOS-</a:t>
            </a:r>
            <a:r>
              <a:rPr lang="en-US" dirty="0" err="1" smtClean="0"/>
              <a:t>Chem</a:t>
            </a:r>
            <a:r>
              <a:rPr lang="en-US" dirty="0" smtClean="0"/>
              <a:t> (v12.8.2)</a:t>
            </a:r>
          </a:p>
        </p:txBody>
      </p:sp>
      <p:pic>
        <p:nvPicPr>
          <p:cNvPr id="8" name="Рисунок 7" descr="hg0_conc_lege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3401" y="4512523"/>
            <a:ext cx="1756094" cy="144000"/>
          </a:xfrm>
          <a:prstGeom prst="rect">
            <a:avLst/>
          </a:prstGeom>
        </p:spPr>
      </p:pic>
      <p:pic>
        <p:nvPicPr>
          <p:cNvPr id="9" name="Рисунок 8" descr="hg0_conc_19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1685" y="1273998"/>
            <a:ext cx="2340000" cy="11840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879190" y="908544"/>
            <a:ext cx="172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Hg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 concentration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679093" y="115562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1990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07968" y="311711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2018</a:t>
            </a:r>
            <a:endParaRPr lang="en-US" sz="1600" b="1" dirty="0"/>
          </a:p>
        </p:txBody>
      </p:sp>
      <p:pic>
        <p:nvPicPr>
          <p:cNvPr id="13" name="Рисунок 12" descr="hg0_conc_20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3378" y="2256163"/>
            <a:ext cx="2340000" cy="11840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526919" y="2127435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2000</a:t>
            </a:r>
            <a:endParaRPr lang="en-US" sz="1600" b="1" dirty="0"/>
          </a:p>
        </p:txBody>
      </p:sp>
      <p:pic>
        <p:nvPicPr>
          <p:cNvPr id="15" name="Рисунок 14" descr="hg0_conc_201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5016" y="3234103"/>
            <a:ext cx="2340000" cy="11840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753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Прямоугольник 46"/>
          <p:cNvSpPr/>
          <p:nvPr/>
        </p:nvSpPr>
        <p:spPr>
          <a:xfrm>
            <a:off x="6303364" y="4874560"/>
            <a:ext cx="2822705" cy="2554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" y="219076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 smtClean="0">
                <a:solidFill>
                  <a:schemeClr val="tx2"/>
                </a:solidFill>
                <a:ea typeface="+mj-ea"/>
                <a:cs typeface="+mj-cs"/>
              </a:rPr>
              <a:t>1. Model/measurement analysis of Hg trends</a:t>
            </a: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1" y="796937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4"/>
                </a:solidFill>
              </a:rPr>
              <a:t>Evaluation of </a:t>
            </a:r>
            <a:r>
              <a:rPr lang="en-US" sz="1600" b="1" dirty="0" err="1" smtClean="0">
                <a:solidFill>
                  <a:schemeClr val="accent4"/>
                </a:solidFill>
              </a:rPr>
              <a:t>modelled</a:t>
            </a:r>
            <a:r>
              <a:rPr lang="en-US" sz="1600" b="1" dirty="0" smtClean="0">
                <a:solidFill>
                  <a:schemeClr val="accent4"/>
                </a:solidFill>
              </a:rPr>
              <a:t> trends vs. long-term measurements</a:t>
            </a:r>
            <a:endParaRPr lang="en-US" sz="1600" b="1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2666671" y="4713225"/>
            <a:ext cx="4357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6600FF"/>
                </a:solidFill>
              </a:rPr>
              <a:t>The measurements dataset needs to be extended</a:t>
            </a:r>
            <a:endParaRPr lang="en-US" sz="1600" b="1" i="1" dirty="0">
              <a:solidFill>
                <a:srgbClr val="6600FF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464120" y="3419880"/>
            <a:ext cx="1471953" cy="595249"/>
            <a:chOff x="5523322" y="3419880"/>
            <a:chExt cx="1471953" cy="595249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523322" y="3799685"/>
              <a:ext cx="844409" cy="215444"/>
              <a:chOff x="5523322" y="3819419"/>
              <a:chExt cx="844409" cy="215444"/>
            </a:xfrm>
          </p:grpSpPr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5893242" y="3819419"/>
                <a:ext cx="47448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Model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5523322" y="3942667"/>
                <a:ext cx="28467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>
              <a:off x="5611657" y="3419880"/>
              <a:ext cx="1383618" cy="284671"/>
              <a:chOff x="5611657" y="3419880"/>
              <a:chExt cx="1383618" cy="284671"/>
            </a:xfrm>
          </p:grpSpPr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5893242" y="3445541"/>
                <a:ext cx="110203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Measurements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5611657" y="3419880"/>
                <a:ext cx="108000" cy="284671"/>
                <a:chOff x="6026776" y="3419880"/>
                <a:chExt cx="108000" cy="284671"/>
              </a:xfrm>
            </p:grpSpPr>
            <p:sp>
              <p:nvSpPr>
                <p:cNvPr id="19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6026776" y="3508216"/>
                  <a:ext cx="108000" cy="108000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rot="5400000">
                  <a:off x="5938441" y="3562216"/>
                  <a:ext cx="28467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5" name="Группа 34"/>
          <p:cNvGrpSpPr/>
          <p:nvPr/>
        </p:nvGrpSpPr>
        <p:grpSpPr>
          <a:xfrm>
            <a:off x="1350773" y="1261754"/>
            <a:ext cx="2899073" cy="1710000"/>
            <a:chOff x="1409975" y="1261754"/>
            <a:chExt cx="2899073" cy="1710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9975" y="1261754"/>
              <a:ext cx="2899073" cy="17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2361646" y="1345288"/>
              <a:ext cx="19182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Europe (Hg</a:t>
              </a:r>
              <a:r>
                <a:rPr lang="en-US" sz="1200" b="1" baseline="30000" dirty="0" smtClean="0"/>
                <a:t>0</a:t>
              </a:r>
              <a:r>
                <a:rPr lang="en-US" sz="1200" b="1" dirty="0" smtClean="0"/>
                <a:t> concentration)</a:t>
              </a:r>
              <a:endParaRPr lang="en-US" sz="1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55117" y="2374810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 = 22</a:t>
              </a:r>
              <a:endParaRPr lang="en-US" sz="1200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615483" y="1261754"/>
            <a:ext cx="2904735" cy="1710000"/>
            <a:chOff x="4674685" y="1261754"/>
            <a:chExt cx="2904735" cy="171000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4685" y="1261754"/>
              <a:ext cx="2904735" cy="17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5722301" y="1336518"/>
              <a:ext cx="1828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Arctic (Hg</a:t>
              </a:r>
              <a:r>
                <a:rPr lang="en-US" sz="1200" b="1" baseline="30000" dirty="0" smtClean="0"/>
                <a:t>0</a:t>
              </a:r>
              <a:r>
                <a:rPr lang="en-US" sz="1200" b="1" dirty="0" smtClean="0"/>
                <a:t> concentration)</a:t>
              </a:r>
              <a:endParaRPr lang="en-US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32262" y="2375906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 = 5</a:t>
              </a:r>
              <a:endParaRPr lang="en-US" sz="120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346010" y="3008216"/>
            <a:ext cx="2904735" cy="1710000"/>
            <a:chOff x="1405212" y="3008216"/>
            <a:chExt cx="2904735" cy="17100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05212" y="3008216"/>
              <a:ext cx="2904735" cy="17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2340366" y="3099425"/>
              <a:ext cx="19406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Europe (Hg wet deposition)</a:t>
              </a:r>
              <a:endParaRPr lang="en-US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85012" y="3441502"/>
              <a:ext cx="571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n = 19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9753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800" y="1234800"/>
            <a:ext cx="291457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0400" y="1234800"/>
            <a:ext cx="291457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800" y="2973600"/>
            <a:ext cx="291457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0400" y="2973600"/>
            <a:ext cx="291457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" y="219076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 smtClean="0">
                <a:solidFill>
                  <a:schemeClr val="tx2"/>
                </a:solidFill>
                <a:ea typeface="+mj-ea"/>
                <a:cs typeface="+mj-cs"/>
              </a:rPr>
              <a:t>2. Hg trends attribution: Source regions  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128379" y="1484600"/>
            <a:ext cx="1411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Source </a:t>
            </a:r>
            <a:r>
              <a:rPr lang="en-US" sz="1600" dirty="0"/>
              <a:t>regions</a:t>
            </a:r>
            <a:endParaRPr lang="ru-RU" sz="1600" dirty="0"/>
          </a:p>
        </p:txBody>
      </p:sp>
      <p:pic>
        <p:nvPicPr>
          <p:cNvPr id="5" name="Picture 13" descr="regions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343" y="1875865"/>
            <a:ext cx="1779508" cy="889754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271708" y="2982501"/>
            <a:ext cx="190500" cy="95250"/>
          </a:xfrm>
          <a:prstGeom prst="rect">
            <a:avLst/>
          </a:prstGeom>
          <a:solidFill>
            <a:srgbClr val="00B050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sz="2000">
              <a:latin typeface="Tahoma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7515201" y="2947576"/>
            <a:ext cx="40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dirty="0" err="1">
                <a:solidFill>
                  <a:srgbClr val="000000"/>
                </a:solidFill>
                <a:latin typeface="Arial" charset="0"/>
              </a:rPr>
              <a:t>Europe</a:t>
            </a:r>
            <a:endParaRPr lang="ru-RU" sz="2000" dirty="0">
              <a:latin typeface="Tahoma" pitchFamily="34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7271708" y="3186597"/>
            <a:ext cx="190500" cy="95250"/>
          </a:xfrm>
          <a:prstGeom prst="rect">
            <a:avLst/>
          </a:prstGeom>
          <a:solidFill>
            <a:srgbClr val="0030BE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sz="2000">
              <a:latin typeface="Tahoma" pitchFamily="34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7515202" y="3153597"/>
            <a:ext cx="809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dirty="0" err="1">
                <a:solidFill>
                  <a:srgbClr val="000000"/>
                </a:solidFill>
                <a:latin typeface="Arial" charset="0"/>
              </a:rPr>
              <a:t>North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charset="0"/>
              </a:rPr>
              <a:t>America</a:t>
            </a:r>
            <a:endParaRPr lang="ru-RU" sz="2000" dirty="0">
              <a:latin typeface="Tahoma" pitchFamily="34" charset="0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7271708" y="3390693"/>
            <a:ext cx="190500" cy="95250"/>
          </a:xfrm>
          <a:prstGeom prst="rect">
            <a:avLst/>
          </a:prstGeom>
          <a:solidFill>
            <a:srgbClr val="FE0000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sz="2000">
              <a:latin typeface="Tahoma" pitchFamily="34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7553301" y="3359618"/>
            <a:ext cx="60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Arial" charset="0"/>
              </a:rPr>
              <a:t>South Asia</a:t>
            </a:r>
            <a:endParaRPr lang="ru-RU" sz="2000">
              <a:latin typeface="Tahoma" pitchFamily="34" charset="0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7271708" y="3594789"/>
            <a:ext cx="190500" cy="95250"/>
          </a:xfrm>
          <a:prstGeom prst="rect">
            <a:avLst/>
          </a:prstGeom>
          <a:solidFill>
            <a:srgbClr val="FFAD00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sz="2000">
              <a:latin typeface="Tahoma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7553301" y="3565639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Arial" charset="0"/>
              </a:rPr>
              <a:t>East Asia</a:t>
            </a:r>
            <a:endParaRPr lang="ru-RU" sz="2000">
              <a:latin typeface="Tahoma" pitchFamily="34" charset="0"/>
            </a:endParaRP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7271708" y="3798885"/>
            <a:ext cx="190500" cy="968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sz="2000">
              <a:latin typeface="Tahoma" pitchFamily="34" charset="0"/>
            </a:endParaRP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7533131" y="3771660"/>
            <a:ext cx="31899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Other</a:t>
            </a:r>
            <a:endParaRPr lang="ru-RU" sz="2000" dirty="0">
              <a:latin typeface="Tahoma" pitchFamily="34" charset="0"/>
            </a:endParaRPr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7271708" y="4004570"/>
            <a:ext cx="190500" cy="96837"/>
          </a:xfrm>
          <a:prstGeom prst="rect">
            <a:avLst/>
          </a:prstGeom>
          <a:solidFill>
            <a:srgbClr val="CCCC00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 sz="2000">
              <a:latin typeface="Tahoma" pitchFamily="34" charset="0"/>
            </a:endParaRPr>
          </a:p>
        </p:txBody>
      </p:sp>
      <p:sp>
        <p:nvSpPr>
          <p:cNvPr id="44" name="Rectangle 38"/>
          <p:cNvSpPr>
            <a:spLocks noChangeArrowheads="1"/>
          </p:cNvSpPr>
          <p:nvPr/>
        </p:nvSpPr>
        <p:spPr bwMode="auto">
          <a:xfrm>
            <a:off x="7539854" y="3979170"/>
            <a:ext cx="9361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Natural &amp; legacy</a:t>
            </a:r>
            <a:endParaRPr lang="ru-RU" sz="2000" dirty="0">
              <a:latin typeface="Tahoma" pitchFamily="34" charset="0"/>
            </a:endParaRPr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1" y="796937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4"/>
                </a:solidFill>
              </a:rPr>
              <a:t>Contribution of emission source regions to </a:t>
            </a:r>
            <a:r>
              <a:rPr lang="en-US" sz="1600" b="1" dirty="0" smtClean="0">
                <a:solidFill>
                  <a:srgbClr val="6600FF"/>
                </a:solidFill>
              </a:rPr>
              <a:t>Hg</a:t>
            </a:r>
            <a:r>
              <a:rPr lang="en-US" sz="1600" b="1" baseline="30000" dirty="0" smtClean="0">
                <a:solidFill>
                  <a:srgbClr val="6600FF"/>
                </a:solidFill>
              </a:rPr>
              <a:t>0</a:t>
            </a:r>
            <a:r>
              <a:rPr lang="en-US" sz="1600" b="1" dirty="0" smtClean="0">
                <a:solidFill>
                  <a:srgbClr val="6600FF"/>
                </a:solidFill>
              </a:rPr>
              <a:t> concentration </a:t>
            </a:r>
            <a:r>
              <a:rPr lang="en-US" sz="1600" b="1" dirty="0" smtClean="0"/>
              <a:t>trends </a:t>
            </a:r>
          </a:p>
        </p:txBody>
      </p:sp>
    </p:spTree>
    <p:extLst>
      <p:ext uri="{BB962C8B-B14F-4D97-AF65-F5344CB8AC3E}">
        <p14:creationId xmlns="" xmlns:p14="http://schemas.microsoft.com/office/powerpoint/2010/main" val="19753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743" y="1232828"/>
            <a:ext cx="286688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743" y="2974860"/>
            <a:ext cx="286688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8575" y="1232828"/>
            <a:ext cx="286688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8575" y="2974860"/>
            <a:ext cx="286688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" y="219076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 smtClean="0">
                <a:solidFill>
                  <a:schemeClr val="tx2"/>
                </a:solidFill>
                <a:ea typeface="+mj-ea"/>
                <a:cs typeface="+mj-cs"/>
              </a:rPr>
              <a:t>3. Hg trends attribution: Other factors  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796450" y="2373258"/>
            <a:ext cx="2065709" cy="215444"/>
            <a:chOff x="2418146" y="5976286"/>
            <a:chExt cx="2065709" cy="215444"/>
          </a:xfrm>
        </p:grpSpPr>
        <p:sp>
          <p:nvSpPr>
            <p:cNvPr id="4" name="Rectangle 13"/>
            <p:cNvSpPr>
              <a:spLocks noChangeAspect="1" noChangeArrowheads="1"/>
            </p:cNvSpPr>
            <p:nvPr/>
          </p:nvSpPr>
          <p:spPr bwMode="auto">
            <a:xfrm>
              <a:off x="2418146" y="6025748"/>
              <a:ext cx="144000" cy="144000"/>
            </a:xfrm>
            <a:prstGeom prst="rect">
              <a:avLst/>
            </a:prstGeom>
            <a:solidFill>
              <a:srgbClr val="FFC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2646429" y="5976286"/>
              <a:ext cx="18374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Anthropogenic emissions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796450" y="2723006"/>
            <a:ext cx="1861030" cy="215444"/>
            <a:chOff x="3613429" y="5976286"/>
            <a:chExt cx="1861030" cy="215444"/>
          </a:xfrm>
        </p:grpSpPr>
        <p:sp>
          <p:nvSpPr>
            <p:cNvPr id="8" name="Rectangle 15"/>
            <p:cNvSpPr>
              <a:spLocks noChangeAspect="1" noChangeArrowheads="1"/>
            </p:cNvSpPr>
            <p:nvPr/>
          </p:nvSpPr>
          <p:spPr bwMode="auto">
            <a:xfrm>
              <a:off x="3613429" y="6025748"/>
              <a:ext cx="144000" cy="144000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847154" y="5976286"/>
              <a:ext cx="162730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Meteorology / climate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96450" y="3072753"/>
            <a:ext cx="1616795" cy="215444"/>
            <a:chOff x="5336007" y="5990284"/>
            <a:chExt cx="1616795" cy="215444"/>
          </a:xfrm>
        </p:grpSpPr>
        <p:sp>
          <p:nvSpPr>
            <p:cNvPr id="11" name="Rectangle 17"/>
            <p:cNvSpPr>
              <a:spLocks noChangeAspect="1" noChangeArrowheads="1"/>
            </p:cNvSpPr>
            <p:nvPr/>
          </p:nvSpPr>
          <p:spPr bwMode="auto">
            <a:xfrm>
              <a:off x="5336007" y="6039746"/>
              <a:ext cx="144000" cy="144000"/>
            </a:xfrm>
            <a:prstGeom prst="rect">
              <a:avLst/>
            </a:prstGeom>
            <a:solidFill>
              <a:srgbClr val="CC00C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5564280" y="5990284"/>
              <a:ext cx="13885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Chemical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reactants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796450" y="3422500"/>
            <a:ext cx="718407" cy="215444"/>
            <a:chOff x="6531290" y="5990284"/>
            <a:chExt cx="718407" cy="215444"/>
          </a:xfrm>
        </p:grpSpPr>
        <p:sp>
          <p:nvSpPr>
            <p:cNvPr id="14" name="Rectangle 19"/>
            <p:cNvSpPr>
              <a:spLocks noChangeAspect="1" noChangeArrowheads="1"/>
            </p:cNvSpPr>
            <p:nvPr/>
          </p:nvSpPr>
          <p:spPr bwMode="auto">
            <a:xfrm>
              <a:off x="6531290" y="6039746"/>
              <a:ext cx="144000" cy="144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6755844" y="5990284"/>
              <a:ext cx="4938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Others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" y="796937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4"/>
                </a:solidFill>
              </a:rPr>
              <a:t>Contribution of various factors to relative change of </a:t>
            </a:r>
            <a:r>
              <a:rPr lang="en-US" sz="1600" b="1" dirty="0" smtClean="0">
                <a:solidFill>
                  <a:srgbClr val="6600FF"/>
                </a:solidFill>
              </a:rPr>
              <a:t>Hg</a:t>
            </a:r>
            <a:r>
              <a:rPr lang="en-US" sz="1600" b="1" baseline="30000" dirty="0" smtClean="0">
                <a:solidFill>
                  <a:srgbClr val="6600FF"/>
                </a:solidFill>
              </a:rPr>
              <a:t>0</a:t>
            </a:r>
            <a:r>
              <a:rPr lang="en-US" sz="1600" b="1" dirty="0" smtClean="0">
                <a:solidFill>
                  <a:srgbClr val="6600FF"/>
                </a:solidFill>
              </a:rPr>
              <a:t> concentration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733751" y="2023510"/>
            <a:ext cx="1472892" cy="215444"/>
            <a:chOff x="6388977" y="1603786"/>
            <a:chExt cx="1472892" cy="215444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6761888" y="1603786"/>
              <a:ext cx="10999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Total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reduction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388977" y="1727034"/>
              <a:ext cx="28467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9753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800" y="2973600"/>
            <a:ext cx="286688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800" y="1234800"/>
            <a:ext cx="286688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0400" y="1234800"/>
            <a:ext cx="286688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0400" y="2973600"/>
            <a:ext cx="286688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25" name="Прямоугольник 24"/>
          <p:cNvSpPr/>
          <p:nvPr/>
        </p:nvSpPr>
        <p:spPr>
          <a:xfrm>
            <a:off x="6303364" y="4874560"/>
            <a:ext cx="2822705" cy="2554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" y="219076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 smtClean="0">
                <a:solidFill>
                  <a:schemeClr val="tx2"/>
                </a:solidFill>
                <a:ea typeface="+mj-ea"/>
                <a:cs typeface="+mj-cs"/>
              </a:rPr>
              <a:t>3. Hg trends attribution: Other factors   </a:t>
            </a:r>
          </a:p>
        </p:txBody>
      </p:sp>
      <p:grpSp>
        <p:nvGrpSpPr>
          <p:cNvPr id="2" name="Группа 2"/>
          <p:cNvGrpSpPr/>
          <p:nvPr/>
        </p:nvGrpSpPr>
        <p:grpSpPr>
          <a:xfrm>
            <a:off x="6796450" y="2373258"/>
            <a:ext cx="2065709" cy="215444"/>
            <a:chOff x="2418146" y="5976286"/>
            <a:chExt cx="2065709" cy="215444"/>
          </a:xfrm>
        </p:grpSpPr>
        <p:sp>
          <p:nvSpPr>
            <p:cNvPr id="4" name="Rectangle 13"/>
            <p:cNvSpPr>
              <a:spLocks noChangeAspect="1" noChangeArrowheads="1"/>
            </p:cNvSpPr>
            <p:nvPr/>
          </p:nvSpPr>
          <p:spPr bwMode="auto">
            <a:xfrm>
              <a:off x="2418146" y="6025748"/>
              <a:ext cx="144000" cy="144000"/>
            </a:xfrm>
            <a:prstGeom prst="rect">
              <a:avLst/>
            </a:prstGeom>
            <a:solidFill>
              <a:srgbClr val="FFC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2646429" y="5976286"/>
              <a:ext cx="18374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Anthropogenic emissions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Группа 5"/>
          <p:cNvGrpSpPr/>
          <p:nvPr/>
        </p:nvGrpSpPr>
        <p:grpSpPr>
          <a:xfrm>
            <a:off x="6796450" y="2723006"/>
            <a:ext cx="1861030" cy="215444"/>
            <a:chOff x="3613429" y="5976286"/>
            <a:chExt cx="1861030" cy="215444"/>
          </a:xfrm>
        </p:grpSpPr>
        <p:sp>
          <p:nvSpPr>
            <p:cNvPr id="8" name="Rectangle 15"/>
            <p:cNvSpPr>
              <a:spLocks noChangeAspect="1" noChangeArrowheads="1"/>
            </p:cNvSpPr>
            <p:nvPr/>
          </p:nvSpPr>
          <p:spPr bwMode="auto">
            <a:xfrm>
              <a:off x="3613429" y="6025748"/>
              <a:ext cx="144000" cy="144000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847154" y="5976286"/>
              <a:ext cx="162730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Meteorology / climate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9"/>
          <p:cNvGrpSpPr/>
          <p:nvPr/>
        </p:nvGrpSpPr>
        <p:grpSpPr>
          <a:xfrm>
            <a:off x="6796450" y="3072753"/>
            <a:ext cx="1616795" cy="215444"/>
            <a:chOff x="5336007" y="5990284"/>
            <a:chExt cx="1616795" cy="215444"/>
          </a:xfrm>
        </p:grpSpPr>
        <p:sp>
          <p:nvSpPr>
            <p:cNvPr id="11" name="Rectangle 17"/>
            <p:cNvSpPr>
              <a:spLocks noChangeAspect="1" noChangeArrowheads="1"/>
            </p:cNvSpPr>
            <p:nvPr/>
          </p:nvSpPr>
          <p:spPr bwMode="auto">
            <a:xfrm>
              <a:off x="5336007" y="6039746"/>
              <a:ext cx="144000" cy="144000"/>
            </a:xfrm>
            <a:prstGeom prst="rect">
              <a:avLst/>
            </a:prstGeom>
            <a:solidFill>
              <a:srgbClr val="CC00C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5564280" y="5990284"/>
              <a:ext cx="13885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Chemical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reactants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12"/>
          <p:cNvGrpSpPr/>
          <p:nvPr/>
        </p:nvGrpSpPr>
        <p:grpSpPr>
          <a:xfrm>
            <a:off x="6796450" y="3422500"/>
            <a:ext cx="718407" cy="215444"/>
            <a:chOff x="6531290" y="5990284"/>
            <a:chExt cx="718407" cy="215444"/>
          </a:xfrm>
        </p:grpSpPr>
        <p:sp>
          <p:nvSpPr>
            <p:cNvPr id="14" name="Rectangle 19"/>
            <p:cNvSpPr>
              <a:spLocks noChangeAspect="1" noChangeArrowheads="1"/>
            </p:cNvSpPr>
            <p:nvPr/>
          </p:nvSpPr>
          <p:spPr bwMode="auto">
            <a:xfrm>
              <a:off x="6531290" y="6039746"/>
              <a:ext cx="144000" cy="144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6755844" y="5990284"/>
              <a:ext cx="4938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Others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" y="796937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4"/>
                </a:solidFill>
              </a:rPr>
              <a:t>Contribution of various factors to relative change of </a:t>
            </a:r>
            <a:r>
              <a:rPr lang="en-US" sz="1600" b="1" dirty="0" smtClean="0">
                <a:solidFill>
                  <a:srgbClr val="6600FF"/>
                </a:solidFill>
              </a:rPr>
              <a:t>Hg deposition</a:t>
            </a:r>
          </a:p>
        </p:txBody>
      </p:sp>
      <p:grpSp>
        <p:nvGrpSpPr>
          <p:cNvPr id="13" name="Группа 22"/>
          <p:cNvGrpSpPr/>
          <p:nvPr/>
        </p:nvGrpSpPr>
        <p:grpSpPr>
          <a:xfrm>
            <a:off x="6733751" y="2023510"/>
            <a:ext cx="1472892" cy="215444"/>
            <a:chOff x="6388977" y="1603786"/>
            <a:chExt cx="1472892" cy="215444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6761888" y="1603786"/>
              <a:ext cx="10999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Total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reduction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388977" y="1727034"/>
              <a:ext cx="28467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424023" y="4713225"/>
            <a:ext cx="6295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6600FF"/>
                </a:solidFill>
              </a:rPr>
              <a:t>The analysis results are sensitive to consistency of the emissions dataset</a:t>
            </a:r>
            <a:endParaRPr lang="en-US" sz="1600" b="1" i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3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/>
          <p:cNvSpPr/>
          <p:nvPr/>
        </p:nvSpPr>
        <p:spPr>
          <a:xfrm>
            <a:off x="6303364" y="4874560"/>
            <a:ext cx="2822705" cy="2554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78" y="1306259"/>
            <a:ext cx="2700000" cy="162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4377" y="1304569"/>
            <a:ext cx="2700000" cy="16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378" y="3023490"/>
            <a:ext cx="2700000" cy="16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4377" y="3023489"/>
            <a:ext cx="2700000" cy="162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" y="219076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 smtClean="0">
                <a:solidFill>
                  <a:schemeClr val="tx2"/>
                </a:solidFill>
                <a:ea typeface="+mj-ea"/>
                <a:cs typeface="+mj-cs"/>
              </a:rPr>
              <a:t>4. Projection of future Hg pollution levels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680294" y="2644632"/>
            <a:ext cx="32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46591" y="1777182"/>
            <a:ext cx="237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Emission scenarios (2035)</a:t>
            </a:r>
          </a:p>
          <a:p>
            <a:r>
              <a:rPr lang="en-US" sz="1600" dirty="0" smtClean="0"/>
              <a:t>(</a:t>
            </a:r>
            <a:r>
              <a:rPr lang="en-US" sz="1600" i="1" dirty="0" err="1" smtClean="0"/>
              <a:t>Pacyna</a:t>
            </a:r>
            <a:r>
              <a:rPr lang="en-US" sz="1600" i="1" dirty="0" smtClean="0"/>
              <a:t> et al</a:t>
            </a:r>
            <a:r>
              <a:rPr lang="en-US" sz="1600" dirty="0" smtClean="0"/>
              <a:t>., 2016)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66310" y="3256320"/>
            <a:ext cx="184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SimSun" pitchFamily="2" charset="-122"/>
              </a:rPr>
              <a:t>Maximum Feasible Reduction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66310" y="2841392"/>
            <a:ext cx="1464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SimSun" pitchFamily="2" charset="-122"/>
              </a:rPr>
              <a:t>New policy</a:t>
            </a:r>
            <a:endParaRPr lang="en-US" sz="14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680294" y="3010615"/>
            <a:ext cx="324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680294" y="3377709"/>
            <a:ext cx="3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66310" y="2476888"/>
            <a:ext cx="1355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Current policy</a:t>
            </a:r>
            <a:endParaRPr lang="en-US" sz="1400" dirty="0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" y="796937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accent4"/>
                </a:solidFill>
              </a:rPr>
              <a:t>Long-term changes of </a:t>
            </a:r>
            <a:r>
              <a:rPr lang="en-US" sz="1600" b="1" dirty="0" smtClean="0">
                <a:solidFill>
                  <a:srgbClr val="6600FF"/>
                </a:solidFill>
              </a:rPr>
              <a:t>Hg deposition </a:t>
            </a:r>
            <a:r>
              <a:rPr lang="en-US" sz="1600" b="1" dirty="0" smtClean="0"/>
              <a:t>based on emission scenarios (1990-2035)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14894" y="4713225"/>
            <a:ext cx="3914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6600FF"/>
                </a:solidFill>
              </a:rPr>
              <a:t>The emission scenarios need to be updated</a:t>
            </a:r>
            <a:endParaRPr lang="en-US" sz="1600" b="1" i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3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" y="219076"/>
            <a:ext cx="91439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kern="0" dirty="0" smtClean="0">
                <a:solidFill>
                  <a:schemeClr val="tx2"/>
                </a:solidFill>
                <a:ea typeface="+mj-ea"/>
                <a:cs typeface="+mj-cs"/>
              </a:rPr>
              <a:t>Proposal for multi-model experiments </a:t>
            </a:r>
          </a:p>
        </p:txBody>
      </p:sp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1915661" y="971976"/>
            <a:ext cx="5577148" cy="384105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 smtClean="0">
                <a:solidFill>
                  <a:srgbClr val="6600FF"/>
                </a:solidFill>
              </a:rPr>
              <a:t>Experiments set-up (</a:t>
            </a:r>
            <a:r>
              <a:rPr lang="en-US" sz="1600" b="1" i="1" dirty="0" smtClean="0">
                <a:solidFill>
                  <a:srgbClr val="6600FF"/>
                </a:solidFill>
              </a:rPr>
              <a:t>to be further discussed</a:t>
            </a:r>
            <a:r>
              <a:rPr lang="en-US" sz="1600" b="1" dirty="0" smtClean="0">
                <a:solidFill>
                  <a:srgbClr val="6600FF"/>
                </a:solidFill>
              </a:rPr>
              <a:t>)</a:t>
            </a:r>
          </a:p>
          <a:p>
            <a:pPr marL="6270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 smtClean="0"/>
              <a:t>1. Base case simulation (1990-2019):</a:t>
            </a:r>
            <a:r>
              <a:rPr lang="en-US" sz="1600" dirty="0" smtClean="0"/>
              <a:t> </a:t>
            </a:r>
          </a:p>
          <a:p>
            <a:pPr marL="81121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 smtClean="0"/>
              <a:t>Standard model configuration and input data </a:t>
            </a:r>
          </a:p>
          <a:p>
            <a:pPr marL="6270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 smtClean="0"/>
              <a:t>2. Evaluation vs. long-term measurements</a:t>
            </a:r>
          </a:p>
          <a:p>
            <a:pPr marL="6270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 smtClean="0"/>
              <a:t>3. Model experiments (trends sensitivity to changes in):</a:t>
            </a:r>
          </a:p>
          <a:p>
            <a:pPr marL="81121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sz="1600" dirty="0" smtClean="0"/>
              <a:t>Anthropogenic emissions (in various regions)</a:t>
            </a:r>
          </a:p>
          <a:p>
            <a:pPr marL="81121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sz="1600" dirty="0" smtClean="0"/>
              <a:t>Meteorological conditions</a:t>
            </a:r>
          </a:p>
          <a:p>
            <a:pPr marL="81121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sz="1600" dirty="0" smtClean="0"/>
              <a:t>Atmospheric chemical reactants</a:t>
            </a:r>
          </a:p>
          <a:p>
            <a:pPr marL="81121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sz="1600" dirty="0" smtClean="0"/>
              <a:t>Surface conditions (land cover, sea ice extent)</a:t>
            </a:r>
          </a:p>
          <a:p>
            <a:pPr marL="81121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sz="1600" dirty="0" smtClean="0"/>
              <a:t>…</a:t>
            </a:r>
          </a:p>
          <a:p>
            <a:pPr marL="6270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1600" b="1" dirty="0" smtClean="0"/>
              <a:t>4. Simulation of future scenarios (if available)</a:t>
            </a: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6303364" y="4874560"/>
            <a:ext cx="2822705" cy="2554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53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">
      <a:dk1>
        <a:srgbClr val="000000"/>
      </a:dk1>
      <a:lt1>
        <a:srgbClr val="000099"/>
      </a:lt1>
      <a:dk2>
        <a:srgbClr val="000099"/>
      </a:dk2>
      <a:lt2>
        <a:srgbClr val="5F5F5F"/>
      </a:lt2>
      <a:accent1>
        <a:srgbClr val="FF9900"/>
      </a:accent1>
      <a:accent2>
        <a:srgbClr val="00C600"/>
      </a:accent2>
      <a:accent3>
        <a:srgbClr val="AAAACA"/>
      </a:accent3>
      <a:accent4>
        <a:srgbClr val="000000"/>
      </a:accent4>
      <a:accent5>
        <a:srgbClr val="FFCAAA"/>
      </a:accent5>
      <a:accent6>
        <a:srgbClr val="00B300"/>
      </a:accent6>
      <a:hlink>
        <a:srgbClr val="800080"/>
      </a:hlink>
      <a:folHlink>
        <a:srgbClr val="FF0000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10199"/>
        </a:dk1>
        <a:lt1>
          <a:srgbClr val="FFFFFF"/>
        </a:lt1>
        <a:dk2>
          <a:srgbClr val="000099"/>
        </a:dk2>
        <a:lt2>
          <a:srgbClr val="FF9933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0">
        <a:dk1>
          <a:srgbClr val="010199"/>
        </a:dk1>
        <a:lt1>
          <a:srgbClr val="FFFFFF"/>
        </a:lt1>
        <a:dk2>
          <a:srgbClr val="000099"/>
        </a:dk2>
        <a:lt2>
          <a:srgbClr val="0000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1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2">
        <a:dk1>
          <a:srgbClr val="000000"/>
        </a:dk1>
        <a:lt1>
          <a:srgbClr val="000099"/>
        </a:lt1>
        <a:dk2>
          <a:srgbClr val="0033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3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FF99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4">
        <a:dk1>
          <a:srgbClr val="000000"/>
        </a:dk1>
        <a:lt1>
          <a:srgbClr val="000099"/>
        </a:lt1>
        <a:dk2>
          <a:srgbClr val="000099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5">
        <a:dk1>
          <a:srgbClr val="000000"/>
        </a:dk1>
        <a:lt1>
          <a:srgbClr val="000099"/>
        </a:lt1>
        <a:dk2>
          <a:srgbClr val="000099"/>
        </a:dk2>
        <a:lt2>
          <a:srgbClr val="0099CC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кеан 16">
        <a:dk1>
          <a:srgbClr val="000000"/>
        </a:dk1>
        <a:lt1>
          <a:srgbClr val="000099"/>
        </a:lt1>
        <a:dk2>
          <a:srgbClr val="000099"/>
        </a:dk2>
        <a:lt2>
          <a:srgbClr val="008080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000000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52956</TotalTime>
  <Words>693</Words>
  <Application>Microsoft Office PowerPoint</Application>
  <PresentationFormat>Экран (16:9)</PresentationFormat>
  <Paragraphs>183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Океан</vt:lpstr>
      <vt:lpstr>Analysis and source attribution of long-term Hg pollution trends: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msc-e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OTravnikov</dc:creator>
  <cp:lastModifiedBy>Oleg Travnikov</cp:lastModifiedBy>
  <cp:revision>2168</cp:revision>
  <dcterms:created xsi:type="dcterms:W3CDTF">2009-11-06T09:17:47Z</dcterms:created>
  <dcterms:modified xsi:type="dcterms:W3CDTF">2021-04-12T18:20:01Z</dcterms:modified>
</cp:coreProperties>
</file>